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6" r:id="rId4"/>
    <p:sldId id="491" r:id="rId5"/>
    <p:sldId id="494" r:id="rId6"/>
    <p:sldId id="495" r:id="rId7"/>
    <p:sldId id="498" r:id="rId8"/>
    <p:sldId id="499" r:id="rId9"/>
    <p:sldId id="288" r:id="rId10"/>
    <p:sldId id="545" r:id="rId11"/>
    <p:sldId id="548" r:id="rId12"/>
    <p:sldId id="258" r:id="rId13"/>
    <p:sldId id="500" r:id="rId14"/>
    <p:sldId id="544" r:id="rId15"/>
    <p:sldId id="547" r:id="rId16"/>
    <p:sldId id="542" r:id="rId17"/>
    <p:sldId id="553" r:id="rId18"/>
    <p:sldId id="554" r:id="rId19"/>
    <p:sldId id="555" r:id="rId20"/>
    <p:sldId id="556" r:id="rId21"/>
    <p:sldId id="580" r:id="rId22"/>
    <p:sldId id="599" r:id="rId23"/>
    <p:sldId id="576" r:id="rId24"/>
    <p:sldId id="598" r:id="rId25"/>
    <p:sldId id="601" r:id="rId26"/>
    <p:sldId id="270" r:id="rId27"/>
    <p:sldId id="272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CA97F-3A4D-4D0F-B9EB-69F3A376650D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BC293-DB3B-4D69-979F-3026ACB7C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3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A41E6-AA83-4257-A7BC-BE379F19587C}" type="slidenum">
              <a:rPr lang="en-US" smtClean="0">
                <a:cs typeface="Times New Roman" pitchFamily="18" charset="0"/>
              </a:rPr>
              <a:pPr/>
              <a:t>18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704850"/>
            <a:ext cx="6265862" cy="3525838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464" y="4463608"/>
            <a:ext cx="5083274" cy="42274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58" tIns="44129" rIns="88258" bIns="441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13D49-70F0-4F83-94D8-261EFE1EAB40}" type="slidenum">
              <a:rPr lang="en-US" smtClean="0">
                <a:cs typeface="Times New Roman" pitchFamily="18" charset="0"/>
              </a:rPr>
              <a:pPr/>
              <a:t>19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700588" cy="3525838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464" y="4463608"/>
            <a:ext cx="5083274" cy="42274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58" tIns="44129" rIns="88258" bIns="441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0F089-9556-4D0A-B0A5-300D82B1BF9B}" type="slidenum">
              <a:rPr lang="en-US" smtClean="0">
                <a:cs typeface="Times New Roman" pitchFamily="18" charset="0"/>
              </a:rPr>
              <a:pPr/>
              <a:t>20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700588" cy="3525838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464" y="4463608"/>
            <a:ext cx="5083274" cy="42274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58" tIns="44129" rIns="88258" bIns="441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23176-90AF-488C-9C10-9A8E00F8C165}" type="slidenum">
              <a:rPr lang="en-US" smtClean="0">
                <a:cs typeface="Times New Roman" pitchFamily="18" charset="0"/>
              </a:rPr>
              <a:pPr/>
              <a:t>21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700588" cy="3525838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464" y="4463608"/>
            <a:ext cx="5083274" cy="42274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58" tIns="44129" rIns="88258" bIns="441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3455E1-BC25-46FC-A103-2AFE4E5F4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19F8B-EAA1-4990-9C72-ED075CDCB1D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78DD444A-1E67-4008-ACCC-3D8BE204B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1C0A328A-2F45-496C-845C-27B963A44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 gave each pixel the mean intensity or mean color of its cluster --- this is basically just vector quantizing the image intensities/colors.  Notice that there is no requirement that clusters be spatially localized and they’re not.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190500"/>
            <a:ext cx="10409767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356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D623EEE-238B-478F-93AD-B7937872A8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35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13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5.png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C19C-3D0C-41E8-B25B-24048EE48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0723418" cy="1463040"/>
          </a:xfrm>
        </p:spPr>
        <p:txBody>
          <a:bodyPr>
            <a:normAutofit/>
          </a:bodyPr>
          <a:lstStyle/>
          <a:p>
            <a:r>
              <a:rPr lang="en-GB" dirty="0"/>
              <a:t>Performance evaluation of different Biomedical Image Segmentation techniques 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95DE1B-FFEE-46E3-92F8-A39366FB01D6}"/>
              </a:ext>
            </a:extLst>
          </p:cNvPr>
          <p:cNvSpPr txBox="1">
            <a:spLocks/>
          </p:cNvSpPr>
          <p:nvPr/>
        </p:nvSpPr>
        <p:spPr>
          <a:xfrm>
            <a:off x="9654209" y="5983356"/>
            <a:ext cx="2080591" cy="678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AKM Kamrul Islam</a:t>
            </a:r>
          </a:p>
        </p:txBody>
      </p:sp>
    </p:spTree>
    <p:extLst>
      <p:ext uri="{BB962C8B-B14F-4D97-AF65-F5344CB8AC3E}">
        <p14:creationId xmlns:p14="http://schemas.microsoft.com/office/powerpoint/2010/main" val="370785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806388" y="3239804"/>
            <a:ext cx="852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/>
              <a:t>intensities, colors     </a:t>
            </a:r>
            <a:r>
              <a:rPr lang="en-US" sz="2400" dirty="0">
                <a:latin typeface="Calibri"/>
              </a:rPr>
              <a:t>←</a:t>
            </a:r>
            <a:r>
              <a:rPr lang="en-US" sz="2400" dirty="0"/>
              <a:t>    </a:t>
            </a:r>
            <a:r>
              <a:rPr lang="en-US" sz="2400" dirty="0" err="1"/>
              <a:t>thresholding</a:t>
            </a:r>
            <a:r>
              <a:rPr lang="en-US" sz="2400" dirty="0"/>
              <a:t>, likelihood ratio test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  contrast edges      </a:t>
            </a:r>
            <a:r>
              <a:rPr lang="en-US" sz="2400" dirty="0">
                <a:latin typeface="Calibri"/>
              </a:rPr>
              <a:t>←</a:t>
            </a:r>
            <a:r>
              <a:rPr lang="en-US" sz="2400" dirty="0"/>
              <a:t>      region growing, watersheds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41812" y="2286000"/>
            <a:ext cx="151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basic features</a:t>
            </a:r>
            <a:endParaRPr lang="en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92155" y="2290482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basic (naïve) methods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3748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806388" y="3239804"/>
            <a:ext cx="852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/>
              <a:t>intensities, colors     </a:t>
            </a:r>
            <a:r>
              <a:rPr lang="en-US" sz="2400" dirty="0">
                <a:latin typeface="Calibri"/>
              </a:rPr>
              <a:t>←</a:t>
            </a:r>
            <a:r>
              <a:rPr lang="en-US" sz="2400" dirty="0"/>
              <a:t>    </a:t>
            </a:r>
            <a:r>
              <a:rPr lang="en-US" sz="2400" dirty="0" err="1"/>
              <a:t>thresholding</a:t>
            </a:r>
            <a:r>
              <a:rPr lang="en-US" sz="2400" dirty="0"/>
              <a:t>, likelihood ratio test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212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5E0A77A-3CFF-41F2-B8FE-3FFCCAF47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Thresholding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778452D-75B2-465E-BE78-3218D4748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348" y="1904999"/>
            <a:ext cx="9720072" cy="4588565"/>
          </a:xfrm>
        </p:spPr>
        <p:txBody>
          <a:bodyPr>
            <a:normAutofit fontScale="92500" lnSpcReduction="20000"/>
          </a:bodyPr>
          <a:lstStyle/>
          <a:p>
            <a:pPr marL="609600" indent="-609600" algn="just"/>
            <a:r>
              <a:rPr lang="en-US" altLang="en-US" sz="2000" dirty="0"/>
              <a:t>To segment a </a:t>
            </a:r>
            <a:r>
              <a:rPr lang="en-US" altLang="en-US" sz="2000" i="1" dirty="0"/>
              <a:t>Gray Scale Image</a:t>
            </a:r>
            <a:r>
              <a:rPr lang="en-US" altLang="en-US" sz="2000" dirty="0"/>
              <a:t> into a </a:t>
            </a:r>
            <a:r>
              <a:rPr lang="en-US" altLang="en-US" sz="2000" i="1" dirty="0"/>
              <a:t>binary Black and White Image.</a:t>
            </a:r>
          </a:p>
          <a:p>
            <a:pPr marL="609600" indent="-609600" algn="just"/>
            <a:endParaRPr lang="en-US" altLang="en-US" sz="2000" i="1" dirty="0">
              <a:solidFill>
                <a:srgbClr val="006600"/>
              </a:solidFill>
            </a:endParaRPr>
          </a:p>
          <a:p>
            <a:pPr marL="609600" indent="-609600" algn="just"/>
            <a:endParaRPr lang="en-US" altLang="en-US" sz="2000" b="1" dirty="0">
              <a:solidFill>
                <a:srgbClr val="006600"/>
              </a:solidFill>
            </a:endParaRPr>
          </a:p>
          <a:p>
            <a:pPr marL="609600" indent="-609600" algn="just"/>
            <a:endParaRPr lang="en-US" altLang="en-US" sz="2000" b="1" dirty="0">
              <a:solidFill>
                <a:srgbClr val="006600"/>
              </a:solidFill>
            </a:endParaRPr>
          </a:p>
          <a:p>
            <a:pPr marL="609600" indent="-609600" algn="just"/>
            <a:endParaRPr lang="en-US" altLang="en-US" sz="2000" b="1" dirty="0">
              <a:solidFill>
                <a:srgbClr val="006600"/>
              </a:solidFill>
            </a:endParaRPr>
          </a:p>
          <a:p>
            <a:pPr marL="609600" indent="-609600" algn="just"/>
            <a:endParaRPr lang="en-US" altLang="en-US" sz="2000" b="1" dirty="0">
              <a:solidFill>
                <a:srgbClr val="006600"/>
              </a:solidFill>
            </a:endParaRPr>
          </a:p>
          <a:p>
            <a:pPr marL="609600" indent="-609600" algn="just"/>
            <a:endParaRPr lang="en-US" altLang="en-US" sz="2000" b="1" dirty="0">
              <a:solidFill>
                <a:srgbClr val="006600"/>
              </a:solidFill>
            </a:endParaRPr>
          </a:p>
          <a:p>
            <a:pPr marL="609600" indent="-609600" algn="just"/>
            <a:r>
              <a:rPr lang="en-US" altLang="en-US" sz="2000" i="1" dirty="0"/>
              <a:t>Thresholding Algorithm</a:t>
            </a:r>
            <a:r>
              <a:rPr lang="en-US" altLang="en-US" sz="2000" dirty="0"/>
              <a:t> </a:t>
            </a:r>
          </a:p>
          <a:p>
            <a:pPr marL="609600" indent="-609600" algn="just">
              <a:buNone/>
            </a:pPr>
            <a:r>
              <a:rPr lang="en-US" altLang="en-US" sz="2000" dirty="0"/>
              <a:t>              Search all the pixels f(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of the image f. An image element g(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of the segmented image is an object pixel if </a:t>
            </a:r>
            <a:r>
              <a:rPr lang="en-US" altLang="en-US" sz="2000" i="1" dirty="0"/>
              <a:t>f(</a:t>
            </a:r>
            <a:r>
              <a:rPr lang="en-US" altLang="en-US" sz="2000" i="1" dirty="0" err="1"/>
              <a:t>i,j</a:t>
            </a:r>
            <a:r>
              <a:rPr lang="en-US" altLang="en-US" sz="2000" i="1" dirty="0"/>
              <a:t>) &gt;= T</a:t>
            </a:r>
            <a:r>
              <a:rPr lang="en-US" altLang="en-US" sz="2000" dirty="0"/>
              <a:t>, and is a background pixel otherwise. If there are multiple objects in the image, multiple thresholds can be used</a:t>
            </a:r>
            <a:r>
              <a:rPr lang="en-US" altLang="en-US" sz="2000" b="1" dirty="0">
                <a:solidFill>
                  <a:srgbClr val="006600"/>
                </a:solidFill>
              </a:rPr>
              <a:t>.</a:t>
            </a:r>
          </a:p>
          <a:p>
            <a:pPr marL="609600" indent="-609600" algn="just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 </a:t>
            </a:r>
          </a:p>
          <a:p>
            <a:pPr marL="609600" indent="-609600" algn="just">
              <a:buNone/>
            </a:pPr>
            <a:r>
              <a:rPr lang="en-US" altLang="en-US" sz="2000" dirty="0">
                <a:solidFill>
                  <a:srgbClr val="006600"/>
                </a:solidFill>
              </a:rPr>
              <a:t> </a:t>
            </a:r>
          </a:p>
        </p:txBody>
      </p:sp>
      <p:pic>
        <p:nvPicPr>
          <p:cNvPr id="4103" name="Picture 7" descr="C:\WINNT\Profiles\nitinr1\Desktop\thrshb.gif">
            <a:extLst>
              <a:ext uri="{FF2B5EF4-FFF2-40B4-BE49-F238E27FC236}">
                <a16:creationId xmlns:a16="http://schemas.microsoft.com/office/drawing/2014/main" id="{E6E7F567-22DD-4B4D-B83D-C4F0BBE0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4" y="2228850"/>
            <a:ext cx="5475287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9" y="3009900"/>
            <a:ext cx="53435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(segmentation </a:t>
            </a:r>
            <a:r>
              <a:rPr lang="en-US" sz="2800" dirty="0">
                <a:latin typeface="Calibri"/>
              </a:rPr>
              <a:t>← </a:t>
            </a:r>
            <a:r>
              <a:rPr lang="en-US" sz="2800" dirty="0"/>
              <a:t>intensities/colors)</a:t>
            </a:r>
            <a:br>
              <a:rPr lang="en-US" dirty="0"/>
            </a:br>
            <a:r>
              <a:rPr lang="en-US" dirty="0" err="1"/>
              <a:t>Thresholding</a:t>
            </a:r>
            <a:endParaRPr lang="en-US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segmentation operation:		</a:t>
            </a:r>
            <a:r>
              <a:rPr lang="en-US" sz="2800" i="1" dirty="0"/>
              <a:t>mask(</a:t>
            </a:r>
            <a:r>
              <a:rPr lang="en-US" sz="2800" i="1" dirty="0" err="1"/>
              <a:t>x,y</a:t>
            </a:r>
            <a:r>
              <a:rPr lang="en-US" sz="2800" i="1" dirty="0"/>
              <a:t>) = 1 if </a:t>
            </a:r>
            <a:r>
              <a:rPr lang="en-US" sz="2800" i="1" dirty="0" err="1"/>
              <a:t>im</a:t>
            </a:r>
            <a:r>
              <a:rPr lang="en-US" sz="2800" i="1" dirty="0"/>
              <a:t>(</a:t>
            </a:r>
            <a:r>
              <a:rPr lang="en-US" sz="2800" i="1" dirty="0" err="1"/>
              <a:t>x,y</a:t>
            </a:r>
            <a:r>
              <a:rPr lang="en-US" sz="2800" i="1" dirty="0"/>
              <a:t>) &gt; T			mask(</a:t>
            </a:r>
            <a:r>
              <a:rPr lang="en-US" sz="2800" i="1" dirty="0" err="1"/>
              <a:t>x,y</a:t>
            </a:r>
            <a:r>
              <a:rPr lang="en-US" sz="2800" i="1" dirty="0"/>
              <a:t>) = 0 if </a:t>
            </a:r>
            <a:r>
              <a:rPr lang="en-US" sz="2800" i="1" dirty="0" err="1"/>
              <a:t>im</a:t>
            </a:r>
            <a:r>
              <a:rPr lang="en-US" sz="2800" i="1" dirty="0"/>
              <a:t>(</a:t>
            </a:r>
            <a:r>
              <a:rPr lang="en-US" sz="2800" i="1" dirty="0" err="1"/>
              <a:t>x,y</a:t>
            </a:r>
            <a:r>
              <a:rPr lang="en-US" sz="2800" i="1" dirty="0"/>
              <a:t>) &lt; T</a:t>
            </a:r>
          </a:p>
          <a:p>
            <a:r>
              <a:rPr lang="en-US" dirty="0"/>
              <a:t>T is threshold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user-defined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or automatic</a:t>
            </a:r>
          </a:p>
          <a:p>
            <a:endParaRPr lang="en-US" dirty="0"/>
          </a:p>
        </p:txBody>
      </p:sp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2006601" y="4922839"/>
            <a:ext cx="3082925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 sz="3200">
                <a:latin typeface="Times New Roman" pitchFamily="18" charset="0"/>
              </a:rPr>
              <a:t> Same as    histogram partitioning: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works well…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7367" y="1510146"/>
            <a:ext cx="1976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Virtual </a:t>
            </a:r>
          </a:p>
          <a:p>
            <a:r>
              <a:rPr lang="en-US" sz="2400" dirty="0"/>
              <a:t>colonoscopy,</a:t>
            </a:r>
          </a:p>
          <a:p>
            <a:r>
              <a:rPr lang="en-US" sz="2400" dirty="0" err="1"/>
              <a:t>bronchoscopy</a:t>
            </a:r>
            <a:r>
              <a:rPr lang="en-US" sz="2400" dirty="0"/>
              <a:t>, </a:t>
            </a:r>
          </a:p>
          <a:p>
            <a:r>
              <a:rPr lang="en-US" sz="2400" dirty="0"/>
              <a:t>etc.</a:t>
            </a:r>
          </a:p>
        </p:txBody>
      </p:sp>
      <p:pic>
        <p:nvPicPr>
          <p:cNvPr id="589828" name="Picture 4" descr="http://www.eurorad.org/mediafiles/eurorad/0000010901/000004_web.jpg"/>
          <p:cNvPicPr>
            <a:picLocks noChangeAspect="1" noChangeArrowheads="1"/>
          </p:cNvPicPr>
          <p:nvPr/>
        </p:nvPicPr>
        <p:blipFill>
          <a:blip r:embed="rId2" cstate="print"/>
          <a:srcRect r="49624"/>
          <a:stretch>
            <a:fillRect/>
          </a:stretch>
        </p:blipFill>
        <p:spPr bwMode="auto">
          <a:xfrm>
            <a:off x="7037296" y="2030506"/>
            <a:ext cx="2389895" cy="3953434"/>
          </a:xfrm>
          <a:prstGeom prst="rect">
            <a:avLst/>
          </a:prstGeom>
          <a:noFill/>
        </p:spPr>
      </p:pic>
      <p:pic>
        <p:nvPicPr>
          <p:cNvPr id="589832" name="Picture 8" descr="https://i.ytimg.com/vi/qbZb74OQx5c/hqdefault.jpg"/>
          <p:cNvPicPr>
            <a:picLocks noChangeAspect="1" noChangeArrowheads="1"/>
          </p:cNvPicPr>
          <p:nvPr/>
        </p:nvPicPr>
        <p:blipFill>
          <a:blip r:embed="rId3" cstate="print"/>
          <a:srcRect t="13277" b="13761"/>
          <a:stretch>
            <a:fillRect/>
          </a:stretch>
        </p:blipFill>
        <p:spPr bwMode="auto">
          <a:xfrm>
            <a:off x="1961963" y="3402105"/>
            <a:ext cx="3071720" cy="168088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 bwMode="auto">
          <a:xfrm>
            <a:off x="5692589" y="4020672"/>
            <a:ext cx="618565" cy="524435"/>
          </a:xfrm>
          <a:prstGeom prst="rightArrow">
            <a:avLst/>
          </a:prstGeom>
          <a:solidFill>
            <a:srgbClr val="33993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CA" sz="1600"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599" y="5177118"/>
            <a:ext cx="48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real device to non-invasive virtual test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4" y="1622612"/>
            <a:ext cx="374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threshold CT volume -&gt; binary mask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361172" y="6064624"/>
            <a:ext cx="3992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b) extract surface mash from binary mask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fast marching cubes </a:t>
            </a:r>
            <a:r>
              <a:rPr lang="en-US" dirty="0"/>
              <a:t>method)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5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7713" y="1478865"/>
            <a:ext cx="2014495" cy="141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6557" y="1484930"/>
            <a:ext cx="1965580" cy="13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2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200" y="1475598"/>
            <a:ext cx="1965582" cy="137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/>
          <p:cNvGrpSpPr/>
          <p:nvPr/>
        </p:nvGrpSpPr>
        <p:grpSpPr>
          <a:xfrm>
            <a:off x="3977950" y="1421809"/>
            <a:ext cx="6450858" cy="2152650"/>
            <a:chOff x="2453949" y="1475597"/>
            <a:chExt cx="6450858" cy="2152650"/>
          </a:xfrm>
        </p:grpSpPr>
        <p:sp>
          <p:nvSpPr>
            <p:cNvPr id="8" name="TextBox 7"/>
            <p:cNvSpPr txBox="1"/>
            <p:nvPr/>
          </p:nvSpPr>
          <p:spPr>
            <a:xfrm>
              <a:off x="2453949" y="1875446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600" dirty="0"/>
                <a:t>-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7707" y="1887885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600" dirty="0"/>
                <a:t>=</a:t>
              </a:r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5371032" y="1475597"/>
              <a:ext cx="3533775" cy="2152650"/>
              <a:chOff x="5371032" y="1475597"/>
              <a:chExt cx="3533775" cy="2152650"/>
            </a:xfrm>
          </p:grpSpPr>
          <p:pic>
            <p:nvPicPr>
              <p:cNvPr id="662532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371032" y="1475597"/>
                <a:ext cx="3533775" cy="2152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247594" y="1603065"/>
                <a:ext cx="1568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i="1" dirty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I= </a:t>
                </a:r>
                <a:r>
                  <a:rPr lang="en-CA" sz="2400" i="1" dirty="0" err="1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CA" sz="2400" i="1" baseline="-25000" dirty="0" err="1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obj</a:t>
                </a:r>
                <a:r>
                  <a:rPr lang="en-CA" sz="2400" i="1" baseline="-25000" dirty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CA" sz="2400" i="1" dirty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CA" sz="2400" i="1" dirty="0" err="1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CA" sz="2400" i="1" baseline="-25000" dirty="0" err="1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bkg</a:t>
                </a:r>
                <a:endParaRPr lang="en-CA" sz="2400" i="1" dirty="0">
                  <a:solidFill>
                    <a:schemeClr val="accent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" name="Group 28"/>
          <p:cNvGrpSpPr/>
          <p:nvPr/>
        </p:nvGrpSpPr>
        <p:grpSpPr>
          <a:xfrm>
            <a:off x="2528306" y="3810814"/>
            <a:ext cx="4221819" cy="2666257"/>
            <a:chOff x="1004305" y="3810813"/>
            <a:chExt cx="4221819" cy="2666257"/>
          </a:xfrm>
        </p:grpSpPr>
        <p:grpSp>
          <p:nvGrpSpPr>
            <p:cNvPr id="5" name="Group 10"/>
            <p:cNvGrpSpPr/>
            <p:nvPr/>
          </p:nvGrpSpPr>
          <p:grpSpPr>
            <a:xfrm>
              <a:off x="1004305" y="3810813"/>
              <a:ext cx="4221819" cy="2280717"/>
              <a:chOff x="1004305" y="3810813"/>
              <a:chExt cx="4221819" cy="2280717"/>
            </a:xfrm>
          </p:grpSpPr>
          <p:pic>
            <p:nvPicPr>
              <p:cNvPr id="662533" name="Picture 5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04305" y="3938880"/>
                <a:ext cx="3533775" cy="2152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Down Arrow 9"/>
              <p:cNvSpPr/>
              <p:nvPr/>
            </p:nvSpPr>
            <p:spPr bwMode="auto">
              <a:xfrm rot="3162239">
                <a:off x="4899552" y="3801483"/>
                <a:ext cx="317241" cy="335902"/>
              </a:xfrm>
              <a:prstGeom prst="downArrow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1600">
                  <a:latin typeface="Tahoma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234482" y="6076960"/>
              <a:ext cx="2910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Threshold intensities below  </a:t>
              </a:r>
              <a:r>
                <a:rPr lang="en-CA" sz="2000" i="1" dirty="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CA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052855" y="6009752"/>
            <a:ext cx="45978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>
                <a:latin typeface="Arial" pitchFamily="34" charset="0"/>
              </a:rPr>
              <a:t>problems when color models have overlapping support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990257" y="401216"/>
            <a:ext cx="9720072" cy="1499616"/>
          </a:xfrm>
        </p:spPr>
        <p:txBody>
          <a:bodyPr/>
          <a:lstStyle/>
          <a:p>
            <a:r>
              <a:rPr lang="en-US" dirty="0"/>
              <a:t>Sometimes works well… ?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2855260" y="2870697"/>
            <a:ext cx="274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background  </a:t>
            </a:r>
          </a:p>
          <a:p>
            <a:pPr algn="ctr"/>
            <a:r>
              <a:rPr lang="en-CA" dirty="0"/>
              <a:t>subtraction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97310" y="4002657"/>
            <a:ext cx="2581035" cy="1982478"/>
            <a:chOff x="5673309" y="4002657"/>
            <a:chExt cx="2581035" cy="1982478"/>
          </a:xfrm>
        </p:grpSpPr>
        <p:sp>
          <p:nvSpPr>
            <p:cNvPr id="26" name="Freeform 25"/>
            <p:cNvSpPr/>
            <p:nvPr/>
          </p:nvSpPr>
          <p:spPr bwMode="auto">
            <a:xfrm>
              <a:off x="5824356" y="4358386"/>
              <a:ext cx="793376" cy="1180027"/>
            </a:xfrm>
            <a:custGeom>
              <a:avLst/>
              <a:gdLst>
                <a:gd name="connsiteX0" fmla="*/ 0 w 1438835"/>
                <a:gd name="connsiteY0" fmla="*/ 927847 h 981636"/>
                <a:gd name="connsiteX1" fmla="*/ 363070 w 1438835"/>
                <a:gd name="connsiteY1" fmla="*/ 914400 h 981636"/>
                <a:gd name="connsiteX2" fmla="*/ 591670 w 1438835"/>
                <a:gd name="connsiteY2" fmla="*/ 699247 h 981636"/>
                <a:gd name="connsiteX3" fmla="*/ 658906 w 1438835"/>
                <a:gd name="connsiteY3" fmla="*/ 295836 h 981636"/>
                <a:gd name="connsiteX4" fmla="*/ 739588 w 1438835"/>
                <a:gd name="connsiteY4" fmla="*/ 13447 h 981636"/>
                <a:gd name="connsiteX5" fmla="*/ 847164 w 1438835"/>
                <a:gd name="connsiteY5" fmla="*/ 215153 h 981636"/>
                <a:gd name="connsiteX6" fmla="*/ 874059 w 1438835"/>
                <a:gd name="connsiteY6" fmla="*/ 551330 h 981636"/>
                <a:gd name="connsiteX7" fmla="*/ 981635 w 1438835"/>
                <a:gd name="connsiteY7" fmla="*/ 860612 h 981636"/>
                <a:gd name="connsiteX8" fmla="*/ 1196788 w 1438835"/>
                <a:gd name="connsiteY8" fmla="*/ 954742 h 981636"/>
                <a:gd name="connsiteX9" fmla="*/ 1196788 w 1438835"/>
                <a:gd name="connsiteY9" fmla="*/ 968189 h 981636"/>
                <a:gd name="connsiteX10" fmla="*/ 1438835 w 1438835"/>
                <a:gd name="connsiteY10" fmla="*/ 981636 h 981636"/>
                <a:gd name="connsiteX0" fmla="*/ 0 w 1438835"/>
                <a:gd name="connsiteY0" fmla="*/ 927847 h 981636"/>
                <a:gd name="connsiteX1" fmla="*/ 403412 w 1438835"/>
                <a:gd name="connsiteY1" fmla="*/ 871251 h 981636"/>
                <a:gd name="connsiteX2" fmla="*/ 591670 w 1438835"/>
                <a:gd name="connsiteY2" fmla="*/ 699247 h 981636"/>
                <a:gd name="connsiteX3" fmla="*/ 658906 w 1438835"/>
                <a:gd name="connsiteY3" fmla="*/ 295836 h 981636"/>
                <a:gd name="connsiteX4" fmla="*/ 739588 w 1438835"/>
                <a:gd name="connsiteY4" fmla="*/ 13447 h 981636"/>
                <a:gd name="connsiteX5" fmla="*/ 847164 w 1438835"/>
                <a:gd name="connsiteY5" fmla="*/ 215153 h 981636"/>
                <a:gd name="connsiteX6" fmla="*/ 874059 w 1438835"/>
                <a:gd name="connsiteY6" fmla="*/ 551330 h 981636"/>
                <a:gd name="connsiteX7" fmla="*/ 981635 w 1438835"/>
                <a:gd name="connsiteY7" fmla="*/ 860612 h 981636"/>
                <a:gd name="connsiteX8" fmla="*/ 1196788 w 1438835"/>
                <a:gd name="connsiteY8" fmla="*/ 954742 h 981636"/>
                <a:gd name="connsiteX9" fmla="*/ 1196788 w 1438835"/>
                <a:gd name="connsiteY9" fmla="*/ 968189 h 981636"/>
                <a:gd name="connsiteX10" fmla="*/ 1438835 w 1438835"/>
                <a:gd name="connsiteY10" fmla="*/ 981636 h 981636"/>
                <a:gd name="connsiteX0" fmla="*/ 0 w 1438835"/>
                <a:gd name="connsiteY0" fmla="*/ 927847 h 981636"/>
                <a:gd name="connsiteX1" fmla="*/ 403412 w 1438835"/>
                <a:gd name="connsiteY1" fmla="*/ 871251 h 981636"/>
                <a:gd name="connsiteX2" fmla="*/ 591670 w 1438835"/>
                <a:gd name="connsiteY2" fmla="*/ 699247 h 981636"/>
                <a:gd name="connsiteX3" fmla="*/ 658906 w 1438835"/>
                <a:gd name="connsiteY3" fmla="*/ 295836 h 981636"/>
                <a:gd name="connsiteX4" fmla="*/ 739588 w 1438835"/>
                <a:gd name="connsiteY4" fmla="*/ 13447 h 981636"/>
                <a:gd name="connsiteX5" fmla="*/ 847164 w 1438835"/>
                <a:gd name="connsiteY5" fmla="*/ 215153 h 981636"/>
                <a:gd name="connsiteX6" fmla="*/ 874059 w 1438835"/>
                <a:gd name="connsiteY6" fmla="*/ 551330 h 981636"/>
                <a:gd name="connsiteX7" fmla="*/ 981635 w 1438835"/>
                <a:gd name="connsiteY7" fmla="*/ 860612 h 981636"/>
                <a:gd name="connsiteX8" fmla="*/ 1196788 w 1438835"/>
                <a:gd name="connsiteY8" fmla="*/ 954742 h 981636"/>
                <a:gd name="connsiteX9" fmla="*/ 1210235 w 1438835"/>
                <a:gd name="connsiteY9" fmla="*/ 946615 h 981636"/>
                <a:gd name="connsiteX10" fmla="*/ 1438835 w 1438835"/>
                <a:gd name="connsiteY10" fmla="*/ 981636 h 981636"/>
                <a:gd name="connsiteX0" fmla="*/ 0 w 1532964"/>
                <a:gd name="connsiteY0" fmla="*/ 927847 h 969076"/>
                <a:gd name="connsiteX1" fmla="*/ 403412 w 1532964"/>
                <a:gd name="connsiteY1" fmla="*/ 871251 h 969076"/>
                <a:gd name="connsiteX2" fmla="*/ 591670 w 1532964"/>
                <a:gd name="connsiteY2" fmla="*/ 699247 h 969076"/>
                <a:gd name="connsiteX3" fmla="*/ 658906 w 1532964"/>
                <a:gd name="connsiteY3" fmla="*/ 295836 h 969076"/>
                <a:gd name="connsiteX4" fmla="*/ 739588 w 1532964"/>
                <a:gd name="connsiteY4" fmla="*/ 13447 h 969076"/>
                <a:gd name="connsiteX5" fmla="*/ 847164 w 1532964"/>
                <a:gd name="connsiteY5" fmla="*/ 215153 h 969076"/>
                <a:gd name="connsiteX6" fmla="*/ 874059 w 1532964"/>
                <a:gd name="connsiteY6" fmla="*/ 551330 h 969076"/>
                <a:gd name="connsiteX7" fmla="*/ 981635 w 1532964"/>
                <a:gd name="connsiteY7" fmla="*/ 860612 h 969076"/>
                <a:gd name="connsiteX8" fmla="*/ 1196788 w 1532964"/>
                <a:gd name="connsiteY8" fmla="*/ 954742 h 969076"/>
                <a:gd name="connsiteX9" fmla="*/ 1210235 w 1532964"/>
                <a:gd name="connsiteY9" fmla="*/ 946615 h 969076"/>
                <a:gd name="connsiteX10" fmla="*/ 1532964 w 1532964"/>
                <a:gd name="connsiteY10" fmla="*/ 960062 h 969076"/>
                <a:gd name="connsiteX0" fmla="*/ 0 w 1532964"/>
                <a:gd name="connsiteY0" fmla="*/ 927847 h 963682"/>
                <a:gd name="connsiteX1" fmla="*/ 403412 w 1532964"/>
                <a:gd name="connsiteY1" fmla="*/ 871251 h 963682"/>
                <a:gd name="connsiteX2" fmla="*/ 591670 w 1532964"/>
                <a:gd name="connsiteY2" fmla="*/ 699247 h 963682"/>
                <a:gd name="connsiteX3" fmla="*/ 658906 w 1532964"/>
                <a:gd name="connsiteY3" fmla="*/ 295836 h 963682"/>
                <a:gd name="connsiteX4" fmla="*/ 739588 w 1532964"/>
                <a:gd name="connsiteY4" fmla="*/ 13447 h 963682"/>
                <a:gd name="connsiteX5" fmla="*/ 847164 w 1532964"/>
                <a:gd name="connsiteY5" fmla="*/ 215153 h 963682"/>
                <a:gd name="connsiteX6" fmla="*/ 874059 w 1532964"/>
                <a:gd name="connsiteY6" fmla="*/ 551330 h 963682"/>
                <a:gd name="connsiteX7" fmla="*/ 981635 w 1532964"/>
                <a:gd name="connsiteY7" fmla="*/ 860612 h 963682"/>
                <a:gd name="connsiteX8" fmla="*/ 1196788 w 1532964"/>
                <a:gd name="connsiteY8" fmla="*/ 954742 h 963682"/>
                <a:gd name="connsiteX9" fmla="*/ 1237129 w 1532964"/>
                <a:gd name="connsiteY9" fmla="*/ 914254 h 963682"/>
                <a:gd name="connsiteX10" fmla="*/ 1532964 w 1532964"/>
                <a:gd name="connsiteY10" fmla="*/ 960062 h 963682"/>
                <a:gd name="connsiteX0" fmla="*/ 0 w 1532964"/>
                <a:gd name="connsiteY0" fmla="*/ 927847 h 971317"/>
                <a:gd name="connsiteX1" fmla="*/ 403412 w 1532964"/>
                <a:gd name="connsiteY1" fmla="*/ 871251 h 971317"/>
                <a:gd name="connsiteX2" fmla="*/ 591670 w 1532964"/>
                <a:gd name="connsiteY2" fmla="*/ 699247 h 971317"/>
                <a:gd name="connsiteX3" fmla="*/ 658906 w 1532964"/>
                <a:gd name="connsiteY3" fmla="*/ 295836 h 971317"/>
                <a:gd name="connsiteX4" fmla="*/ 739588 w 1532964"/>
                <a:gd name="connsiteY4" fmla="*/ 13447 h 971317"/>
                <a:gd name="connsiteX5" fmla="*/ 847164 w 1532964"/>
                <a:gd name="connsiteY5" fmla="*/ 215153 h 971317"/>
                <a:gd name="connsiteX6" fmla="*/ 874059 w 1532964"/>
                <a:gd name="connsiteY6" fmla="*/ 551330 h 971317"/>
                <a:gd name="connsiteX7" fmla="*/ 981635 w 1532964"/>
                <a:gd name="connsiteY7" fmla="*/ 860612 h 971317"/>
                <a:gd name="connsiteX8" fmla="*/ 1196788 w 1532964"/>
                <a:gd name="connsiteY8" fmla="*/ 954742 h 971317"/>
                <a:gd name="connsiteX9" fmla="*/ 1532964 w 1532964"/>
                <a:gd name="connsiteY9" fmla="*/ 960062 h 971317"/>
                <a:gd name="connsiteX0" fmla="*/ 0 w 1532964"/>
                <a:gd name="connsiteY0" fmla="*/ 927847 h 960062"/>
                <a:gd name="connsiteX1" fmla="*/ 403412 w 1532964"/>
                <a:gd name="connsiteY1" fmla="*/ 871251 h 960062"/>
                <a:gd name="connsiteX2" fmla="*/ 591670 w 1532964"/>
                <a:gd name="connsiteY2" fmla="*/ 699247 h 960062"/>
                <a:gd name="connsiteX3" fmla="*/ 658906 w 1532964"/>
                <a:gd name="connsiteY3" fmla="*/ 295836 h 960062"/>
                <a:gd name="connsiteX4" fmla="*/ 739588 w 1532964"/>
                <a:gd name="connsiteY4" fmla="*/ 13447 h 960062"/>
                <a:gd name="connsiteX5" fmla="*/ 847164 w 1532964"/>
                <a:gd name="connsiteY5" fmla="*/ 215153 h 960062"/>
                <a:gd name="connsiteX6" fmla="*/ 874059 w 1532964"/>
                <a:gd name="connsiteY6" fmla="*/ 551330 h 960062"/>
                <a:gd name="connsiteX7" fmla="*/ 981635 w 1532964"/>
                <a:gd name="connsiteY7" fmla="*/ 860612 h 960062"/>
                <a:gd name="connsiteX8" fmla="*/ 1532964 w 1532964"/>
                <a:gd name="connsiteY8" fmla="*/ 960062 h 960062"/>
                <a:gd name="connsiteX0" fmla="*/ 0 w 1532964"/>
                <a:gd name="connsiteY0" fmla="*/ 915336 h 947551"/>
                <a:gd name="connsiteX1" fmla="*/ 403412 w 1532964"/>
                <a:gd name="connsiteY1" fmla="*/ 858740 h 947551"/>
                <a:gd name="connsiteX2" fmla="*/ 591670 w 1532964"/>
                <a:gd name="connsiteY2" fmla="*/ 686736 h 947551"/>
                <a:gd name="connsiteX3" fmla="*/ 658906 w 1532964"/>
                <a:gd name="connsiteY3" fmla="*/ 283325 h 947551"/>
                <a:gd name="connsiteX4" fmla="*/ 739588 w 1532964"/>
                <a:gd name="connsiteY4" fmla="*/ 936 h 947551"/>
                <a:gd name="connsiteX5" fmla="*/ 860612 w 1532964"/>
                <a:gd name="connsiteY5" fmla="*/ 288940 h 947551"/>
                <a:gd name="connsiteX6" fmla="*/ 874059 w 1532964"/>
                <a:gd name="connsiteY6" fmla="*/ 538819 h 947551"/>
                <a:gd name="connsiteX7" fmla="*/ 981635 w 1532964"/>
                <a:gd name="connsiteY7" fmla="*/ 848101 h 947551"/>
                <a:gd name="connsiteX8" fmla="*/ 1532964 w 1532964"/>
                <a:gd name="connsiteY8" fmla="*/ 947551 h 947551"/>
                <a:gd name="connsiteX0" fmla="*/ 0 w 1532964"/>
                <a:gd name="connsiteY0" fmla="*/ 915336 h 947551"/>
                <a:gd name="connsiteX1" fmla="*/ 403412 w 1532964"/>
                <a:gd name="connsiteY1" fmla="*/ 858740 h 947551"/>
                <a:gd name="connsiteX2" fmla="*/ 591670 w 1532964"/>
                <a:gd name="connsiteY2" fmla="*/ 686736 h 947551"/>
                <a:gd name="connsiteX3" fmla="*/ 658906 w 1532964"/>
                <a:gd name="connsiteY3" fmla="*/ 283325 h 947551"/>
                <a:gd name="connsiteX4" fmla="*/ 739588 w 1532964"/>
                <a:gd name="connsiteY4" fmla="*/ 936 h 947551"/>
                <a:gd name="connsiteX5" fmla="*/ 860612 w 1532964"/>
                <a:gd name="connsiteY5" fmla="*/ 288940 h 947551"/>
                <a:gd name="connsiteX6" fmla="*/ 914400 w 1532964"/>
                <a:gd name="connsiteY6" fmla="*/ 679053 h 947551"/>
                <a:gd name="connsiteX7" fmla="*/ 981635 w 1532964"/>
                <a:gd name="connsiteY7" fmla="*/ 848101 h 947551"/>
                <a:gd name="connsiteX8" fmla="*/ 1532964 w 1532964"/>
                <a:gd name="connsiteY8" fmla="*/ 947551 h 947551"/>
                <a:gd name="connsiteX0" fmla="*/ 0 w 1532964"/>
                <a:gd name="connsiteY0" fmla="*/ 915336 h 947551"/>
                <a:gd name="connsiteX1" fmla="*/ 403412 w 1532964"/>
                <a:gd name="connsiteY1" fmla="*/ 858740 h 947551"/>
                <a:gd name="connsiteX2" fmla="*/ 591670 w 1532964"/>
                <a:gd name="connsiteY2" fmla="*/ 686736 h 947551"/>
                <a:gd name="connsiteX3" fmla="*/ 658906 w 1532964"/>
                <a:gd name="connsiteY3" fmla="*/ 283325 h 947551"/>
                <a:gd name="connsiteX4" fmla="*/ 739588 w 1532964"/>
                <a:gd name="connsiteY4" fmla="*/ 936 h 947551"/>
                <a:gd name="connsiteX5" fmla="*/ 860612 w 1532964"/>
                <a:gd name="connsiteY5" fmla="*/ 288940 h 947551"/>
                <a:gd name="connsiteX6" fmla="*/ 914400 w 1532964"/>
                <a:gd name="connsiteY6" fmla="*/ 679053 h 947551"/>
                <a:gd name="connsiteX7" fmla="*/ 1089212 w 1532964"/>
                <a:gd name="connsiteY7" fmla="*/ 880462 h 947551"/>
                <a:gd name="connsiteX8" fmla="*/ 1532964 w 1532964"/>
                <a:gd name="connsiteY8" fmla="*/ 947551 h 947551"/>
                <a:gd name="connsiteX0" fmla="*/ 0 w 1129552"/>
                <a:gd name="connsiteY0" fmla="*/ 858740 h 947551"/>
                <a:gd name="connsiteX1" fmla="*/ 188258 w 1129552"/>
                <a:gd name="connsiteY1" fmla="*/ 686736 h 947551"/>
                <a:gd name="connsiteX2" fmla="*/ 255494 w 1129552"/>
                <a:gd name="connsiteY2" fmla="*/ 283325 h 947551"/>
                <a:gd name="connsiteX3" fmla="*/ 336176 w 1129552"/>
                <a:gd name="connsiteY3" fmla="*/ 936 h 947551"/>
                <a:gd name="connsiteX4" fmla="*/ 457200 w 1129552"/>
                <a:gd name="connsiteY4" fmla="*/ 288940 h 947551"/>
                <a:gd name="connsiteX5" fmla="*/ 510988 w 1129552"/>
                <a:gd name="connsiteY5" fmla="*/ 679053 h 947551"/>
                <a:gd name="connsiteX6" fmla="*/ 685800 w 1129552"/>
                <a:gd name="connsiteY6" fmla="*/ 880462 h 947551"/>
                <a:gd name="connsiteX7" fmla="*/ 1129552 w 1129552"/>
                <a:gd name="connsiteY7" fmla="*/ 947551 h 947551"/>
                <a:gd name="connsiteX0" fmla="*/ 0 w 941294"/>
                <a:gd name="connsiteY0" fmla="*/ 686736 h 947551"/>
                <a:gd name="connsiteX1" fmla="*/ 67236 w 941294"/>
                <a:gd name="connsiteY1" fmla="*/ 283325 h 947551"/>
                <a:gd name="connsiteX2" fmla="*/ 147918 w 941294"/>
                <a:gd name="connsiteY2" fmla="*/ 936 h 947551"/>
                <a:gd name="connsiteX3" fmla="*/ 268942 w 941294"/>
                <a:gd name="connsiteY3" fmla="*/ 288940 h 947551"/>
                <a:gd name="connsiteX4" fmla="*/ 322730 w 941294"/>
                <a:gd name="connsiteY4" fmla="*/ 679053 h 947551"/>
                <a:gd name="connsiteX5" fmla="*/ 497542 w 941294"/>
                <a:gd name="connsiteY5" fmla="*/ 880462 h 947551"/>
                <a:gd name="connsiteX6" fmla="*/ 941294 w 941294"/>
                <a:gd name="connsiteY6" fmla="*/ 947551 h 947551"/>
                <a:gd name="connsiteX0" fmla="*/ 0 w 874058"/>
                <a:gd name="connsiteY0" fmla="*/ 283325 h 947551"/>
                <a:gd name="connsiteX1" fmla="*/ 80682 w 874058"/>
                <a:gd name="connsiteY1" fmla="*/ 936 h 947551"/>
                <a:gd name="connsiteX2" fmla="*/ 201706 w 874058"/>
                <a:gd name="connsiteY2" fmla="*/ 288940 h 947551"/>
                <a:gd name="connsiteX3" fmla="*/ 255494 w 874058"/>
                <a:gd name="connsiteY3" fmla="*/ 679053 h 947551"/>
                <a:gd name="connsiteX4" fmla="*/ 430306 w 874058"/>
                <a:gd name="connsiteY4" fmla="*/ 880462 h 947551"/>
                <a:gd name="connsiteX5" fmla="*/ 874058 w 874058"/>
                <a:gd name="connsiteY5" fmla="*/ 947551 h 947551"/>
                <a:gd name="connsiteX0" fmla="*/ 0 w 793376"/>
                <a:gd name="connsiteY0" fmla="*/ 0 h 946615"/>
                <a:gd name="connsiteX1" fmla="*/ 121024 w 793376"/>
                <a:gd name="connsiteY1" fmla="*/ 288004 h 946615"/>
                <a:gd name="connsiteX2" fmla="*/ 174812 w 793376"/>
                <a:gd name="connsiteY2" fmla="*/ 678117 h 946615"/>
                <a:gd name="connsiteX3" fmla="*/ 349624 w 793376"/>
                <a:gd name="connsiteY3" fmla="*/ 879526 h 946615"/>
                <a:gd name="connsiteX4" fmla="*/ 793376 w 793376"/>
                <a:gd name="connsiteY4" fmla="*/ 946615 h 94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376" h="946615">
                  <a:moveTo>
                    <a:pt x="0" y="0"/>
                  </a:moveTo>
                  <a:cubicBezTo>
                    <a:pt x="33618" y="936"/>
                    <a:pt x="91889" y="174984"/>
                    <a:pt x="121024" y="288004"/>
                  </a:cubicBezTo>
                  <a:cubicBezTo>
                    <a:pt x="150159" y="401024"/>
                    <a:pt x="136712" y="579530"/>
                    <a:pt x="174812" y="678117"/>
                  </a:cubicBezTo>
                  <a:cubicBezTo>
                    <a:pt x="212912" y="776704"/>
                    <a:pt x="246530" y="834776"/>
                    <a:pt x="349624" y="879526"/>
                  </a:cubicBezTo>
                  <a:cubicBezTo>
                    <a:pt x="452718" y="924276"/>
                    <a:pt x="678516" y="925896"/>
                    <a:pt x="793376" y="94661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600">
                <a:latin typeface="Tahom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822830" y="4002657"/>
              <a:ext cx="2216989" cy="15700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600">
                <a:latin typeface="Tahoma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flipH="1">
              <a:off x="5840085" y="5400136"/>
              <a:ext cx="2199734" cy="1"/>
            </a:xfrm>
            <a:prstGeom prst="line">
              <a:avLst/>
            </a:prstGeom>
            <a:solidFill>
              <a:schemeClr val="folHlink"/>
            </a:solidFill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9" name="Object 1"/>
            <p:cNvGraphicFramePr>
              <a:graphicFrameLocks noChangeAspect="1"/>
            </p:cNvGraphicFramePr>
            <p:nvPr/>
          </p:nvGraphicFramePr>
          <p:xfrm>
            <a:off x="5898132" y="4114537"/>
            <a:ext cx="1192782" cy="326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8" imgW="787320" imgH="215640" progId="Equation.3">
                    <p:embed/>
                  </p:oleObj>
                </mc:Choice>
                <mc:Fallback>
                  <p:oleObj name="Equation" r:id="rId8" imgW="787320" imgH="215640" progId="Equation.3">
                    <p:embed/>
                    <p:pic>
                      <p:nvPicPr>
                        <p:cNvPr id="29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8132" y="4114537"/>
                          <a:ext cx="1192782" cy="326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"/>
            <p:cNvGraphicFramePr>
              <a:graphicFrameLocks noChangeAspect="1"/>
            </p:cNvGraphicFramePr>
            <p:nvPr/>
          </p:nvGraphicFramePr>
          <p:xfrm>
            <a:off x="6821488" y="5064182"/>
            <a:ext cx="692150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Equation" r:id="rId10" imgW="457200" imgH="215640" progId="Equation.3">
                    <p:embed/>
                  </p:oleObj>
                </mc:Choice>
                <mc:Fallback>
                  <p:oleObj name="Equation" r:id="rId10" imgW="457200" imgH="215640" progId="Equation.3">
                    <p:embed/>
                    <p:pic>
                      <p:nvPicPr>
                        <p:cNvPr id="3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1488" y="5064182"/>
                          <a:ext cx="692150" cy="325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Group 31"/>
            <p:cNvGrpSpPr/>
            <p:nvPr/>
          </p:nvGrpSpPr>
          <p:grpSpPr>
            <a:xfrm>
              <a:off x="5926348" y="4649637"/>
              <a:ext cx="312906" cy="1335498"/>
              <a:chOff x="3260785" y="2863969"/>
              <a:chExt cx="312906" cy="1335498"/>
            </a:xfrm>
          </p:grpSpPr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3435594" y="2863969"/>
                <a:ext cx="6346" cy="1030858"/>
              </a:xfrm>
              <a:prstGeom prst="line">
                <a:avLst/>
              </a:prstGeom>
              <a:solidFill>
                <a:schemeClr val="folHlink"/>
              </a:solidFill>
              <a:ln w="9525" cap="flat" cmpd="sng" algn="ctr">
                <a:solidFill>
                  <a:srgbClr val="3399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3260785" y="383013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339933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CA" i="1" dirty="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673309" y="5604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CA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23429" y="561006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255</a:t>
              </a:r>
              <a:endParaRPr lang="en-CA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381" y="318511"/>
            <a:ext cx="9720072" cy="1499616"/>
          </a:xfrm>
        </p:spPr>
        <p:txBody>
          <a:bodyPr/>
          <a:lstStyle/>
          <a:p>
            <a:r>
              <a:rPr lang="en-CA" dirty="0"/>
              <a:t>Region growing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6557" y="1484930"/>
            <a:ext cx="1965580" cy="13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200" y="1475598"/>
            <a:ext cx="1965582" cy="137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033" y="1475597"/>
            <a:ext cx="35337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77949" y="1875447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1708" y="188788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71594" y="1603066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I= </a:t>
            </a:r>
            <a:r>
              <a:rPr lang="en-CA" sz="2400" i="1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400" i="1" baseline="-250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CA" sz="2400" i="1" baseline="-250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i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CA" sz="2400" i="1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400" i="1" baseline="-250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bkg</a:t>
            </a:r>
            <a:endParaRPr lang="en-CA" sz="2400" i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3202" y="1601380"/>
            <a:ext cx="3533775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9794834" y="325889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CA" sz="2400" i="1" dirty="0">
                <a:latin typeface="Symbol" pitchFamily="18" charset="2"/>
                <a:sym typeface="Symbol"/>
              </a:rPr>
              <a:t> </a:t>
            </a:r>
            <a:r>
              <a:rPr lang="en-CA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4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sz="2400" i="1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grpSp>
        <p:nvGrpSpPr>
          <p:cNvPr id="3" name="Group 33"/>
          <p:cNvGrpSpPr/>
          <p:nvPr/>
        </p:nvGrpSpPr>
        <p:grpSpPr>
          <a:xfrm>
            <a:off x="2528309" y="1561553"/>
            <a:ext cx="7694648" cy="4529977"/>
            <a:chOff x="1004309" y="1561552"/>
            <a:chExt cx="7694648" cy="4529977"/>
          </a:xfrm>
        </p:grpSpPr>
        <p:pic>
          <p:nvPicPr>
            <p:cNvPr id="66355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4309" y="3938879"/>
              <a:ext cx="3533775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Down Arrow 15"/>
            <p:cNvSpPr/>
            <p:nvPr/>
          </p:nvSpPr>
          <p:spPr bwMode="auto">
            <a:xfrm rot="3063004">
              <a:off x="4851364" y="3946604"/>
              <a:ext cx="317241" cy="335902"/>
            </a:xfrm>
            <a:prstGeom prst="downArrow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600">
                <a:latin typeface="Tahom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73265" y="4330532"/>
              <a:ext cx="2854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Breadth First Search (</a:t>
              </a:r>
              <a:r>
                <a:rPr lang="en-CA" dirty="0">
                  <a:solidFill>
                    <a:srgbClr val="FF0000"/>
                  </a:solidFill>
                </a:rPr>
                <a:t>seeds</a:t>
              </a:r>
              <a:r>
                <a:rPr lang="en-CA" dirty="0"/>
                <a:t>) :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1934" y="4655649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i="1" dirty="0">
                  <a:latin typeface="Times New Roman" pitchFamily="18" charset="0"/>
                  <a:cs typeface="Times New Roman" pitchFamily="18" charset="0"/>
                </a:rPr>
                <a:t>|</a:t>
              </a:r>
              <a:r>
                <a:rPr lang="en-CA" sz="2400" i="1" dirty="0">
                  <a:latin typeface="Symbol" pitchFamily="18" charset="2"/>
                  <a:sym typeface="Symbol"/>
                </a:rPr>
                <a:t> </a:t>
              </a:r>
              <a:r>
                <a:rPr lang="en-CA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CA" sz="2400" i="1" baseline="-25000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CA" sz="2400" i="1" dirty="0">
                  <a:latin typeface="Times New Roman" pitchFamily="18" charset="0"/>
                  <a:cs typeface="Times New Roman" pitchFamily="18" charset="0"/>
                </a:rPr>
                <a:t>| &lt; T</a:t>
              </a: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6510803" y="1691297"/>
              <a:ext cx="1540041" cy="13"/>
            </a:xfrm>
            <a:prstGeom prst="line">
              <a:avLst/>
            </a:prstGeom>
            <a:solidFill>
              <a:schemeClr val="folHlink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8002933" y="1561552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seeds</a:t>
              </a: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8269705" y="1781822"/>
            <a:ext cx="928152" cy="335737"/>
            <a:chOff x="6745705" y="1781821"/>
            <a:chExt cx="928152" cy="335737"/>
          </a:xfrm>
        </p:grpSpPr>
        <p:sp>
          <p:nvSpPr>
            <p:cNvPr id="44" name="Down Arrow 43"/>
            <p:cNvSpPr/>
            <p:nvPr/>
          </p:nvSpPr>
          <p:spPr bwMode="auto">
            <a:xfrm>
              <a:off x="7088320" y="1890677"/>
              <a:ext cx="220006" cy="226881"/>
            </a:xfrm>
            <a:prstGeom prst="downArrow">
              <a:avLst/>
            </a:prstGeom>
            <a:solidFill>
              <a:schemeClr val="folHlink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600">
                <a:latin typeface="Tahoma" pitchFamily="34" charset="0"/>
              </a:endParaRPr>
            </a:p>
          </p:txBody>
        </p:sp>
        <p:sp>
          <p:nvSpPr>
            <p:cNvPr id="45" name="Down Arrow 44"/>
            <p:cNvSpPr/>
            <p:nvPr/>
          </p:nvSpPr>
          <p:spPr bwMode="auto">
            <a:xfrm rot="2093293">
              <a:off x="6745705" y="1781821"/>
              <a:ext cx="220006" cy="226881"/>
            </a:xfrm>
            <a:prstGeom prst="downArrow">
              <a:avLst/>
            </a:prstGeom>
            <a:solidFill>
              <a:schemeClr val="folHlink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600">
                <a:latin typeface="Tahoma" pitchFamily="34" charset="0"/>
              </a:endParaRPr>
            </a:p>
          </p:txBody>
        </p:sp>
        <p:sp>
          <p:nvSpPr>
            <p:cNvPr id="46" name="Down Arrow 45"/>
            <p:cNvSpPr/>
            <p:nvPr/>
          </p:nvSpPr>
          <p:spPr bwMode="auto">
            <a:xfrm rot="20216923">
              <a:off x="7453851" y="1829947"/>
              <a:ext cx="220006" cy="226881"/>
            </a:xfrm>
            <a:prstGeom prst="downArrow">
              <a:avLst/>
            </a:prstGeom>
            <a:solidFill>
              <a:schemeClr val="folHlink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60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Watersheds</a:t>
            </a:r>
            <a:endParaRPr lang="en-CA" dirty="0"/>
          </a:p>
        </p:txBody>
      </p:sp>
      <p:sp>
        <p:nvSpPr>
          <p:cNvPr id="612357" name="AutoShape 5" descr="Image result for watershed segment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12359" name="Picture 7" descr="http://www.imagemet.com/WebHelp6/Content/Images/PnP_WS_meth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99" y="1657051"/>
            <a:ext cx="3249733" cy="212994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8586126" y="4146430"/>
            <a:ext cx="127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gradient </a:t>
            </a:r>
          </a:p>
          <a:p>
            <a:r>
              <a:rPr lang="en-US" dirty="0"/>
              <a:t>magnitudes</a:t>
            </a:r>
            <a:endParaRPr lang="en-CA" dirty="0"/>
          </a:p>
        </p:txBody>
      </p:sp>
      <p:grpSp>
        <p:nvGrpSpPr>
          <p:cNvPr id="33" name="Group 32"/>
          <p:cNvGrpSpPr/>
          <p:nvPr/>
        </p:nvGrpSpPr>
        <p:grpSpPr>
          <a:xfrm>
            <a:off x="5811329" y="3994031"/>
            <a:ext cx="2751793" cy="2575764"/>
            <a:chOff x="5581590" y="4339123"/>
            <a:chExt cx="2035534" cy="2109901"/>
          </a:xfrm>
        </p:grpSpPr>
        <p:pic>
          <p:nvPicPr>
            <p:cNvPr id="612369" name="Picture 17" descr="http://cmm.ensmp.fr/~beucher/ima6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1590" y="4413490"/>
              <a:ext cx="2035534" cy="2035534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5943583" y="4339123"/>
              <a:ext cx="417720" cy="22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image</a:t>
              </a:r>
              <a:endParaRPr lang="en-CA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597848" y="5497900"/>
            <a:ext cx="116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2. find catchment basins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8606255" y="5512277"/>
            <a:ext cx="147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copy over original image</a:t>
            </a:r>
            <a:endParaRPr lang="en-CA" dirty="0"/>
          </a:p>
        </p:txBody>
      </p:sp>
      <p:grpSp>
        <p:nvGrpSpPr>
          <p:cNvPr id="45" name="Group 44"/>
          <p:cNvGrpSpPr/>
          <p:nvPr/>
        </p:nvGrpSpPr>
        <p:grpSpPr>
          <a:xfrm>
            <a:off x="5845826" y="2855344"/>
            <a:ext cx="2670731" cy="2326256"/>
            <a:chOff x="4321825" y="2855344"/>
            <a:chExt cx="2670731" cy="2326256"/>
          </a:xfrm>
        </p:grpSpPr>
        <p:sp>
          <p:nvSpPr>
            <p:cNvPr id="16" name="TextBox 15"/>
            <p:cNvSpPr txBox="1"/>
            <p:nvPr/>
          </p:nvSpPr>
          <p:spPr>
            <a:xfrm>
              <a:off x="4321825" y="2855344"/>
              <a:ext cx="2670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tricks to build </a:t>
              </a:r>
              <a:r>
                <a:rPr lang="en-US" u="sng" dirty="0" err="1">
                  <a:solidFill>
                    <a:srgbClr val="FF0000"/>
                  </a:solidFill>
                </a:rPr>
                <a:t>dambs</a:t>
              </a:r>
              <a:r>
                <a:rPr lang="en-US" dirty="0"/>
                <a:t> </a:t>
              </a:r>
            </a:p>
            <a:p>
              <a:r>
                <a:rPr lang="en-US" dirty="0"/>
                <a:t>closing gaps</a:t>
              </a:r>
              <a:endParaRPr lang="en-CA" dirty="0"/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6478440" y="3174521"/>
              <a:ext cx="336428" cy="1216324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5969479" y="3148642"/>
              <a:ext cx="422663" cy="1130060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6426679" y="3191774"/>
              <a:ext cx="255918" cy="1989826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 descr="40%"/>
          <p:cNvSpPr>
            <a:spLocks noGrp="1" noChangeArrowheads="1"/>
          </p:cNvSpPr>
          <p:nvPr>
            <p:ph type="title"/>
          </p:nvPr>
        </p:nvSpPr>
        <p:spPr>
          <a:xfrm>
            <a:off x="1595251" y="439375"/>
            <a:ext cx="8882743" cy="838200"/>
          </a:xfrm>
        </p:spPr>
        <p:txBody>
          <a:bodyPr>
            <a:normAutofit fontScale="90000"/>
          </a:bodyPr>
          <a:lstStyle/>
          <a:p>
            <a:pPr marL="685800" indent="-685800"/>
            <a:r>
              <a:rPr lang="en-CA" sz="4000" dirty="0"/>
              <a:t>General Grouping or Clustering</a:t>
            </a:r>
            <a:br>
              <a:rPr lang="en-CA" sz="4000" dirty="0"/>
            </a:br>
            <a:r>
              <a:rPr lang="en-CA" sz="2800" dirty="0"/>
              <a:t>(a.k.a. </a:t>
            </a:r>
            <a:r>
              <a:rPr lang="en-CA" sz="2800" i="1" dirty="0"/>
              <a:t>unsupervised learning</a:t>
            </a:r>
            <a:r>
              <a:rPr lang="en-CA" sz="2800" dirty="0"/>
              <a:t>)</a:t>
            </a:r>
            <a:endParaRPr lang="en-US" sz="2800" dirty="0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 bwMode="auto">
          <a:xfrm>
            <a:off x="1828800" y="1537021"/>
            <a:ext cx="8839200" cy="68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Have data points (samples, also called feature vectors, examples, etc. ) </a:t>
            </a:r>
            <a:r>
              <a:rPr lang="en-US" sz="2000" b="1" i="1" kern="0" dirty="0">
                <a:solidFill>
                  <a:srgbClr val="000000"/>
                </a:solidFill>
                <a:latin typeface="Calibri"/>
                <a:cs typeface="Times New Roman"/>
              </a:rPr>
              <a:t>x</a:t>
            </a:r>
            <a:r>
              <a:rPr lang="en-US" sz="2000" kern="0" baseline="-25000" dirty="0">
                <a:solidFill>
                  <a:srgbClr val="000000"/>
                </a:solidFill>
                <a:latin typeface="Calibri"/>
                <a:cs typeface="Times New Roman"/>
              </a:rPr>
              <a:t>1</a:t>
            </a:r>
            <a:r>
              <a:rPr lang="en-US" sz="2000" kern="0" dirty="0">
                <a:solidFill>
                  <a:srgbClr val="000000"/>
                </a:solidFill>
                <a:latin typeface="Calibri"/>
                <a:cs typeface="Times New Roman"/>
              </a:rPr>
              <a:t>,…,</a:t>
            </a:r>
            <a:r>
              <a:rPr lang="en-US" sz="2000" b="1" kern="0" dirty="0" err="1">
                <a:solidFill>
                  <a:srgbClr val="000000"/>
                </a:solidFill>
                <a:latin typeface="Calibri"/>
                <a:cs typeface="Times New Roman"/>
              </a:rPr>
              <a:t>x</a:t>
            </a:r>
            <a:r>
              <a:rPr lang="en-US" sz="2000" kern="0" baseline="-25000" dirty="0" err="1">
                <a:solidFill>
                  <a:srgbClr val="000000"/>
                </a:solidFill>
                <a:latin typeface="Calibri"/>
                <a:cs typeface="Times New Roman"/>
              </a:rPr>
              <a:t>n</a:t>
            </a:r>
            <a:endParaRPr lang="en-US" sz="2000" kern="0" baseline="-25000" dirty="0">
              <a:solidFill>
                <a:srgbClr val="000000"/>
              </a:solidFill>
              <a:latin typeface="Calibri"/>
              <a:cs typeface="Times New Roman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762500" y="3854451"/>
            <a:ext cx="2621966" cy="3199547"/>
            <a:chOff x="3238500" y="3854450"/>
            <a:chExt cx="2621966" cy="3199547"/>
          </a:xfrm>
        </p:grpSpPr>
        <p:sp>
          <p:nvSpPr>
            <p:cNvPr id="46106" name="Oval 24"/>
            <p:cNvSpPr>
              <a:spLocks noChangeArrowheads="1"/>
            </p:cNvSpPr>
            <p:nvPr/>
          </p:nvSpPr>
          <p:spPr bwMode="auto">
            <a:xfrm>
              <a:off x="3238500" y="50228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07" name="Oval 25"/>
            <p:cNvSpPr>
              <a:spLocks noChangeArrowheads="1"/>
            </p:cNvSpPr>
            <p:nvPr/>
          </p:nvSpPr>
          <p:spPr bwMode="auto">
            <a:xfrm>
              <a:off x="3848100" y="47180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08" name="Oval 26"/>
            <p:cNvSpPr>
              <a:spLocks noChangeArrowheads="1"/>
            </p:cNvSpPr>
            <p:nvPr/>
          </p:nvSpPr>
          <p:spPr bwMode="auto">
            <a:xfrm>
              <a:off x="4000500" y="51752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09" name="Oval 27"/>
            <p:cNvSpPr>
              <a:spLocks noChangeArrowheads="1"/>
            </p:cNvSpPr>
            <p:nvPr/>
          </p:nvSpPr>
          <p:spPr bwMode="auto">
            <a:xfrm>
              <a:off x="3543300" y="54038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0" name="Oval 28"/>
            <p:cNvSpPr>
              <a:spLocks noChangeArrowheads="1"/>
            </p:cNvSpPr>
            <p:nvPr/>
          </p:nvSpPr>
          <p:spPr bwMode="auto">
            <a:xfrm>
              <a:off x="4000500" y="56324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1" name="Oval 29"/>
            <p:cNvSpPr>
              <a:spLocks noChangeArrowheads="1"/>
            </p:cNvSpPr>
            <p:nvPr/>
          </p:nvSpPr>
          <p:spPr bwMode="auto">
            <a:xfrm>
              <a:off x="3695700" y="50228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2" name="Oval 30"/>
            <p:cNvSpPr>
              <a:spLocks noChangeArrowheads="1"/>
            </p:cNvSpPr>
            <p:nvPr/>
          </p:nvSpPr>
          <p:spPr bwMode="auto">
            <a:xfrm>
              <a:off x="3238500" y="56324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3" name="Oval 31"/>
            <p:cNvSpPr>
              <a:spLocks noChangeArrowheads="1"/>
            </p:cNvSpPr>
            <p:nvPr/>
          </p:nvSpPr>
          <p:spPr bwMode="auto">
            <a:xfrm>
              <a:off x="4838700" y="56324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4" name="Oval 32"/>
            <p:cNvSpPr>
              <a:spLocks noChangeArrowheads="1"/>
            </p:cNvSpPr>
            <p:nvPr/>
          </p:nvSpPr>
          <p:spPr bwMode="auto">
            <a:xfrm>
              <a:off x="5143500" y="59372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5" name="Oval 33"/>
            <p:cNvSpPr>
              <a:spLocks noChangeArrowheads="1"/>
            </p:cNvSpPr>
            <p:nvPr/>
          </p:nvSpPr>
          <p:spPr bwMode="auto">
            <a:xfrm>
              <a:off x="5448300" y="59372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6" name="Oval 34"/>
            <p:cNvSpPr>
              <a:spLocks noChangeArrowheads="1"/>
            </p:cNvSpPr>
            <p:nvPr/>
          </p:nvSpPr>
          <p:spPr bwMode="auto">
            <a:xfrm>
              <a:off x="5143500" y="63182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7" name="Oval 35"/>
            <p:cNvSpPr>
              <a:spLocks noChangeArrowheads="1"/>
            </p:cNvSpPr>
            <p:nvPr/>
          </p:nvSpPr>
          <p:spPr bwMode="auto">
            <a:xfrm>
              <a:off x="5600700" y="62420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8" name="Oval 36"/>
            <p:cNvSpPr>
              <a:spLocks noChangeArrowheads="1"/>
            </p:cNvSpPr>
            <p:nvPr/>
          </p:nvSpPr>
          <p:spPr bwMode="auto">
            <a:xfrm>
              <a:off x="5295900" y="54038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19" name="Oval 37"/>
            <p:cNvSpPr>
              <a:spLocks noChangeArrowheads="1"/>
            </p:cNvSpPr>
            <p:nvPr/>
          </p:nvSpPr>
          <p:spPr bwMode="auto">
            <a:xfrm>
              <a:off x="4838700" y="62420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20" name="Oval 38"/>
            <p:cNvSpPr>
              <a:spLocks noChangeArrowheads="1"/>
            </p:cNvSpPr>
            <p:nvPr/>
          </p:nvSpPr>
          <p:spPr bwMode="auto">
            <a:xfrm>
              <a:off x="4511675" y="43878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21" name="Oval 39"/>
            <p:cNvSpPr>
              <a:spLocks noChangeArrowheads="1"/>
            </p:cNvSpPr>
            <p:nvPr/>
          </p:nvSpPr>
          <p:spPr bwMode="auto">
            <a:xfrm>
              <a:off x="4816475" y="43878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22" name="Oval 40"/>
            <p:cNvSpPr>
              <a:spLocks noChangeArrowheads="1"/>
            </p:cNvSpPr>
            <p:nvPr/>
          </p:nvSpPr>
          <p:spPr bwMode="auto">
            <a:xfrm>
              <a:off x="5273675" y="43116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23" name="Oval 41"/>
            <p:cNvSpPr>
              <a:spLocks noChangeArrowheads="1"/>
            </p:cNvSpPr>
            <p:nvPr/>
          </p:nvSpPr>
          <p:spPr bwMode="auto">
            <a:xfrm>
              <a:off x="4816475" y="49974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24" name="Oval 42"/>
            <p:cNvSpPr>
              <a:spLocks noChangeArrowheads="1"/>
            </p:cNvSpPr>
            <p:nvPr/>
          </p:nvSpPr>
          <p:spPr bwMode="auto">
            <a:xfrm>
              <a:off x="5121275" y="47688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25" name="Oval 43"/>
            <p:cNvSpPr>
              <a:spLocks noChangeArrowheads="1"/>
            </p:cNvSpPr>
            <p:nvPr/>
          </p:nvSpPr>
          <p:spPr bwMode="auto">
            <a:xfrm>
              <a:off x="4968875" y="38544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6126" name="Oval 44"/>
            <p:cNvSpPr>
              <a:spLocks noChangeArrowheads="1"/>
            </p:cNvSpPr>
            <p:nvPr/>
          </p:nvSpPr>
          <p:spPr bwMode="auto">
            <a:xfrm>
              <a:off x="4511675" y="4768850"/>
              <a:ext cx="259766" cy="73574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</p:grpSp>
      <p:sp>
        <p:nvSpPr>
          <p:cNvPr id="44" name="Content Placeholder 5"/>
          <p:cNvSpPr txBox="1">
            <a:spLocks/>
          </p:cNvSpPr>
          <p:nvPr/>
        </p:nvSpPr>
        <p:spPr bwMode="auto">
          <a:xfrm>
            <a:off x="1827002" y="1936834"/>
            <a:ext cx="63563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Cluster similar points into groups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points are not  pre-labeled</a:t>
            </a:r>
          </a:p>
        </p:txBody>
      </p:sp>
      <p:sp>
        <p:nvSpPr>
          <p:cNvPr id="45" name="Content Placeholder 5"/>
          <p:cNvSpPr txBox="1">
            <a:spLocks/>
          </p:cNvSpPr>
          <p:nvPr/>
        </p:nvSpPr>
        <p:spPr bwMode="auto">
          <a:xfrm>
            <a:off x="1820863" y="2976738"/>
            <a:ext cx="63563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think of clustering as ‘discovering’ labels </a:t>
            </a: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4457700" y="4497389"/>
            <a:ext cx="259766" cy="73574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CA" sz="2800">
              <a:latin typeface="Arial" charset="0"/>
            </a:endParaRPr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5730875" y="3790951"/>
            <a:ext cx="259766" cy="735747"/>
          </a:xfrm>
          <a:prstGeom prst="ellipse">
            <a:avLst/>
          </a:prstGeom>
          <a:noFill/>
          <a:ln w="9525" algn="ctr">
            <a:solidFill>
              <a:srgbClr val="00B8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CA" sz="2800">
              <a:latin typeface="Arial" charset="0"/>
            </a:endParaRPr>
          </a:p>
        </p:txBody>
      </p:sp>
      <p:sp>
        <p:nvSpPr>
          <p:cNvPr id="52" name="Oval 47"/>
          <p:cNvSpPr>
            <a:spLocks noChangeArrowheads="1"/>
          </p:cNvSpPr>
          <p:nvPr/>
        </p:nvSpPr>
        <p:spPr bwMode="auto">
          <a:xfrm>
            <a:off x="5981700" y="5226051"/>
            <a:ext cx="259766" cy="735747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CA" sz="2800">
              <a:latin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72326" y="4154488"/>
            <a:ext cx="155491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00B800"/>
                </a:solidFill>
              </a:rPr>
              <a:t>horror movies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29500" y="5703888"/>
            <a:ext cx="16417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0000FF"/>
                </a:solidFill>
              </a:rPr>
              <a:t>documentaries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95625" y="4565650"/>
            <a:ext cx="140294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FF0000"/>
                </a:solidFill>
              </a:rPr>
              <a:t>sci-fi movies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4001" y="6391275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Olga </a:t>
            </a:r>
            <a:r>
              <a:rPr lang="en-US" dirty="0" err="1"/>
              <a:t>Veksler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bldLvl="4"/>
      <p:bldP spid="44" grpId="0" build="p" bldLvl="4"/>
      <p:bldP spid="45" grpId="0" build="p" bldLvl="4"/>
      <p:bldP spid="47" grpId="0" animBg="1"/>
      <p:bldP spid="48" grpId="0" animBg="1"/>
      <p:bldP spid="52" grpId="0" animBg="1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40%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marL="685800" indent="-685800"/>
            <a:r>
              <a:rPr lang="en-CA" sz="3600"/>
              <a:t>How does this Relate to Image Segmentation?</a:t>
            </a:r>
            <a:endParaRPr lang="en-US" sz="3600"/>
          </a:p>
        </p:txBody>
      </p:sp>
      <p:sp>
        <p:nvSpPr>
          <p:cNvPr id="24" name="Content Placeholder 5"/>
          <p:cNvSpPr txBox="1">
            <a:spLocks/>
          </p:cNvSpPr>
          <p:nvPr/>
        </p:nvSpPr>
        <p:spPr bwMode="auto">
          <a:xfrm>
            <a:off x="1828800" y="1380204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Represent image pixels as feature vectors  </a:t>
            </a:r>
            <a:r>
              <a:rPr lang="en-US" b="1" i="1" kern="0" dirty="0">
                <a:solidFill>
                  <a:srgbClr val="000000"/>
                </a:solidFill>
                <a:latin typeface="Calibri"/>
                <a:cs typeface="Times New Roman"/>
              </a:rPr>
              <a:t>x</a:t>
            </a:r>
            <a:r>
              <a:rPr lang="en-US" kern="0" baseline="-25000" dirty="0">
                <a:solidFill>
                  <a:srgbClr val="000000"/>
                </a:solidFill>
                <a:latin typeface="Calibri"/>
                <a:cs typeface="Times New Roman"/>
              </a:rPr>
              <a:t>1</a:t>
            </a:r>
            <a:r>
              <a:rPr lang="en-US" kern="0" dirty="0">
                <a:solidFill>
                  <a:srgbClr val="000000"/>
                </a:solidFill>
                <a:latin typeface="Calibri"/>
                <a:cs typeface="Times New Roman"/>
              </a:rPr>
              <a:t>,…,</a:t>
            </a:r>
            <a:r>
              <a:rPr lang="en-US" b="1" kern="0" dirty="0" err="1">
                <a:solidFill>
                  <a:srgbClr val="000000"/>
                </a:solidFill>
                <a:latin typeface="Calibri"/>
                <a:cs typeface="Times New Roman"/>
              </a:rPr>
              <a:t>x</a:t>
            </a:r>
            <a:r>
              <a:rPr lang="en-US" kern="0" baseline="-25000" dirty="0" err="1">
                <a:solidFill>
                  <a:srgbClr val="000000"/>
                </a:solidFill>
                <a:latin typeface="Calibri"/>
                <a:cs typeface="Times New Roman"/>
              </a:rPr>
              <a:t>n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For example, each pixel can be represented as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intensity, gives one dimensional feature vectors 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color, gives three-dimensional feature vectors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color + coordinates, gives five-dimensional feature vectors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Cluster them into </a:t>
            </a:r>
            <a:r>
              <a:rPr lang="en-US" b="1" i="1" dirty="0">
                <a:solidFill>
                  <a:srgbClr val="000000"/>
                </a:solidFill>
                <a:latin typeface="Calibri"/>
              </a:rPr>
              <a:t>k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clusters, i.e. </a:t>
            </a:r>
            <a:r>
              <a:rPr lang="en-US" b="1" i="1" dirty="0">
                <a:solidFill>
                  <a:srgbClr val="000000"/>
                </a:solidFill>
                <a:latin typeface="Calibri"/>
              </a:rPr>
              <a:t>k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segments 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067051" y="3727678"/>
            <a:ext cx="2267197" cy="2609910"/>
            <a:chOff x="1543050" y="3486150"/>
            <a:chExt cx="2267197" cy="2609910"/>
          </a:xfrm>
        </p:grpSpPr>
        <p:sp>
          <p:nvSpPr>
            <p:cNvPr id="47119" name="Rectangle 231"/>
            <p:cNvSpPr>
              <a:spLocks noChangeAspect="1" noChangeArrowheads="1"/>
            </p:cNvSpPr>
            <p:nvPr/>
          </p:nvSpPr>
          <p:spPr bwMode="auto">
            <a:xfrm>
              <a:off x="1638300" y="46291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7120" name="Rectangle 232"/>
            <p:cNvSpPr>
              <a:spLocks noChangeAspect="1" noChangeArrowheads="1"/>
            </p:cNvSpPr>
            <p:nvPr/>
          </p:nvSpPr>
          <p:spPr bwMode="auto">
            <a:xfrm>
              <a:off x="2362200" y="46291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7121" name="Rectangle 233"/>
            <p:cNvSpPr>
              <a:spLocks noChangeAspect="1" noChangeArrowheads="1"/>
            </p:cNvSpPr>
            <p:nvPr/>
          </p:nvSpPr>
          <p:spPr bwMode="auto">
            <a:xfrm>
              <a:off x="3086100" y="46291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43050" y="45624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8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7875" y="495300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62125" y="476250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2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66950" y="458152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5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71775" y="497205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86025" y="47815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8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81325" y="45529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3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86150" y="4943475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00400" y="47529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7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7131" name="Rectangle 231"/>
            <p:cNvSpPr>
              <a:spLocks noChangeAspect="1" noChangeArrowheads="1"/>
            </p:cNvSpPr>
            <p:nvPr/>
          </p:nvSpPr>
          <p:spPr bwMode="auto">
            <a:xfrm>
              <a:off x="1638300" y="39052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7132" name="Rectangle 232"/>
            <p:cNvSpPr>
              <a:spLocks noChangeAspect="1" noChangeArrowheads="1"/>
            </p:cNvSpPr>
            <p:nvPr/>
          </p:nvSpPr>
          <p:spPr bwMode="auto">
            <a:xfrm>
              <a:off x="2362200" y="39052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7133" name="Rectangle 233"/>
            <p:cNvSpPr>
              <a:spLocks noChangeAspect="1" noChangeArrowheads="1"/>
            </p:cNvSpPr>
            <p:nvPr/>
          </p:nvSpPr>
          <p:spPr bwMode="auto">
            <a:xfrm>
              <a:off x="3086100" y="39052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43050" y="38385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9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47875" y="422910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62125" y="403860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4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6950" y="385762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7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71775" y="424815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86025" y="40576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3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81325" y="38290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8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6150" y="4219575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00400" y="40290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6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7143" name="Rectangle 231"/>
            <p:cNvSpPr>
              <a:spLocks noChangeAspect="1" noChangeArrowheads="1"/>
            </p:cNvSpPr>
            <p:nvPr/>
          </p:nvSpPr>
          <p:spPr bwMode="auto">
            <a:xfrm>
              <a:off x="1641475" y="53530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7144" name="Rectangle 232"/>
            <p:cNvSpPr>
              <a:spLocks noChangeAspect="1" noChangeArrowheads="1"/>
            </p:cNvSpPr>
            <p:nvPr/>
          </p:nvSpPr>
          <p:spPr bwMode="auto">
            <a:xfrm>
              <a:off x="2365375" y="53530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7145" name="Rectangle 233"/>
            <p:cNvSpPr>
              <a:spLocks noChangeAspect="1" noChangeArrowheads="1"/>
            </p:cNvSpPr>
            <p:nvPr/>
          </p:nvSpPr>
          <p:spPr bwMode="auto">
            <a:xfrm>
              <a:off x="3089275" y="53530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46225" y="52863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9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1050" y="567690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65300" y="548640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4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70125" y="530542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2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74950" y="569595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89200" y="55054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9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84500" y="52768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1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9325" y="5667375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03575" y="54768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4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43100" y="3486150"/>
              <a:ext cx="153631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input  image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754600" y="3712628"/>
            <a:ext cx="37971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CA" sz="2000" b="1" dirty="0"/>
              <a:t>feature vectors for clustering based on color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96000" y="4508728"/>
            <a:ext cx="121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/>
              <a:t>[</a:t>
            </a:r>
            <a:r>
              <a:rPr lang="en-CA" sz="2000" b="1" dirty="0">
                <a:solidFill>
                  <a:srgbClr val="FF0000"/>
                </a:solidFill>
              </a:rPr>
              <a:t>9  </a:t>
            </a:r>
            <a:r>
              <a:rPr lang="en-CA" sz="2000" b="1" dirty="0">
                <a:solidFill>
                  <a:srgbClr val="00B800"/>
                </a:solidFill>
              </a:rPr>
              <a:t>4</a:t>
            </a:r>
            <a:r>
              <a:rPr lang="en-CA" sz="2000" b="1" dirty="0">
                <a:solidFill>
                  <a:srgbClr val="FF0000"/>
                </a:solidFill>
              </a:rPr>
              <a:t>  </a:t>
            </a:r>
            <a:r>
              <a:rPr lang="en-CA" sz="2000" b="1" dirty="0">
                <a:solidFill>
                  <a:srgbClr val="0000FF"/>
                </a:solidFill>
              </a:rPr>
              <a:t>2</a:t>
            </a:r>
            <a:r>
              <a:rPr lang="en-CA" sz="2000" dirty="0"/>
              <a:t>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39000" y="4508728"/>
            <a:ext cx="121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/>
              <a:t>[</a:t>
            </a:r>
            <a:r>
              <a:rPr lang="en-CA" sz="2000" b="1" dirty="0">
                <a:solidFill>
                  <a:srgbClr val="FF0000"/>
                </a:solidFill>
              </a:rPr>
              <a:t>7  </a:t>
            </a:r>
            <a:r>
              <a:rPr lang="en-CA" sz="2000" b="1" dirty="0">
                <a:solidFill>
                  <a:srgbClr val="00B800"/>
                </a:solidFill>
              </a:rPr>
              <a:t>3</a:t>
            </a:r>
            <a:r>
              <a:rPr lang="en-CA" sz="2000" b="1" dirty="0">
                <a:solidFill>
                  <a:srgbClr val="FF0000"/>
                </a:solidFill>
              </a:rPr>
              <a:t>  </a:t>
            </a:r>
            <a:r>
              <a:rPr lang="en-CA" sz="2000" b="1" dirty="0">
                <a:solidFill>
                  <a:srgbClr val="0000FF"/>
                </a:solidFill>
              </a:rPr>
              <a:t>1</a:t>
            </a:r>
            <a:r>
              <a:rPr lang="en-CA" sz="2000" dirty="0"/>
              <a:t>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05800" y="4508728"/>
            <a:ext cx="121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/>
              <a:t>[</a:t>
            </a:r>
            <a:r>
              <a:rPr lang="en-CA" sz="2000" b="1" dirty="0">
                <a:solidFill>
                  <a:srgbClr val="FF0000"/>
                </a:solidFill>
              </a:rPr>
              <a:t>8  </a:t>
            </a:r>
            <a:r>
              <a:rPr lang="en-CA" sz="2000" b="1" dirty="0">
                <a:solidFill>
                  <a:srgbClr val="00B800"/>
                </a:solidFill>
              </a:rPr>
              <a:t>6</a:t>
            </a:r>
            <a:r>
              <a:rPr lang="en-CA" sz="2000" b="1" dirty="0">
                <a:solidFill>
                  <a:srgbClr val="FF0000"/>
                </a:solidFill>
              </a:rPr>
              <a:t>  </a:t>
            </a:r>
            <a:r>
              <a:rPr lang="en-CA" sz="2000" b="1" dirty="0">
                <a:solidFill>
                  <a:srgbClr val="0000FF"/>
                </a:solidFill>
              </a:rPr>
              <a:t>8</a:t>
            </a:r>
            <a:r>
              <a:rPr lang="en-CA" sz="2000" dirty="0"/>
              <a:t>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96000" y="5023078"/>
            <a:ext cx="121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/>
              <a:t>[</a:t>
            </a:r>
            <a:r>
              <a:rPr lang="en-CA" sz="2000" b="1" dirty="0">
                <a:solidFill>
                  <a:srgbClr val="FF0000"/>
                </a:solidFill>
              </a:rPr>
              <a:t>8  </a:t>
            </a:r>
            <a:r>
              <a:rPr lang="en-CA" sz="2000" b="1" dirty="0">
                <a:solidFill>
                  <a:srgbClr val="00B800"/>
                </a:solidFill>
              </a:rPr>
              <a:t>2</a:t>
            </a:r>
            <a:r>
              <a:rPr lang="en-CA" sz="2000" b="1" dirty="0">
                <a:solidFill>
                  <a:srgbClr val="FF0000"/>
                </a:solidFill>
              </a:rPr>
              <a:t>  </a:t>
            </a:r>
            <a:r>
              <a:rPr lang="en-CA" sz="2000" b="1" dirty="0">
                <a:solidFill>
                  <a:srgbClr val="0000FF"/>
                </a:solidFill>
              </a:rPr>
              <a:t>4</a:t>
            </a:r>
            <a:r>
              <a:rPr lang="en-CA" sz="2000" dirty="0"/>
              <a:t>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39000" y="5023078"/>
            <a:ext cx="121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/>
              <a:t>[</a:t>
            </a:r>
            <a:r>
              <a:rPr lang="en-CA" sz="2000" b="1" dirty="0">
                <a:solidFill>
                  <a:srgbClr val="FF0000"/>
                </a:solidFill>
              </a:rPr>
              <a:t>5  </a:t>
            </a:r>
            <a:r>
              <a:rPr lang="en-CA" sz="2000" b="1" dirty="0">
                <a:solidFill>
                  <a:srgbClr val="00B800"/>
                </a:solidFill>
              </a:rPr>
              <a:t>8</a:t>
            </a:r>
            <a:r>
              <a:rPr lang="en-CA" sz="2000" b="1" dirty="0">
                <a:solidFill>
                  <a:srgbClr val="FF0000"/>
                </a:solidFill>
              </a:rPr>
              <a:t>  </a:t>
            </a:r>
            <a:r>
              <a:rPr lang="en-CA" sz="2000" b="1" dirty="0">
                <a:solidFill>
                  <a:srgbClr val="0000FF"/>
                </a:solidFill>
              </a:rPr>
              <a:t>5</a:t>
            </a:r>
            <a:r>
              <a:rPr lang="en-CA" sz="2000" dirty="0"/>
              <a:t>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05800" y="5023078"/>
            <a:ext cx="121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/>
              <a:t>[</a:t>
            </a:r>
            <a:r>
              <a:rPr lang="en-CA" sz="2000" b="1" dirty="0">
                <a:solidFill>
                  <a:srgbClr val="FF0000"/>
                </a:solidFill>
              </a:rPr>
              <a:t>3  </a:t>
            </a:r>
            <a:r>
              <a:rPr lang="en-CA" sz="2000" b="1" dirty="0">
                <a:solidFill>
                  <a:srgbClr val="00B800"/>
                </a:solidFill>
              </a:rPr>
              <a:t>7</a:t>
            </a:r>
            <a:r>
              <a:rPr lang="en-CA" sz="2000" b="1" dirty="0">
                <a:solidFill>
                  <a:srgbClr val="FF0000"/>
                </a:solidFill>
              </a:rPr>
              <a:t>  </a:t>
            </a:r>
            <a:r>
              <a:rPr lang="en-CA" sz="2000" b="1" dirty="0">
                <a:solidFill>
                  <a:srgbClr val="0000FF"/>
                </a:solidFill>
              </a:rPr>
              <a:t>2</a:t>
            </a:r>
            <a:r>
              <a:rPr lang="en-CA" sz="2000" dirty="0"/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096000" y="5499328"/>
            <a:ext cx="121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/>
              <a:t>[</a:t>
            </a:r>
            <a:r>
              <a:rPr lang="en-CA" sz="2000" b="1" dirty="0">
                <a:solidFill>
                  <a:srgbClr val="FF0000"/>
                </a:solidFill>
              </a:rPr>
              <a:t>9  </a:t>
            </a:r>
            <a:r>
              <a:rPr lang="en-CA" sz="2000" b="1" dirty="0">
                <a:solidFill>
                  <a:srgbClr val="00B800"/>
                </a:solidFill>
              </a:rPr>
              <a:t>4</a:t>
            </a:r>
            <a:r>
              <a:rPr lang="en-CA" sz="2000" b="1" dirty="0">
                <a:solidFill>
                  <a:srgbClr val="FF0000"/>
                </a:solidFill>
              </a:rPr>
              <a:t>  </a:t>
            </a:r>
            <a:r>
              <a:rPr lang="en-CA" sz="2000" b="1" dirty="0">
                <a:solidFill>
                  <a:srgbClr val="0000FF"/>
                </a:solidFill>
              </a:rPr>
              <a:t>5</a:t>
            </a:r>
            <a:r>
              <a:rPr lang="en-CA" sz="2000" dirty="0"/>
              <a:t>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9000" y="5499328"/>
            <a:ext cx="121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/>
              <a:t>[</a:t>
            </a:r>
            <a:r>
              <a:rPr lang="en-CA" sz="2000" b="1" dirty="0">
                <a:solidFill>
                  <a:srgbClr val="FF0000"/>
                </a:solidFill>
              </a:rPr>
              <a:t>2  </a:t>
            </a:r>
            <a:r>
              <a:rPr lang="en-CA" sz="2000" b="1" dirty="0">
                <a:solidFill>
                  <a:srgbClr val="00B800"/>
                </a:solidFill>
              </a:rPr>
              <a:t>9</a:t>
            </a:r>
            <a:r>
              <a:rPr lang="en-CA" sz="2000" b="1" dirty="0">
                <a:solidFill>
                  <a:srgbClr val="FF0000"/>
                </a:solidFill>
              </a:rPr>
              <a:t>  </a:t>
            </a:r>
            <a:r>
              <a:rPr lang="en-CA" sz="2000" b="1" dirty="0">
                <a:solidFill>
                  <a:srgbClr val="0000FF"/>
                </a:solidFill>
              </a:rPr>
              <a:t>3</a:t>
            </a:r>
            <a:r>
              <a:rPr lang="en-CA" sz="2000" dirty="0"/>
              <a:t>]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05800" y="5499328"/>
            <a:ext cx="121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/>
              <a:t>[</a:t>
            </a:r>
            <a:r>
              <a:rPr lang="en-CA" sz="2000" b="1" dirty="0">
                <a:solidFill>
                  <a:srgbClr val="FF0000"/>
                </a:solidFill>
              </a:rPr>
              <a:t>1  </a:t>
            </a:r>
            <a:r>
              <a:rPr lang="en-CA" sz="2000" b="1" dirty="0">
                <a:solidFill>
                  <a:srgbClr val="00B800"/>
                </a:solidFill>
              </a:rPr>
              <a:t>4</a:t>
            </a:r>
            <a:r>
              <a:rPr lang="en-CA" sz="2000" b="1" dirty="0">
                <a:solidFill>
                  <a:srgbClr val="FF0000"/>
                </a:solidFill>
              </a:rPr>
              <a:t>  </a:t>
            </a:r>
            <a:r>
              <a:rPr lang="en-CA" sz="2000" b="1" dirty="0">
                <a:solidFill>
                  <a:srgbClr val="0000FF"/>
                </a:solidFill>
              </a:rPr>
              <a:t>4</a:t>
            </a:r>
            <a:r>
              <a:rPr lang="en-CA" sz="2000" dirty="0"/>
              <a:t>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6799" y="6305911"/>
            <a:ext cx="383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RGB (or LUV) space clustering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bldLvl="5"/>
      <p:bldP spid="78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1732-AC94-4F9B-87A9-3297B03B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D5DB-F04B-473A-9307-7F495DDF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8070"/>
            <a:ext cx="9720073" cy="43612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Goal and Contribution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Segmentation Approaches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52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40%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marL="685800" indent="-685800"/>
            <a:r>
              <a:rPr lang="en-CA" sz="3600"/>
              <a:t>How does this Relate to Image Segmentation?</a:t>
            </a:r>
            <a:endParaRPr lang="en-US" sz="3600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067051" y="3730625"/>
            <a:ext cx="2267197" cy="2609910"/>
            <a:chOff x="1543050" y="3486150"/>
            <a:chExt cx="2267197" cy="2609910"/>
          </a:xfrm>
        </p:grpSpPr>
        <p:sp>
          <p:nvSpPr>
            <p:cNvPr id="48142" name="Rectangle 231"/>
            <p:cNvSpPr>
              <a:spLocks noChangeAspect="1" noChangeArrowheads="1"/>
            </p:cNvSpPr>
            <p:nvPr/>
          </p:nvSpPr>
          <p:spPr bwMode="auto">
            <a:xfrm>
              <a:off x="1638300" y="46291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8143" name="Rectangle 232"/>
            <p:cNvSpPr>
              <a:spLocks noChangeAspect="1" noChangeArrowheads="1"/>
            </p:cNvSpPr>
            <p:nvPr/>
          </p:nvSpPr>
          <p:spPr bwMode="auto">
            <a:xfrm>
              <a:off x="2362200" y="46291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8144" name="Rectangle 233"/>
            <p:cNvSpPr>
              <a:spLocks noChangeAspect="1" noChangeArrowheads="1"/>
            </p:cNvSpPr>
            <p:nvPr/>
          </p:nvSpPr>
          <p:spPr bwMode="auto">
            <a:xfrm>
              <a:off x="3086100" y="46291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43050" y="45624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8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7875" y="495300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62125" y="476250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2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66950" y="458152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5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71775" y="497205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86025" y="47815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8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81325" y="45529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3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86150" y="4943475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00400" y="47529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7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8154" name="Rectangle 231"/>
            <p:cNvSpPr>
              <a:spLocks noChangeAspect="1" noChangeArrowheads="1"/>
            </p:cNvSpPr>
            <p:nvPr/>
          </p:nvSpPr>
          <p:spPr bwMode="auto">
            <a:xfrm>
              <a:off x="1638300" y="39052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8155" name="Rectangle 232"/>
            <p:cNvSpPr>
              <a:spLocks noChangeAspect="1" noChangeArrowheads="1"/>
            </p:cNvSpPr>
            <p:nvPr/>
          </p:nvSpPr>
          <p:spPr bwMode="auto">
            <a:xfrm>
              <a:off x="2362200" y="39052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8156" name="Rectangle 233"/>
            <p:cNvSpPr>
              <a:spLocks noChangeAspect="1" noChangeArrowheads="1"/>
            </p:cNvSpPr>
            <p:nvPr/>
          </p:nvSpPr>
          <p:spPr bwMode="auto">
            <a:xfrm>
              <a:off x="3086100" y="39052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43050" y="38385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9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47875" y="422910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62125" y="403860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4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6950" y="385762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7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71775" y="424815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86025" y="40576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3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81325" y="38290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8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6150" y="4219575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00400" y="40290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6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8166" name="Rectangle 231"/>
            <p:cNvSpPr>
              <a:spLocks noChangeAspect="1" noChangeArrowheads="1"/>
            </p:cNvSpPr>
            <p:nvPr/>
          </p:nvSpPr>
          <p:spPr bwMode="auto">
            <a:xfrm>
              <a:off x="1641475" y="53530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8167" name="Rectangle 232"/>
            <p:cNvSpPr>
              <a:spLocks noChangeAspect="1" noChangeArrowheads="1"/>
            </p:cNvSpPr>
            <p:nvPr/>
          </p:nvSpPr>
          <p:spPr bwMode="auto">
            <a:xfrm>
              <a:off x="2365375" y="53530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48168" name="Rectangle 233"/>
            <p:cNvSpPr>
              <a:spLocks noChangeAspect="1" noChangeArrowheads="1"/>
            </p:cNvSpPr>
            <p:nvPr/>
          </p:nvSpPr>
          <p:spPr bwMode="auto">
            <a:xfrm>
              <a:off x="3089275" y="5353050"/>
              <a:ext cx="184731" cy="523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46225" y="52863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9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1050" y="567690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65300" y="548640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4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70125" y="530542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2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74950" y="5695950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89200" y="55054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9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84500" y="5276850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FF0000"/>
                  </a:solidFill>
                </a:rPr>
                <a:t>1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9325" y="5667375"/>
              <a:ext cx="3209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03575" y="5476875"/>
              <a:ext cx="38985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 </a:t>
              </a:r>
              <a:r>
                <a:rPr lang="en-CA" sz="2000" b="1" dirty="0">
                  <a:solidFill>
                    <a:srgbClr val="00B800"/>
                  </a:solidFill>
                </a:rPr>
                <a:t>4</a:t>
              </a:r>
              <a:endParaRPr lang="en-CA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43100" y="3486150"/>
              <a:ext cx="153631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2000" b="1" dirty="0"/>
                <a:t>input  image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448425" y="3451225"/>
            <a:ext cx="28829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2000" b="1" dirty="0"/>
              <a:t>feature vectors for clustering based on color and image coordinates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695951" y="4541838"/>
            <a:ext cx="4562475" cy="1390650"/>
            <a:chOff x="4524375" y="4770438"/>
            <a:chExt cx="4562475" cy="1390650"/>
          </a:xfrm>
        </p:grpSpPr>
        <p:sp>
          <p:nvSpPr>
            <p:cNvPr id="82" name="TextBox 81"/>
            <p:cNvSpPr txBox="1"/>
            <p:nvPr/>
          </p:nvSpPr>
          <p:spPr>
            <a:xfrm>
              <a:off x="4524375" y="4770438"/>
              <a:ext cx="157863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CA" sz="2000" dirty="0"/>
                <a:t>[</a:t>
              </a:r>
              <a:r>
                <a:rPr lang="en-CA" sz="2000" b="1" dirty="0">
                  <a:solidFill>
                    <a:srgbClr val="FF0000"/>
                  </a:solidFill>
                </a:rPr>
                <a:t>9  </a:t>
              </a:r>
              <a:r>
                <a:rPr lang="en-CA" sz="2000" b="1" dirty="0">
                  <a:solidFill>
                    <a:srgbClr val="00B800"/>
                  </a:solidFill>
                </a:rPr>
                <a:t>4</a:t>
              </a:r>
              <a:r>
                <a:rPr lang="en-CA" sz="2000" b="1" dirty="0">
                  <a:solidFill>
                    <a:srgbClr val="FF0000"/>
                  </a:solidFill>
                </a:rPr>
                <a:t>  </a:t>
              </a:r>
              <a:r>
                <a:rPr lang="en-CA" sz="2000" b="1" dirty="0">
                  <a:solidFill>
                    <a:srgbClr val="0000FF"/>
                  </a:solidFill>
                </a:rPr>
                <a:t>2  </a:t>
              </a:r>
              <a:r>
                <a:rPr lang="en-CA" sz="2000" b="1" dirty="0"/>
                <a:t>0  0</a:t>
              </a:r>
              <a:r>
                <a:rPr lang="en-CA" sz="2000" dirty="0"/>
                <a:t>]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29313" y="4770438"/>
              <a:ext cx="1655762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/>
                <a:t>[</a:t>
              </a:r>
              <a:r>
                <a:rPr lang="en-CA" sz="2000" b="1" dirty="0">
                  <a:solidFill>
                    <a:srgbClr val="FF0000"/>
                  </a:solidFill>
                </a:rPr>
                <a:t>7  </a:t>
              </a:r>
              <a:r>
                <a:rPr lang="en-CA" sz="2000" b="1" dirty="0">
                  <a:solidFill>
                    <a:srgbClr val="00B800"/>
                  </a:solidFill>
                </a:rPr>
                <a:t>3</a:t>
              </a:r>
              <a:r>
                <a:rPr lang="en-CA" sz="2000" b="1" dirty="0">
                  <a:solidFill>
                    <a:srgbClr val="FF0000"/>
                  </a:solidFill>
                </a:rPr>
                <a:t>  </a:t>
              </a:r>
              <a:r>
                <a:rPr lang="en-CA" sz="2000" b="1" dirty="0">
                  <a:solidFill>
                    <a:srgbClr val="0000FF"/>
                  </a:solidFill>
                </a:rPr>
                <a:t>1  </a:t>
              </a:r>
              <a:r>
                <a:rPr lang="en-CA" sz="2000" b="1" dirty="0"/>
                <a:t>0  1</a:t>
              </a:r>
              <a:r>
                <a:rPr lang="en-CA" sz="2000" dirty="0"/>
                <a:t>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45363" y="4770438"/>
              <a:ext cx="1670050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/>
                <a:t>[</a:t>
              </a:r>
              <a:r>
                <a:rPr lang="en-CA" sz="2000" b="1" dirty="0">
                  <a:solidFill>
                    <a:srgbClr val="FF0000"/>
                  </a:solidFill>
                </a:rPr>
                <a:t>8  </a:t>
              </a:r>
              <a:r>
                <a:rPr lang="en-CA" sz="2000" b="1" dirty="0">
                  <a:solidFill>
                    <a:srgbClr val="00B800"/>
                  </a:solidFill>
                </a:rPr>
                <a:t>6</a:t>
              </a:r>
              <a:r>
                <a:rPr lang="en-CA" sz="2000" b="1" dirty="0">
                  <a:solidFill>
                    <a:srgbClr val="FF0000"/>
                  </a:solidFill>
                </a:rPr>
                <a:t>  </a:t>
              </a:r>
              <a:r>
                <a:rPr lang="en-CA" sz="2000" b="1" dirty="0">
                  <a:solidFill>
                    <a:srgbClr val="0000FF"/>
                  </a:solidFill>
                </a:rPr>
                <a:t>8  </a:t>
              </a:r>
              <a:r>
                <a:rPr lang="en-CA" sz="2000" b="1" dirty="0">
                  <a:solidFill>
                    <a:srgbClr val="000000"/>
                  </a:solidFill>
                  <a:latin typeface="Calibri"/>
                </a:rPr>
                <a:t>0  2</a:t>
              </a:r>
              <a:r>
                <a:rPr lang="en-CA" sz="2000" dirty="0"/>
                <a:t>]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24375" y="5284788"/>
              <a:ext cx="1620838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/>
                <a:t>[</a:t>
              </a:r>
              <a:r>
                <a:rPr lang="en-CA" sz="2000" b="1" dirty="0">
                  <a:solidFill>
                    <a:srgbClr val="FF0000"/>
                  </a:solidFill>
                </a:rPr>
                <a:t>8  </a:t>
              </a:r>
              <a:r>
                <a:rPr lang="en-CA" sz="2000" b="1" dirty="0">
                  <a:solidFill>
                    <a:srgbClr val="00B800"/>
                  </a:solidFill>
                </a:rPr>
                <a:t>2</a:t>
              </a:r>
              <a:r>
                <a:rPr lang="en-CA" sz="2000" b="1" dirty="0">
                  <a:solidFill>
                    <a:srgbClr val="FF0000"/>
                  </a:solidFill>
                </a:rPr>
                <a:t>  </a:t>
              </a:r>
              <a:r>
                <a:rPr lang="en-CA" sz="2000" b="1" dirty="0">
                  <a:solidFill>
                    <a:srgbClr val="0000FF"/>
                  </a:solidFill>
                </a:rPr>
                <a:t>4  </a:t>
              </a:r>
              <a:r>
                <a:rPr lang="en-CA" sz="2000" b="1" dirty="0">
                  <a:solidFill>
                    <a:srgbClr val="000000"/>
                  </a:solidFill>
                  <a:latin typeface="Calibri"/>
                </a:rPr>
                <a:t>1  0</a:t>
              </a:r>
              <a:r>
                <a:rPr lang="en-CA" sz="2000" dirty="0"/>
                <a:t>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29313" y="5284788"/>
              <a:ext cx="1790700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/>
                <a:t>[</a:t>
              </a:r>
              <a:r>
                <a:rPr lang="en-CA" sz="2000" b="1" dirty="0">
                  <a:solidFill>
                    <a:srgbClr val="FF0000"/>
                  </a:solidFill>
                </a:rPr>
                <a:t>5  </a:t>
              </a:r>
              <a:r>
                <a:rPr lang="en-CA" sz="2000" b="1" dirty="0">
                  <a:solidFill>
                    <a:srgbClr val="00B800"/>
                  </a:solidFill>
                </a:rPr>
                <a:t>8</a:t>
              </a:r>
              <a:r>
                <a:rPr lang="en-CA" sz="2000" b="1" dirty="0">
                  <a:solidFill>
                    <a:srgbClr val="FF0000"/>
                  </a:solidFill>
                </a:rPr>
                <a:t>  </a:t>
              </a:r>
              <a:r>
                <a:rPr lang="en-CA" sz="2000" b="1" dirty="0">
                  <a:solidFill>
                    <a:srgbClr val="0000FF"/>
                  </a:solidFill>
                </a:rPr>
                <a:t>5  </a:t>
              </a:r>
              <a:r>
                <a:rPr lang="en-CA" sz="2000" b="1" dirty="0">
                  <a:solidFill>
                    <a:srgbClr val="000000"/>
                  </a:solidFill>
                  <a:latin typeface="Calibri"/>
                </a:rPr>
                <a:t>1  1</a:t>
              </a:r>
              <a:r>
                <a:rPr lang="en-CA" sz="2000" dirty="0"/>
                <a:t>]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51713" y="5284788"/>
              <a:ext cx="153511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CA" sz="2000" dirty="0"/>
                <a:t>[</a:t>
              </a:r>
              <a:r>
                <a:rPr lang="en-CA" sz="2000" b="1" dirty="0">
                  <a:solidFill>
                    <a:srgbClr val="FF0000"/>
                  </a:solidFill>
                </a:rPr>
                <a:t>3  </a:t>
              </a:r>
              <a:r>
                <a:rPr lang="en-CA" sz="2000" b="1" dirty="0">
                  <a:solidFill>
                    <a:srgbClr val="00B800"/>
                  </a:solidFill>
                </a:rPr>
                <a:t>7</a:t>
              </a:r>
              <a:r>
                <a:rPr lang="en-CA" sz="2000" b="1" dirty="0">
                  <a:solidFill>
                    <a:srgbClr val="FF0000"/>
                  </a:solidFill>
                </a:rPr>
                <a:t>  </a:t>
              </a:r>
              <a:r>
                <a:rPr lang="en-CA" sz="2000" b="1" dirty="0">
                  <a:solidFill>
                    <a:srgbClr val="0000FF"/>
                  </a:solidFill>
                </a:rPr>
                <a:t>2  </a:t>
              </a:r>
              <a:r>
                <a:rPr lang="en-CA" sz="2000" b="1" dirty="0">
                  <a:solidFill>
                    <a:srgbClr val="000000"/>
                  </a:solidFill>
                  <a:latin typeface="Calibri"/>
                </a:rPr>
                <a:t>1  2</a:t>
              </a:r>
              <a:r>
                <a:rPr lang="en-CA" sz="2000" dirty="0"/>
                <a:t>]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24375" y="5761038"/>
              <a:ext cx="2295525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/>
                <a:t>[</a:t>
              </a:r>
              <a:r>
                <a:rPr lang="en-CA" sz="2000" b="1" dirty="0">
                  <a:solidFill>
                    <a:srgbClr val="FF0000"/>
                  </a:solidFill>
                </a:rPr>
                <a:t>9  </a:t>
              </a:r>
              <a:r>
                <a:rPr lang="en-CA" sz="2000" b="1" dirty="0">
                  <a:solidFill>
                    <a:srgbClr val="00B800"/>
                  </a:solidFill>
                </a:rPr>
                <a:t>4</a:t>
              </a:r>
              <a:r>
                <a:rPr lang="en-CA" sz="2000" b="1" dirty="0">
                  <a:solidFill>
                    <a:srgbClr val="FF0000"/>
                  </a:solidFill>
                </a:rPr>
                <a:t>  </a:t>
              </a:r>
              <a:r>
                <a:rPr lang="en-CA" sz="2000" b="1" dirty="0">
                  <a:solidFill>
                    <a:srgbClr val="0000FF"/>
                  </a:solidFill>
                </a:rPr>
                <a:t>5  </a:t>
              </a:r>
              <a:r>
                <a:rPr lang="en-CA" sz="2000" b="1" dirty="0">
                  <a:solidFill>
                    <a:srgbClr val="000000"/>
                  </a:solidFill>
                  <a:latin typeface="Calibri"/>
                </a:rPr>
                <a:t>2  0</a:t>
              </a:r>
              <a:r>
                <a:rPr lang="en-CA" sz="2000" dirty="0"/>
                <a:t>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929313" y="5761038"/>
              <a:ext cx="1609725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/>
                <a:t>[</a:t>
              </a:r>
              <a:r>
                <a:rPr lang="en-CA" sz="2000" b="1" dirty="0">
                  <a:solidFill>
                    <a:srgbClr val="FF0000"/>
                  </a:solidFill>
                </a:rPr>
                <a:t>2  </a:t>
              </a:r>
              <a:r>
                <a:rPr lang="en-CA" sz="2000" b="1" dirty="0">
                  <a:solidFill>
                    <a:srgbClr val="00B800"/>
                  </a:solidFill>
                </a:rPr>
                <a:t>9</a:t>
              </a:r>
              <a:r>
                <a:rPr lang="en-CA" sz="2000" b="1" dirty="0">
                  <a:solidFill>
                    <a:srgbClr val="FF0000"/>
                  </a:solidFill>
                </a:rPr>
                <a:t>  </a:t>
              </a:r>
              <a:r>
                <a:rPr lang="en-CA" sz="2000" b="1" dirty="0">
                  <a:solidFill>
                    <a:srgbClr val="0000FF"/>
                  </a:solidFill>
                </a:rPr>
                <a:t>3  </a:t>
              </a:r>
              <a:r>
                <a:rPr lang="en-CA" sz="2000" b="1" dirty="0">
                  <a:solidFill>
                    <a:srgbClr val="000000"/>
                  </a:solidFill>
                  <a:latin typeface="Calibri"/>
                </a:rPr>
                <a:t>2  1</a:t>
              </a:r>
              <a:r>
                <a:rPr lang="en-CA" sz="2000" dirty="0"/>
                <a:t>]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42188" y="5761038"/>
              <a:ext cx="1744662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/>
                <a:t>[</a:t>
              </a:r>
              <a:r>
                <a:rPr lang="en-CA" sz="2000" b="1" dirty="0">
                  <a:solidFill>
                    <a:srgbClr val="FF0000"/>
                  </a:solidFill>
                </a:rPr>
                <a:t>1  </a:t>
              </a:r>
              <a:r>
                <a:rPr lang="en-CA" sz="2000" b="1" dirty="0">
                  <a:solidFill>
                    <a:srgbClr val="00B800"/>
                  </a:solidFill>
                </a:rPr>
                <a:t>4</a:t>
              </a:r>
              <a:r>
                <a:rPr lang="en-CA" sz="2000" b="1" dirty="0">
                  <a:solidFill>
                    <a:srgbClr val="FF0000"/>
                  </a:solidFill>
                </a:rPr>
                <a:t>  </a:t>
              </a:r>
              <a:r>
                <a:rPr lang="en-CA" sz="2000" b="1" dirty="0">
                  <a:solidFill>
                    <a:srgbClr val="0000FF"/>
                  </a:solidFill>
                </a:rPr>
                <a:t>4  </a:t>
              </a:r>
              <a:r>
                <a:rPr lang="en-CA" sz="2000" b="1" dirty="0">
                  <a:solidFill>
                    <a:srgbClr val="000000"/>
                  </a:solidFill>
                  <a:latin typeface="Calibri"/>
                </a:rPr>
                <a:t>2  2</a:t>
              </a:r>
              <a:r>
                <a:rPr lang="en-CA" sz="2000" dirty="0"/>
                <a:t>]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569924" y="6305911"/>
            <a:ext cx="45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RGBXY (or LUVXY) space clustering</a:t>
            </a:r>
            <a:endParaRPr lang="en-CA" sz="2400" dirty="0"/>
          </a:p>
        </p:txBody>
      </p:sp>
      <p:sp>
        <p:nvSpPr>
          <p:cNvPr id="53" name="Content Placeholder 5"/>
          <p:cNvSpPr txBox="1">
            <a:spLocks/>
          </p:cNvSpPr>
          <p:nvPr/>
        </p:nvSpPr>
        <p:spPr bwMode="auto">
          <a:xfrm>
            <a:off x="1828800" y="1380204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Represent image pixels as feature vectors  </a:t>
            </a:r>
            <a:r>
              <a:rPr lang="en-US" b="1" i="1" kern="0" dirty="0">
                <a:solidFill>
                  <a:srgbClr val="000000"/>
                </a:solidFill>
                <a:latin typeface="Calibri"/>
                <a:cs typeface="Times New Roman"/>
              </a:rPr>
              <a:t>x</a:t>
            </a:r>
            <a:r>
              <a:rPr lang="en-US" kern="0" baseline="-25000" dirty="0">
                <a:solidFill>
                  <a:srgbClr val="000000"/>
                </a:solidFill>
                <a:latin typeface="Calibri"/>
                <a:cs typeface="Times New Roman"/>
              </a:rPr>
              <a:t>1</a:t>
            </a:r>
            <a:r>
              <a:rPr lang="en-US" kern="0" dirty="0">
                <a:solidFill>
                  <a:srgbClr val="000000"/>
                </a:solidFill>
                <a:latin typeface="Calibri"/>
                <a:cs typeface="Times New Roman"/>
              </a:rPr>
              <a:t>,…,</a:t>
            </a:r>
            <a:r>
              <a:rPr lang="en-US" b="1" kern="0" dirty="0" err="1">
                <a:solidFill>
                  <a:srgbClr val="000000"/>
                </a:solidFill>
                <a:latin typeface="Calibri"/>
                <a:cs typeface="Times New Roman"/>
              </a:rPr>
              <a:t>x</a:t>
            </a:r>
            <a:r>
              <a:rPr lang="en-US" kern="0" baseline="-25000" dirty="0" err="1">
                <a:solidFill>
                  <a:srgbClr val="000000"/>
                </a:solidFill>
                <a:latin typeface="Calibri"/>
                <a:cs typeface="Times New Roman"/>
              </a:rPr>
              <a:t>n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For example, each pixel can be represented as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intensity, gives one dimensional feature vectors 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color, gives three-dimensional feature vectors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color + coordinates, gives five-dimensional feature vectors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Cluster them into </a:t>
            </a:r>
            <a:r>
              <a:rPr lang="en-US" b="1" i="1" dirty="0">
                <a:solidFill>
                  <a:srgbClr val="000000"/>
                </a:solidFill>
                <a:latin typeface="Calibri"/>
              </a:rPr>
              <a:t>k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clusters, i.e. </a:t>
            </a:r>
            <a:r>
              <a:rPr lang="en-US" b="1" i="1" dirty="0">
                <a:solidFill>
                  <a:srgbClr val="000000"/>
                </a:solidFill>
                <a:latin typeface="Calibri"/>
              </a:rPr>
              <a:t>k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segments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714001" y="2553193"/>
            <a:ext cx="5474529" cy="1674420"/>
          </a:xfrm>
          <a:prstGeom prst="rect">
            <a:avLst/>
          </a:prstGeom>
          <a:solidFill>
            <a:schemeClr val="folHlink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Tahoma" pitchFamily="34" charset="0"/>
            </a:endParaRPr>
          </a:p>
        </p:txBody>
      </p:sp>
      <p:sp>
        <p:nvSpPr>
          <p:cNvPr id="55298" name="Rectangle 2" descr="40%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marL="685800" indent="-685800"/>
            <a:r>
              <a:rPr lang="en-US" sz="4000"/>
              <a:t>K-means Clustering: Algorithm</a:t>
            </a:r>
          </a:p>
        </p:txBody>
      </p:sp>
      <p:sp>
        <p:nvSpPr>
          <p:cNvPr id="55299" name="Content Placeholder 5"/>
          <p:cNvSpPr txBox="1">
            <a:spLocks/>
          </p:cNvSpPr>
          <p:nvPr/>
        </p:nvSpPr>
        <p:spPr bwMode="auto">
          <a:xfrm>
            <a:off x="1828800" y="1257300"/>
            <a:ext cx="640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Initialization step</a:t>
            </a: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pick </a:t>
            </a:r>
            <a:r>
              <a:rPr lang="en-US" b="1" i="1" dirty="0">
                <a:solidFill>
                  <a:srgbClr val="000000"/>
                </a:solidFill>
                <a:latin typeface="Calibri" pitchFamily="34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cluster centers randomly</a:t>
            </a: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assign each sample to closest center</a:t>
            </a: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Font typeface="Calibri" pitchFamily="34" charset="0"/>
              <a:buAutoNum type="arabicPeriod"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8077200" y="1409701"/>
            <a:ext cx="2164766" cy="1726347"/>
            <a:chOff x="6553200" y="1219200"/>
            <a:chExt cx="2164766" cy="1726347"/>
          </a:xfrm>
        </p:grpSpPr>
        <p:sp>
          <p:nvSpPr>
            <p:cNvPr id="55315" name="Oval 70"/>
            <p:cNvSpPr>
              <a:spLocks noChangeArrowheads="1"/>
            </p:cNvSpPr>
            <p:nvPr/>
          </p:nvSpPr>
          <p:spPr bwMode="auto">
            <a:xfrm>
              <a:off x="7010400" y="14478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16" name="Oval 71"/>
            <p:cNvSpPr>
              <a:spLocks noChangeArrowheads="1"/>
            </p:cNvSpPr>
            <p:nvPr/>
          </p:nvSpPr>
          <p:spPr bwMode="auto">
            <a:xfrm>
              <a:off x="6553200" y="16764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17" name="Oval 73"/>
            <p:cNvSpPr>
              <a:spLocks noChangeArrowheads="1"/>
            </p:cNvSpPr>
            <p:nvPr/>
          </p:nvSpPr>
          <p:spPr bwMode="auto">
            <a:xfrm>
              <a:off x="6934200" y="17526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18" name="Oval 74"/>
            <p:cNvSpPr>
              <a:spLocks noChangeArrowheads="1"/>
            </p:cNvSpPr>
            <p:nvPr/>
          </p:nvSpPr>
          <p:spPr bwMode="auto">
            <a:xfrm>
              <a:off x="6705600" y="12954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19" name="Oval 75"/>
            <p:cNvSpPr>
              <a:spLocks noChangeArrowheads="1"/>
            </p:cNvSpPr>
            <p:nvPr/>
          </p:nvSpPr>
          <p:spPr bwMode="auto">
            <a:xfrm>
              <a:off x="8458200" y="12954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20" name="Oval 77"/>
            <p:cNvSpPr>
              <a:spLocks noChangeArrowheads="1"/>
            </p:cNvSpPr>
            <p:nvPr/>
          </p:nvSpPr>
          <p:spPr bwMode="auto">
            <a:xfrm>
              <a:off x="7848600" y="20574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21" name="Oval 78"/>
            <p:cNvSpPr>
              <a:spLocks noChangeArrowheads="1"/>
            </p:cNvSpPr>
            <p:nvPr/>
          </p:nvSpPr>
          <p:spPr bwMode="auto">
            <a:xfrm>
              <a:off x="8001000" y="15240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22" name="Oval 79"/>
            <p:cNvSpPr>
              <a:spLocks noChangeArrowheads="1"/>
            </p:cNvSpPr>
            <p:nvPr/>
          </p:nvSpPr>
          <p:spPr bwMode="auto">
            <a:xfrm>
              <a:off x="7620000" y="22098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23" name="Oval 82"/>
            <p:cNvSpPr>
              <a:spLocks noChangeArrowheads="1"/>
            </p:cNvSpPr>
            <p:nvPr/>
          </p:nvSpPr>
          <p:spPr bwMode="auto">
            <a:xfrm>
              <a:off x="8305800" y="16764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24" name="Oval 83"/>
            <p:cNvSpPr>
              <a:spLocks noChangeArrowheads="1"/>
            </p:cNvSpPr>
            <p:nvPr/>
          </p:nvSpPr>
          <p:spPr bwMode="auto">
            <a:xfrm>
              <a:off x="7620000" y="18288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  <p:sp>
          <p:nvSpPr>
            <p:cNvPr id="55325" name="Oval 87"/>
            <p:cNvSpPr>
              <a:spLocks noChangeArrowheads="1"/>
            </p:cNvSpPr>
            <p:nvPr/>
          </p:nvSpPr>
          <p:spPr bwMode="auto">
            <a:xfrm>
              <a:off x="8077200" y="1219200"/>
              <a:ext cx="259766" cy="735747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CA" sz="2800">
                <a:latin typeface="Arial" charset="0"/>
              </a:endParaRPr>
            </a:p>
          </p:txBody>
        </p:sp>
      </p:grpSp>
      <p:sp>
        <p:nvSpPr>
          <p:cNvPr id="23" name="Content Placeholder 5"/>
          <p:cNvSpPr txBox="1">
            <a:spLocks/>
          </p:cNvSpPr>
          <p:nvPr/>
        </p:nvSpPr>
        <p:spPr bwMode="auto">
          <a:xfrm>
            <a:off x="1828800" y="2705100"/>
            <a:ext cx="6400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Iteration steps</a:t>
            </a: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compute means in each cluster</a:t>
            </a: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re-assign each sample to the closest mean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Iterate until clusters stop changing</a:t>
            </a: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335532" y="1753758"/>
            <a:ext cx="259766" cy="73574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CA" sz="2800"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239250" y="2220483"/>
            <a:ext cx="259766" cy="73574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CA" sz="2800"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9782175" y="1638301"/>
            <a:ext cx="259766" cy="73574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CA" sz="2800">
              <a:latin typeface="Arial" charset="0"/>
            </a:endParaRPr>
          </a:p>
        </p:txBody>
      </p:sp>
      <p:sp>
        <p:nvSpPr>
          <p:cNvPr id="55311" name="Oval 36"/>
          <p:cNvSpPr>
            <a:spLocks noChangeArrowheads="1"/>
          </p:cNvSpPr>
          <p:nvPr/>
        </p:nvSpPr>
        <p:spPr bwMode="auto">
          <a:xfrm rot="1411724">
            <a:off x="9426576" y="1341071"/>
            <a:ext cx="828675" cy="735747"/>
          </a:xfrm>
          <a:prstGeom prst="ellipse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sz="2800">
              <a:latin typeface="Arial" charset="0"/>
            </a:endParaRPr>
          </a:p>
        </p:txBody>
      </p:sp>
      <p:sp>
        <p:nvSpPr>
          <p:cNvPr id="55312" name="Oval 37"/>
          <p:cNvSpPr>
            <a:spLocks noChangeArrowheads="1"/>
          </p:cNvSpPr>
          <p:nvPr/>
        </p:nvSpPr>
        <p:spPr bwMode="auto">
          <a:xfrm rot="1411724">
            <a:off x="8894764" y="1939559"/>
            <a:ext cx="827087" cy="735747"/>
          </a:xfrm>
          <a:prstGeom prst="ellipse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sz="2800">
              <a:latin typeface="Arial" charset="0"/>
            </a:endParaRPr>
          </a:p>
        </p:txBody>
      </p:sp>
      <p:sp>
        <p:nvSpPr>
          <p:cNvPr id="55313" name="Oval 38"/>
          <p:cNvSpPr>
            <a:spLocks noChangeArrowheads="1"/>
          </p:cNvSpPr>
          <p:nvPr/>
        </p:nvSpPr>
        <p:spPr bwMode="auto">
          <a:xfrm rot="1411724">
            <a:off x="7985125" y="1479977"/>
            <a:ext cx="971550" cy="735747"/>
          </a:xfrm>
          <a:prstGeom prst="ellipse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sz="2800">
              <a:latin typeface="Arial" charset="0"/>
            </a:endParaRPr>
          </a:p>
        </p:txBody>
      </p:sp>
      <p:sp>
        <p:nvSpPr>
          <p:cNvPr id="55314" name="Content Placeholder 5"/>
          <p:cNvSpPr txBox="1">
            <a:spLocks/>
          </p:cNvSpPr>
          <p:nvPr/>
        </p:nvSpPr>
        <p:spPr bwMode="auto">
          <a:xfrm>
            <a:off x="1873250" y="4855025"/>
            <a:ext cx="64008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This procedure decreases the value of the objective function</a:t>
            </a:r>
            <a:endParaRPr lang="en-US" b="1" baseline="-25000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519364" y="5362576"/>
          <a:ext cx="452913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4" imgW="1714320" imgH="457200" progId="Equation.3">
                  <p:embed/>
                </p:oleObj>
              </mc:Choice>
              <mc:Fallback>
                <p:oleObj name="Equation" r:id="rId4" imgW="1714320" imgH="457200" progId="Equation.3">
                  <p:embed/>
                  <p:pic>
                    <p:nvPicPr>
                      <p:cNvPr id="51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4" y="5362576"/>
                        <a:ext cx="4529137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7965312" y="5395540"/>
          <a:ext cx="2549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6" imgW="965160" imgH="228600" progId="Equation.3">
                  <p:embed/>
                </p:oleObj>
              </mc:Choice>
              <mc:Fallback>
                <p:oleObj name="Equation" r:id="rId6" imgW="965160" imgH="22860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5312" y="5395540"/>
                        <a:ext cx="25495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022154" y="5823898"/>
          <a:ext cx="2416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8" imgW="914400" imgH="228600" progId="Equation.3">
                  <p:embed/>
                </p:oleObj>
              </mc:Choice>
              <mc:Fallback>
                <p:oleObj name="Equation" r:id="rId8" imgW="914400" imgH="2286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154" y="5823898"/>
                        <a:ext cx="24161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126682" y="5058888"/>
            <a:ext cx="22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 variables</a:t>
            </a:r>
          </a:p>
        </p:txBody>
      </p:sp>
      <p:grpSp>
        <p:nvGrpSpPr>
          <p:cNvPr id="5" name="Group 30"/>
          <p:cNvGrpSpPr/>
          <p:nvPr/>
        </p:nvGrpSpPr>
        <p:grpSpPr>
          <a:xfrm>
            <a:off x="2284021" y="6044542"/>
            <a:ext cx="6321410" cy="666215"/>
            <a:chOff x="760021" y="6044541"/>
            <a:chExt cx="6321410" cy="666215"/>
          </a:xfrm>
        </p:grpSpPr>
        <p:sp>
          <p:nvSpPr>
            <p:cNvPr id="29" name="Freeform 28"/>
            <p:cNvSpPr/>
            <p:nvPr/>
          </p:nvSpPr>
          <p:spPr bwMode="auto">
            <a:xfrm>
              <a:off x="1828800" y="6044541"/>
              <a:ext cx="522514" cy="142504"/>
            </a:xfrm>
            <a:custGeom>
              <a:avLst/>
              <a:gdLst>
                <a:gd name="connsiteX0" fmla="*/ 0 w 522514"/>
                <a:gd name="connsiteY0" fmla="*/ 0 h 142504"/>
                <a:gd name="connsiteX1" fmla="*/ 273132 w 522514"/>
                <a:gd name="connsiteY1" fmla="*/ 142504 h 142504"/>
                <a:gd name="connsiteX2" fmla="*/ 522514 w 522514"/>
                <a:gd name="connsiteY2" fmla="*/ 0 h 14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142504">
                  <a:moveTo>
                    <a:pt x="0" y="0"/>
                  </a:moveTo>
                  <a:cubicBezTo>
                    <a:pt x="93023" y="71252"/>
                    <a:pt x="186046" y="142504"/>
                    <a:pt x="273132" y="142504"/>
                  </a:cubicBezTo>
                  <a:cubicBezTo>
                    <a:pt x="360218" y="142504"/>
                    <a:pt x="441366" y="71252"/>
                    <a:pt x="522514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Tahom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0021" y="6341424"/>
              <a:ext cx="6321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block-coordinate descent</a:t>
              </a:r>
              <a:r>
                <a:rPr lang="en-US" dirty="0"/>
                <a:t>:   step 1 optimizes µ,   step 2 optimizes D 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76889" y="2967038"/>
          <a:ext cx="15525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0" imgW="787320" imgH="368280" progId="Equation.3">
                  <p:embed/>
                </p:oleObj>
              </mc:Choice>
              <mc:Fallback>
                <p:oleObj name="Equation" r:id="rId10" imgW="787320" imgH="3682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9" y="2967038"/>
                        <a:ext cx="155257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263516" y="3944204"/>
            <a:ext cx="2147176" cy="1895789"/>
            <a:chOff x="1992572" y="3944203"/>
            <a:chExt cx="2147176" cy="1895789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t="53303" r="59817" b="3428"/>
            <a:stretch>
              <a:fillRect/>
            </a:stretch>
          </p:blipFill>
          <p:spPr bwMode="auto">
            <a:xfrm>
              <a:off x="1992572" y="3944203"/>
              <a:ext cx="2147176" cy="1665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3715887" y="547066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CA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054" y="546778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i="1" baseline="-25000" dirty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CA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36580" name="Picture 4"/>
          <p:cNvPicPr>
            <a:picLocks noChangeAspect="1" noChangeArrowheads="1"/>
          </p:cNvPicPr>
          <p:nvPr/>
        </p:nvPicPr>
        <p:blipFill>
          <a:blip r:embed="rId2" cstate="print"/>
          <a:srcRect l="16728" t="1227" r="45472" b="50185"/>
          <a:stretch>
            <a:fillRect/>
          </a:stretch>
        </p:blipFill>
        <p:spPr bwMode="auto">
          <a:xfrm>
            <a:off x="3598443" y="1733267"/>
            <a:ext cx="2019869" cy="186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2779596" y="4556290"/>
            <a:ext cx="7206016" cy="2608918"/>
            <a:chOff x="1255596" y="4556290"/>
            <a:chExt cx="7206016" cy="2608918"/>
          </a:xfrm>
        </p:grpSpPr>
        <p:sp>
          <p:nvSpPr>
            <p:cNvPr id="536581" name="Text Box 5"/>
            <p:cNvSpPr txBox="1">
              <a:spLocks noChangeArrowheads="1"/>
            </p:cNvSpPr>
            <p:nvPr/>
          </p:nvSpPr>
          <p:spPr bwMode="auto">
            <a:xfrm>
              <a:off x="1255596" y="5909480"/>
              <a:ext cx="7206016" cy="125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</a:pPr>
              <a:r>
                <a:rPr lang="en-US" sz="3200" dirty="0">
                  <a:latin typeface="Times New Roman" pitchFamily="18" charset="0"/>
                </a:rPr>
                <a:t>In this case K-means (K=2) automatically finds good threshold (between 2 clusters) </a:t>
              </a:r>
            </a:p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34776" y="4556290"/>
              <a:ext cx="312906" cy="1349146"/>
              <a:chOff x="5007729" y="2809377"/>
              <a:chExt cx="312906" cy="1349146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5168890" y="2809377"/>
                <a:ext cx="6346" cy="1030858"/>
              </a:xfrm>
              <a:prstGeom prst="line">
                <a:avLst/>
              </a:prstGeom>
              <a:solidFill>
                <a:schemeClr val="folHlink"/>
              </a:solidFill>
              <a:ln w="9525" cap="flat" cmpd="sng" algn="ctr">
                <a:solidFill>
                  <a:srgbClr val="3399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5007729" y="37891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339933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CA" i="1" dirty="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examples:</a:t>
            </a:r>
            <a:br>
              <a:rPr lang="en-US" dirty="0"/>
            </a:br>
            <a:r>
              <a:rPr lang="en-US" dirty="0"/>
              <a:t>Segmentation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21568" y="4230805"/>
            <a:ext cx="1824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K-means finds </a:t>
            </a:r>
          </a:p>
          <a:p>
            <a:pPr algn="ctr"/>
            <a:r>
              <a:rPr lang="en-US" sz="2000" dirty="0"/>
              <a:t>compact clusters</a:t>
            </a:r>
          </a:p>
        </p:txBody>
      </p:sp>
      <p:pic>
        <p:nvPicPr>
          <p:cNvPr id="719873" name="Picture 1" descr="C:\home\Courses\CS4487_9587\svn\HW_A_kmeans\Kmeans\Results\result_tools_k2_w0_B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562" y="1737101"/>
            <a:ext cx="1980299" cy="1784875"/>
          </a:xfrm>
          <a:prstGeom prst="rect">
            <a:avLst/>
          </a:prstGeom>
          <a:noFill/>
        </p:spPr>
      </p:pic>
      <p:sp>
        <p:nvSpPr>
          <p:cNvPr id="23" name="Right Arrow 22"/>
          <p:cNvSpPr/>
          <p:nvPr/>
        </p:nvSpPr>
        <p:spPr bwMode="auto">
          <a:xfrm>
            <a:off x="6136944" y="2347416"/>
            <a:ext cx="627797" cy="38213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9" descr="C:\Home\Temp\bunn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3300" y="1403350"/>
            <a:ext cx="357663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11" descr="C:\Home\Temp\untitled.png"/>
          <p:cNvPicPr>
            <a:picLocks noChangeAspect="1" noChangeArrowheads="1"/>
          </p:cNvPicPr>
          <p:nvPr/>
        </p:nvPicPr>
        <p:blipFill>
          <a:blip r:embed="rId3" cstate="print"/>
          <a:srcRect l="13335" t="7779" r="9155" b="11099"/>
          <a:stretch>
            <a:fillRect/>
          </a:stretch>
        </p:blipFill>
        <p:spPr bwMode="auto">
          <a:xfrm>
            <a:off x="2273300" y="4260850"/>
            <a:ext cx="360045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12" descr="C:\Home\Temp\untitled.png"/>
          <p:cNvPicPr>
            <a:picLocks noChangeArrowheads="1"/>
          </p:cNvPicPr>
          <p:nvPr/>
        </p:nvPicPr>
        <p:blipFill>
          <a:blip r:embed="rId4" cstate="print"/>
          <a:srcRect l="12502" t="7779" r="13322" b="11099"/>
          <a:stretch>
            <a:fillRect/>
          </a:stretch>
        </p:blipFill>
        <p:spPr bwMode="auto">
          <a:xfrm>
            <a:off x="6451600" y="4260851"/>
            <a:ext cx="3602038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13" descr="C:\Home\Temp\untitled.png"/>
          <p:cNvPicPr>
            <a:picLocks noChangeArrowheads="1"/>
          </p:cNvPicPr>
          <p:nvPr/>
        </p:nvPicPr>
        <p:blipFill>
          <a:blip r:embed="rId5" cstate="print"/>
          <a:srcRect l="13335" t="7779" r="9155" b="11099"/>
          <a:stretch>
            <a:fillRect/>
          </a:stretch>
        </p:blipFill>
        <p:spPr bwMode="auto">
          <a:xfrm>
            <a:off x="6451600" y="1416051"/>
            <a:ext cx="3602038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991475" y="3549650"/>
            <a:ext cx="6799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/>
              <a:t>k</a:t>
            </a:r>
            <a:r>
              <a:rPr lang="en-US" b="1" dirty="0"/>
              <a:t> =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7351" y="6421438"/>
            <a:ext cx="8018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/>
              <a:t>k</a:t>
            </a:r>
            <a:r>
              <a:rPr lang="en-US" b="1" dirty="0"/>
              <a:t> = 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8563" y="6438900"/>
            <a:ext cx="6799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/>
              <a:t>k</a:t>
            </a:r>
            <a:r>
              <a:rPr lang="en-US" b="1" dirty="0"/>
              <a:t> = 5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1022098" cy="648962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 examples: Segmentation?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4675" y="3807722"/>
            <a:ext cx="549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(random colors are used to better show segments/clusters)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0" name="Picture 2" descr="http://3.bp.blogspot.com/-mg680t6mifM/T_mkHpJV2YI/AAAAAAAAAZc/8he9v8IuUow/s1600/clustrose.png"/>
          <p:cNvPicPr>
            <a:picLocks noChangeAspect="1" noChangeArrowheads="1"/>
          </p:cNvPicPr>
          <p:nvPr/>
        </p:nvPicPr>
        <p:blipFill>
          <a:blip r:embed="rId2" cstate="print"/>
          <a:srcRect l="32512" t="8497" r="29310" b="5882"/>
          <a:stretch>
            <a:fillRect/>
          </a:stretch>
        </p:blipFill>
        <p:spPr bwMode="auto">
          <a:xfrm>
            <a:off x="2513746" y="1400347"/>
            <a:ext cx="3131876" cy="5293881"/>
          </a:xfrm>
          <a:prstGeom prst="rect">
            <a:avLst/>
          </a:prstGeom>
          <a:noFill/>
        </p:spPr>
      </p:pic>
      <p:pic>
        <p:nvPicPr>
          <p:cNvPr id="718852" name="Picture 4" descr="http://3.bp.blogspot.com/-HIE_IYNT61E/T_FRvpxVE7I/AAAAAAAAAZA/R-O1-x1KLVc/s1600/clustclearsky.png"/>
          <p:cNvPicPr>
            <a:picLocks noChangeAspect="1" noChangeArrowheads="1"/>
          </p:cNvPicPr>
          <p:nvPr/>
        </p:nvPicPr>
        <p:blipFill>
          <a:blip r:embed="rId3" cstate="print"/>
          <a:srcRect l="32821" t="9511" r="30829" b="6321"/>
          <a:stretch>
            <a:fillRect/>
          </a:stretch>
        </p:blipFill>
        <p:spPr bwMode="auto">
          <a:xfrm>
            <a:off x="6505428" y="1430594"/>
            <a:ext cx="3016155" cy="5263631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21491" y="267164"/>
            <a:ext cx="11167873" cy="1499616"/>
          </a:xfrm>
        </p:spPr>
        <p:txBody>
          <a:bodyPr/>
          <a:lstStyle/>
          <a:p>
            <a:r>
              <a:rPr lang="en-US" dirty="0"/>
              <a:t>K-means clustering examples: Color Quantization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4288" y="4490115"/>
            <a:ext cx="1127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</a:t>
            </a:r>
          </a:p>
          <a:p>
            <a:r>
              <a:rPr lang="en-US" dirty="0"/>
              <a:t>bias to</a:t>
            </a:r>
          </a:p>
          <a:p>
            <a:r>
              <a:rPr lang="en-US" dirty="0"/>
              <a:t>equal-size</a:t>
            </a:r>
          </a:p>
          <a:p>
            <a:r>
              <a:rPr lang="en-US" dirty="0"/>
              <a:t>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examples:</a:t>
            </a:r>
            <a:br>
              <a:rPr lang="en-US" dirty="0"/>
            </a:br>
            <a:r>
              <a:rPr lang="en-US" dirty="0"/>
              <a:t>Adding XY features </a:t>
            </a:r>
            <a:endParaRPr lang="en-US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32453" y="2156353"/>
            <a:ext cx="2913612" cy="3136632"/>
            <a:chOff x="108453" y="2183649"/>
            <a:chExt cx="2913612" cy="3136632"/>
          </a:xfrm>
        </p:grpSpPr>
        <p:pic>
          <p:nvPicPr>
            <p:cNvPr id="746499" name="Picture 3" descr="C:\home\Courses\CS4487_9587\svn\HW_A_kmeans\Kmeans\Results\result_rose_k4_w0_B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8453" y="2647680"/>
              <a:ext cx="2913612" cy="206560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82374" y="4858616"/>
              <a:ext cx="1818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RGB features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547" y="2183649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color quantization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6445" y="2144981"/>
            <a:ext cx="2902096" cy="3136633"/>
            <a:chOff x="3152445" y="2172276"/>
            <a:chExt cx="2902096" cy="3136633"/>
          </a:xfrm>
        </p:grpSpPr>
        <p:pic>
          <p:nvPicPr>
            <p:cNvPr id="746500" name="Picture 4" descr="C:\home\Courses\CS4487_9587\svn\HW_A_kmeans\Kmeans\Results\result_rose_k12_w1.5_B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2445" y="2633273"/>
              <a:ext cx="2902096" cy="2044239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496090" y="4847244"/>
              <a:ext cx="21579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RGBXY features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8123" y="2172276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superpixels</a:t>
              </a:r>
              <a:endParaRPr 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20084" y="2160901"/>
            <a:ext cx="2879676" cy="3122985"/>
            <a:chOff x="6196084" y="2188196"/>
            <a:chExt cx="2879676" cy="3122985"/>
          </a:xfrm>
        </p:grpSpPr>
        <p:pic>
          <p:nvPicPr>
            <p:cNvPr id="717825" name="Picture 1" descr="C:\home\Courses\CS4487_9587\svn\HW_A_kmeans\Kmeans\Results\result_rose_k12_w20_B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96084" y="2631254"/>
              <a:ext cx="2879676" cy="2057347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46330" y="4849516"/>
              <a:ext cx="2207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XY features only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46603" y="2188196"/>
              <a:ext cx="1787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Voronoi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cells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 rot="344708">
            <a:off x="6307209" y="6003273"/>
            <a:ext cx="166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related to HW 1</a:t>
            </a:r>
            <a:endParaRPr lang="en-C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2" descr="scmixedveg.EPSF  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F9452E31-33EB-44DF-A07A-C1615F44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23" name="Picture 3" descr="seggveg.eps      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4BED7D11-4B06-4128-9411-A7373730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24" name="Picture 4" descr="segcveg.EPSF     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FD37207E-A689-47C8-B006-4F67D3540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47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25" name="Text Box 5">
            <a:extLst>
              <a:ext uri="{FF2B5EF4-FFF2-40B4-BE49-F238E27FC236}">
                <a16:creationId xmlns:a16="http://schemas.microsoft.com/office/drawing/2014/main" id="{282FACFD-6119-4AE3-BA0A-E8DFB1D27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257800"/>
            <a:ext cx="52774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K-means clustering using intensity alone and color alone</a:t>
            </a:r>
          </a:p>
        </p:txBody>
      </p:sp>
      <p:sp>
        <p:nvSpPr>
          <p:cNvPr id="312326" name="Text Box 6">
            <a:extLst>
              <a:ext uri="{FF2B5EF4-FFF2-40B4-BE49-F238E27FC236}">
                <a16:creationId xmlns:a16="http://schemas.microsoft.com/office/drawing/2014/main" id="{0B615A35-671A-46A2-A84A-BB474798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8578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Image</a:t>
            </a:r>
          </a:p>
        </p:txBody>
      </p:sp>
      <p:sp>
        <p:nvSpPr>
          <p:cNvPr id="312327" name="Text Box 7">
            <a:extLst>
              <a:ext uri="{FF2B5EF4-FFF2-40B4-BE49-F238E27FC236}">
                <a16:creationId xmlns:a16="http://schemas.microsoft.com/office/drawing/2014/main" id="{8985870B-37CF-4BE8-B0E0-04298B19F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609600"/>
            <a:ext cx="19672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Clusters on intensity</a:t>
            </a:r>
          </a:p>
        </p:txBody>
      </p:sp>
      <p:sp>
        <p:nvSpPr>
          <p:cNvPr id="312328" name="Text Box 8">
            <a:extLst>
              <a:ext uri="{FF2B5EF4-FFF2-40B4-BE49-F238E27FC236}">
                <a16:creationId xmlns:a16="http://schemas.microsoft.com/office/drawing/2014/main" id="{A2350D36-7335-484A-BDB8-32DEC6114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09600"/>
            <a:ext cx="1677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Clusters on color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0" name="Picture 2" descr="scmixedveg.EPSF  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49C86824-4291-4ABB-B9F9-7585226D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71" name="Picture 3" descr="kmveg11seg-1.EPSF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E3950C77-FB40-46F1-B8D3-43F464F4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72" name="Picture 4" descr="kmveg11seg-2.EPSF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21FFA210-51F2-4089-828F-1B12D93E1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73" name="Picture 5" descr="kmveg11seg-6.EPSF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293F564F-BD75-48F0-9C87-6D22BD90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52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74" name="Picture 6" descr="kmveg11seg-7.EPSF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A1ACF001-82ED-4BC6-9595-CC54B729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52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375" name="Text Box 7">
            <a:extLst>
              <a:ext uri="{FF2B5EF4-FFF2-40B4-BE49-F238E27FC236}">
                <a16:creationId xmlns:a16="http://schemas.microsoft.com/office/drawing/2014/main" id="{65A4F3EA-03A8-4A1C-AB45-9FB6A6201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154488"/>
            <a:ext cx="14830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K-means using</a:t>
            </a:r>
          </a:p>
          <a:p>
            <a:r>
              <a:rPr lang="en-US" altLang="en-US"/>
              <a:t>color alone,</a:t>
            </a:r>
          </a:p>
          <a:p>
            <a:r>
              <a:rPr lang="en-US" altLang="en-US"/>
              <a:t>11 segments.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FBA5-784F-4596-80D1-97B1B5BB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42FB-FD87-4882-BB3E-98E6E01B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8019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[1] </a:t>
            </a:r>
            <a:r>
              <a:rPr lang="en-GB" dirty="0"/>
              <a:t>L. Xu, S. Zheng, and J. Jia. Unnatural L0 sparse representation for natural image deblurring. In CVPR, pages 1107–1114, 2013.</a:t>
            </a:r>
            <a:endParaRPr lang="en-US" dirty="0"/>
          </a:p>
          <a:p>
            <a:r>
              <a:rPr lang="en-US" dirty="0"/>
              <a:t>[2] </a:t>
            </a:r>
            <a:r>
              <a:rPr lang="en-GB" dirty="0"/>
              <a:t>C. Yang, L. Zhang, H. Lu, X. </a:t>
            </a:r>
            <a:r>
              <a:rPr lang="en-GB" dirty="0" err="1"/>
              <a:t>Ruan</a:t>
            </a:r>
            <a:r>
              <a:rPr lang="en-GB" dirty="0"/>
              <a:t>, and M.-H. Yang. Saliency detection via graph-based manifold ranking. In CVPR, pages 3166–3173, 2013</a:t>
            </a:r>
            <a:endParaRPr lang="en-US" dirty="0"/>
          </a:p>
          <a:p>
            <a:r>
              <a:rPr lang="en-US" dirty="0"/>
              <a:t>[3] </a:t>
            </a:r>
            <a:r>
              <a:rPr lang="en-GB" dirty="0"/>
              <a:t>H. Zhang, D. P. Wipf, and Y. Zhang. Multi-image blind deblurring using a coupled adaptive sparse prior. In CVPR, pages 1051–1058, 2013.</a:t>
            </a:r>
            <a:r>
              <a:rPr lang="en-US" dirty="0"/>
              <a:t> </a:t>
            </a:r>
          </a:p>
          <a:p>
            <a:r>
              <a:rPr lang="en-US" dirty="0"/>
              <a:t>[4] </a:t>
            </a:r>
            <a:r>
              <a:rPr lang="en-GB" dirty="0"/>
              <a:t>H. Zhang, J. Yang, Y. Zhang, and T. S. Huang. Sparse representation based blind image deblurring. In ICME, pages 1–6, 2011.</a:t>
            </a:r>
            <a:endParaRPr lang="en-US" dirty="0"/>
          </a:p>
          <a:p>
            <a:r>
              <a:rPr lang="en-US" dirty="0"/>
              <a:t>[5] </a:t>
            </a:r>
            <a:r>
              <a:rPr lang="en-GB" dirty="0"/>
              <a:t>D. Zhou, J. Weston, A. </a:t>
            </a:r>
            <a:r>
              <a:rPr lang="en-GB" dirty="0" err="1"/>
              <a:t>Gretton</a:t>
            </a:r>
            <a:r>
              <a:rPr lang="en-GB" dirty="0"/>
              <a:t>, O. Bousquet, and B. </a:t>
            </a:r>
            <a:r>
              <a:rPr lang="en-GB" dirty="0" err="1"/>
              <a:t>Sch¨olkopf</a:t>
            </a:r>
            <a:r>
              <a:rPr lang="en-GB" dirty="0"/>
              <a:t>. Ranking on data manifolds. In NIPS, pages 169–176, 2003.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0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CCBA82D-BF48-4E5D-9463-81C67E769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6A3C38E-59D4-4951-8C60-619B65A8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i="1" dirty="0"/>
              <a:t>Image segmentation</a:t>
            </a:r>
            <a:r>
              <a:rPr lang="en-US" altLang="en-US" sz="2400" dirty="0"/>
              <a:t>?</a:t>
            </a:r>
          </a:p>
          <a:p>
            <a:pPr lvl="1"/>
            <a:r>
              <a:rPr lang="en-US" altLang="en-US" sz="2400" dirty="0"/>
              <a:t>Separating images from background and each other.</a:t>
            </a:r>
          </a:p>
          <a:p>
            <a:pPr lvl="1"/>
            <a:r>
              <a:rPr lang="en-US" altLang="en-US" sz="2400" dirty="0"/>
              <a:t>Images are partitioned with respect to a chosen property such as </a:t>
            </a:r>
            <a:r>
              <a:rPr lang="en-US" altLang="en-US" sz="2400" i="1" dirty="0"/>
              <a:t>brightness, color, reflectivity, texture etc.</a:t>
            </a:r>
          </a:p>
          <a:p>
            <a:pPr lvl="1"/>
            <a:r>
              <a:rPr lang="en-US" altLang="en-US" sz="2400" dirty="0"/>
              <a:t>Involves </a:t>
            </a:r>
            <a:r>
              <a:rPr lang="en-US" altLang="en-US" sz="2400" i="1" dirty="0"/>
              <a:t>partitioning of images into connected regions</a:t>
            </a:r>
            <a:r>
              <a:rPr lang="en-US" altLang="en-US" sz="2400" dirty="0"/>
              <a:t>, each region being homogeneous in some sense.</a:t>
            </a:r>
          </a:p>
          <a:p>
            <a:pPr lvl="1">
              <a:buFontTx/>
              <a:buNone/>
            </a:pPr>
            <a:endParaRPr lang="en-US" altLang="en-US" sz="24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3714" y="94235"/>
            <a:ext cx="9720072" cy="1499616"/>
          </a:xfrm>
        </p:spPr>
        <p:txBody>
          <a:bodyPr>
            <a:normAutofit/>
          </a:bodyPr>
          <a:lstStyle/>
          <a:p>
            <a:br>
              <a:rPr lang="en-US" sz="4000" b="1" dirty="0"/>
            </a:br>
            <a:r>
              <a:rPr lang="en-US" sz="4000" b="1" dirty="0"/>
              <a:t>Basic Image Segmentation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988" y="1593851"/>
            <a:ext cx="8569098" cy="46327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Segmentation examples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unsupervised</a:t>
            </a:r>
            <a:r>
              <a:rPr lang="en-US" sz="2400" dirty="0"/>
              <a:t>:    background subtraction, recognition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supervised</a:t>
            </a:r>
            <a:r>
              <a:rPr lang="en-US" sz="2400" dirty="0"/>
              <a:t>:    photo-shop, medical image analysis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Segmentation features and “naïve” methods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intensities, colors  </a:t>
            </a:r>
            <a:r>
              <a:rPr lang="en-US" sz="2400" dirty="0">
                <a:latin typeface="Calibri"/>
              </a:rPr>
              <a:t>←</a:t>
            </a:r>
            <a:r>
              <a:rPr lang="en-US" sz="2400" dirty="0"/>
              <a:t>   </a:t>
            </a:r>
            <a:r>
              <a:rPr lang="en-US" sz="2400" dirty="0" err="1"/>
              <a:t>thresholding</a:t>
            </a:r>
            <a:r>
              <a:rPr lang="en-US" sz="2400" dirty="0"/>
              <a:t>, likelihood ratio test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contrast edges </a:t>
            </a:r>
            <a:r>
              <a:rPr lang="en-US" sz="2400" dirty="0">
                <a:latin typeface="Calibri"/>
              </a:rPr>
              <a:t>←</a:t>
            </a:r>
            <a:r>
              <a:rPr lang="en-US" sz="2400" dirty="0"/>
              <a:t>  region growing, watersheds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 Clustering techniques and segmentation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parametric methods: K-means, GMM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non-parametric: mean-shift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RGB and RGB+XY spaces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4305300" y="6135462"/>
            <a:ext cx="5065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Other readings:  </a:t>
            </a:r>
            <a:r>
              <a:rPr lang="en-US" dirty="0" err="1"/>
              <a:t>Sonka</a:t>
            </a:r>
            <a:r>
              <a:rPr lang="en-US" dirty="0"/>
              <a:t> at.al. Ch. 5</a:t>
            </a:r>
          </a:p>
          <a:p>
            <a:r>
              <a:rPr lang="en-US" dirty="0"/>
              <a:t>                        Gonzalez and Woods, Ch. 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55075" y="3701141"/>
            <a:ext cx="2038711" cy="1662857"/>
            <a:chOff x="6931074" y="3701140"/>
            <a:chExt cx="2038711" cy="1662857"/>
          </a:xfrm>
        </p:grpSpPr>
        <p:sp>
          <p:nvSpPr>
            <p:cNvPr id="5" name="TextBox 4"/>
            <p:cNvSpPr txBox="1"/>
            <p:nvPr/>
          </p:nvSpPr>
          <p:spPr>
            <a:xfrm>
              <a:off x="6931074" y="4963887"/>
              <a:ext cx="1810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6"/>
                  </a:solidFill>
                </a:rPr>
                <a:t>Szeliski</a:t>
              </a:r>
              <a:r>
                <a:rPr lang="en-US" sz="2000" dirty="0">
                  <a:solidFill>
                    <a:schemeClr val="accent6"/>
                  </a:solidFill>
                </a:rPr>
                <a:t>, Sec 5.3</a:t>
              </a:r>
              <a:endParaRPr lang="en-CA" sz="2000" dirty="0">
                <a:solidFill>
                  <a:schemeClr val="accent6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59674" y="3701140"/>
              <a:ext cx="1810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6"/>
                  </a:solidFill>
                </a:rPr>
                <a:t>Szeliski</a:t>
              </a:r>
              <a:r>
                <a:rPr lang="en-US" sz="2000" dirty="0">
                  <a:solidFill>
                    <a:schemeClr val="accent6"/>
                  </a:solidFill>
                </a:rPr>
                <a:t>, Sec 5.2</a:t>
              </a:r>
              <a:endParaRPr lang="en-CA" sz="20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87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  <p:bldP spid="5273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3658" y="4708072"/>
            <a:ext cx="8984343" cy="11049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Goal: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find coherent “blobs” or specific “objects”</a:t>
            </a:r>
          </a:p>
        </p:txBody>
      </p:sp>
      <p:pic>
        <p:nvPicPr>
          <p:cNvPr id="530435" name="Picture 3" descr="tig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9" y="1447800"/>
            <a:ext cx="3108325" cy="2343150"/>
          </a:xfrm>
          <a:prstGeom prst="rect">
            <a:avLst/>
          </a:prstGeom>
          <a:noFill/>
        </p:spPr>
      </p:pic>
      <p:pic>
        <p:nvPicPr>
          <p:cNvPr id="530436" name="Picture 4" descr="schemat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0" y="1447800"/>
            <a:ext cx="3106738" cy="2343150"/>
          </a:xfrm>
          <a:prstGeom prst="rect">
            <a:avLst/>
          </a:prstGeom>
          <a:noFill/>
        </p:spPr>
      </p:pic>
      <p:sp>
        <p:nvSpPr>
          <p:cNvPr id="530437" name="Line 5"/>
          <p:cNvSpPr>
            <a:spLocks noChangeShapeType="1"/>
          </p:cNvSpPr>
          <p:nvPr/>
        </p:nvSpPr>
        <p:spPr bwMode="auto">
          <a:xfrm>
            <a:off x="5724526" y="2590800"/>
            <a:ext cx="6762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94834" y="6096003"/>
            <a:ext cx="1917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lower level tasks</a:t>
            </a:r>
          </a:p>
          <a:p>
            <a:pPr algn="ctr"/>
            <a:r>
              <a:rPr lang="en-US" dirty="0"/>
              <a:t>(e.g. “</a:t>
            </a:r>
            <a:r>
              <a:rPr lang="en-US" dirty="0" err="1"/>
              <a:t>superpixels</a:t>
            </a:r>
            <a:r>
              <a:rPr lang="en-US" dirty="0"/>
              <a:t>”)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372728" y="6096001"/>
            <a:ext cx="283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higher level tasks</a:t>
            </a:r>
          </a:p>
          <a:p>
            <a:pPr algn="ctr"/>
            <a:r>
              <a:rPr lang="en-US" dirty="0"/>
              <a:t>(e.g. cars, humans, or organs)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765529" y="6096002"/>
            <a:ext cx="167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large grey area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in-between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4746162" y="5791202"/>
            <a:ext cx="293915" cy="359228"/>
          </a:xfrm>
          <a:prstGeom prst="downArrow">
            <a:avLst/>
          </a:prstGeom>
          <a:solidFill>
            <a:schemeClr val="folHlink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CA" sz="1600">
              <a:latin typeface="Tahoma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8567048" y="5802087"/>
            <a:ext cx="293915" cy="359228"/>
          </a:xfrm>
          <a:prstGeom prst="downArrow">
            <a:avLst/>
          </a:prstGeom>
          <a:solidFill>
            <a:schemeClr val="folHlink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CA" sz="1600">
              <a:latin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4282" y="4200559"/>
            <a:ext cx="513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accurate boundary delineation is often required 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955801" y="190500"/>
            <a:ext cx="78073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47463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305800" cy="1214438"/>
          </a:xfrm>
        </p:spPr>
        <p:txBody>
          <a:bodyPr/>
          <a:lstStyle/>
          <a:p>
            <a:r>
              <a:rPr lang="en-US"/>
              <a:t>Simplest way to define blob coherence is as similarity in brightness or color:</a:t>
            </a:r>
          </a:p>
        </p:txBody>
      </p:sp>
      <p:pic>
        <p:nvPicPr>
          <p:cNvPr id="531460" name="Picture 4"/>
          <p:cNvPicPr>
            <a:picLocks noChangeAspect="1" noChangeArrowheads="1"/>
          </p:cNvPicPr>
          <p:nvPr/>
        </p:nvPicPr>
        <p:blipFill>
          <a:blip r:embed="rId3" cstate="print"/>
          <a:srcRect l="16530" r="44106" b="51227"/>
          <a:stretch>
            <a:fillRect/>
          </a:stretch>
        </p:blipFill>
        <p:spPr bwMode="auto">
          <a:xfrm>
            <a:off x="2590800" y="2774950"/>
            <a:ext cx="2438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3146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297614" y="2838451"/>
          <a:ext cx="34194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Photo Editor Photo" r:id="rId4" imgW="3572374" imgH="3123810" progId="">
                  <p:embed/>
                </p:oleObj>
              </mc:Choice>
              <mc:Fallback>
                <p:oleObj name="Photo Editor Photo" r:id="rId4" imgW="3572374" imgH="3123810" progId="">
                  <p:embed/>
                  <p:pic>
                    <p:nvPicPr>
                      <p:cNvPr id="531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00" t="7317" r="3999" b="17073"/>
                      <a:stretch>
                        <a:fillRect/>
                      </a:stretch>
                    </p:blipFill>
                    <p:spPr bwMode="auto">
                      <a:xfrm>
                        <a:off x="6297614" y="2838451"/>
                        <a:ext cx="34194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2209801" y="5041901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pitchFamily="34" charset="0"/>
              </a:rPr>
              <a:t>The tools become blobs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6132514" y="4784726"/>
            <a:ext cx="3849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pitchFamily="34" charset="0"/>
              </a:rPr>
              <a:t>The house, grass, and sky make</a:t>
            </a:r>
          </a:p>
          <a:p>
            <a:pPr eaLnBrk="0" hangingPunct="0"/>
            <a:r>
              <a:rPr lang="en-US" sz="2000">
                <a:latin typeface="Arial" pitchFamily="34" charset="0"/>
              </a:rPr>
              <a:t> different blobs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Coherent “blobs”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16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Segmentation</a:t>
            </a:r>
          </a:p>
        </p:txBody>
      </p:sp>
      <p:pic>
        <p:nvPicPr>
          <p:cNvPr id="534531" name="Picture 3" descr="goal_of_segm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0201"/>
            <a:ext cx="6096000" cy="49879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839200" y="3624952"/>
            <a:ext cx="14590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</a:t>
            </a:r>
          </a:p>
          <a:p>
            <a:r>
              <a:rPr lang="en-US" sz="2400" dirty="0"/>
              <a:t>recognize </a:t>
            </a:r>
          </a:p>
          <a:p>
            <a:r>
              <a:rPr lang="en-US" sz="2400" dirty="0"/>
              <a:t>objects</a:t>
            </a:r>
          </a:p>
          <a:p>
            <a:r>
              <a:rPr lang="en-US" sz="2400" dirty="0"/>
              <a:t>with </a:t>
            </a:r>
          </a:p>
          <a:p>
            <a:r>
              <a:rPr lang="en-US" sz="2400" dirty="0"/>
              <a:t>known</a:t>
            </a:r>
          </a:p>
          <a:p>
            <a:r>
              <a:rPr lang="en-US" sz="2400" dirty="0"/>
              <a:t>simple</a:t>
            </a:r>
          </a:p>
          <a:p>
            <a:r>
              <a:rPr lang="en-US" sz="2400" dirty="0"/>
              <a:t>color</a:t>
            </a:r>
          </a:p>
          <a:p>
            <a:r>
              <a:rPr lang="en-US" sz="2400" dirty="0"/>
              <a:t>models</a:t>
            </a:r>
            <a:endParaRPr lang="en-CA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73891" y="5094514"/>
            <a:ext cx="1636148" cy="435426"/>
            <a:chOff x="7249891" y="5094514"/>
            <a:chExt cx="1636148" cy="435426"/>
          </a:xfrm>
        </p:grpSpPr>
        <p:sp>
          <p:nvSpPr>
            <p:cNvPr id="6" name="Oval 5"/>
            <p:cNvSpPr/>
            <p:nvPr/>
          </p:nvSpPr>
          <p:spPr bwMode="auto">
            <a:xfrm>
              <a:off x="7249891" y="5148941"/>
              <a:ext cx="1197424" cy="380999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600">
                <a:latin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77941" y="5094514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?</a:t>
              </a:r>
              <a:endParaRPr lang="en-CA" sz="20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63005" y="5486406"/>
            <a:ext cx="1647030" cy="413648"/>
            <a:chOff x="7239005" y="5486406"/>
            <a:chExt cx="1647030" cy="413648"/>
          </a:xfrm>
        </p:grpSpPr>
        <p:sp>
          <p:nvSpPr>
            <p:cNvPr id="5" name="Oval 4"/>
            <p:cNvSpPr/>
            <p:nvPr/>
          </p:nvSpPr>
          <p:spPr bwMode="auto">
            <a:xfrm>
              <a:off x="7239005" y="5519055"/>
              <a:ext cx="1197424" cy="380999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600">
                <a:latin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7937" y="5486406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?</a:t>
              </a:r>
              <a:endParaRPr lang="en-CA" sz="20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4777" y="5889184"/>
            <a:ext cx="1625254" cy="400110"/>
            <a:chOff x="7260777" y="5889184"/>
            <a:chExt cx="1625254" cy="400110"/>
          </a:xfrm>
        </p:grpSpPr>
        <p:sp>
          <p:nvSpPr>
            <p:cNvPr id="7" name="Oval 6"/>
            <p:cNvSpPr/>
            <p:nvPr/>
          </p:nvSpPr>
          <p:spPr bwMode="auto">
            <a:xfrm>
              <a:off x="7260777" y="5900055"/>
              <a:ext cx="1197424" cy="380999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600">
                <a:latin typeface="Tahom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933" y="5889184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?</a:t>
              </a:r>
              <a:endParaRPr lang="en-CA" sz="20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67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a segmentation method</a:t>
            </a:r>
            <a:br>
              <a:rPr lang="en-US" dirty="0"/>
            </a:br>
            <a:r>
              <a:rPr lang="en-US" sz="2400" dirty="0"/>
              <a:t>(first learn how to get this, then how to get better results)</a:t>
            </a:r>
            <a:endParaRPr lang="en-US" dirty="0"/>
          </a:p>
        </p:txBody>
      </p:sp>
      <p:pic>
        <p:nvPicPr>
          <p:cNvPr id="535555" name="Picture 3" descr="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1898" y="1868487"/>
            <a:ext cx="6096000" cy="498951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839201" y="3624952"/>
            <a:ext cx="9509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even </a:t>
            </a:r>
          </a:p>
          <a:p>
            <a:r>
              <a:rPr lang="en-US" sz="2400" dirty="0"/>
              <a:t>   if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known</a:t>
            </a:r>
          </a:p>
          <a:p>
            <a:r>
              <a:rPr lang="en-US" sz="2400" dirty="0"/>
              <a:t>simple</a:t>
            </a:r>
          </a:p>
          <a:p>
            <a:r>
              <a:rPr lang="en-US" sz="2400" dirty="0"/>
              <a:t>color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7079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C68D-5819-4CD8-B450-719BD5ED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2A44-4C52-4DB5-B6FE-0F5B393D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5494E-BF31-4197-8E60-280BEC73D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5" t="22695" r="33319" b="11231"/>
          <a:stretch/>
        </p:blipFill>
        <p:spPr>
          <a:xfrm>
            <a:off x="1024128" y="585216"/>
            <a:ext cx="9720072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2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1206</TotalTime>
  <Words>1320</Words>
  <Application>Microsoft Office PowerPoint</Application>
  <PresentationFormat>Widescreen</PresentationFormat>
  <Paragraphs>287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Monotype Sorts</vt:lpstr>
      <vt:lpstr>Symbol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Photo Editor Photo</vt:lpstr>
      <vt:lpstr>Equation</vt:lpstr>
      <vt:lpstr>Performance evaluation of different Biomedical Image Segmentation techniques </vt:lpstr>
      <vt:lpstr>Terms to Touch</vt:lpstr>
      <vt:lpstr>Introduction</vt:lpstr>
      <vt:lpstr> Basic Image Segmentation</vt:lpstr>
      <vt:lpstr>Goal:   find coherent “blobs” or specific “objects”</vt:lpstr>
      <vt:lpstr>Coherent “blobs”</vt:lpstr>
      <vt:lpstr>Ideal Segmentation</vt:lpstr>
      <vt:lpstr>Result of a segmentation method (first learn how to get this, then how to get better results)</vt:lpstr>
      <vt:lpstr>PowerPoint Presentation</vt:lpstr>
      <vt:lpstr>Basic ideas</vt:lpstr>
      <vt:lpstr>Basic ideas</vt:lpstr>
      <vt:lpstr>Thresholding</vt:lpstr>
      <vt:lpstr>(segmentation ← intensities/colors) Thresholding</vt:lpstr>
      <vt:lpstr>Sometimes works well…</vt:lpstr>
      <vt:lpstr>Sometimes works well… ?</vt:lpstr>
      <vt:lpstr>Region growing</vt:lpstr>
      <vt:lpstr>Watersheds</vt:lpstr>
      <vt:lpstr>General Grouping or Clustering (a.k.a. unsupervised learning)</vt:lpstr>
      <vt:lpstr>How does this Relate to Image Segmentation?</vt:lpstr>
      <vt:lpstr>How does this Relate to Image Segmentation?</vt:lpstr>
      <vt:lpstr>K-means Clustering: Algorithm</vt:lpstr>
      <vt:lpstr>K-means clustering examples: Segmentation</vt:lpstr>
      <vt:lpstr>K-means clustering examples: Segmentation?</vt:lpstr>
      <vt:lpstr>K-means clustering examples: Color Quantization</vt:lpstr>
      <vt:lpstr>K-means clustering examples: Adding XY features 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Akm Kamrul Islam</dc:creator>
  <cp:lastModifiedBy>kamrul3000</cp:lastModifiedBy>
  <cp:revision>141</cp:revision>
  <dcterms:created xsi:type="dcterms:W3CDTF">2018-10-17T17:14:33Z</dcterms:created>
  <dcterms:modified xsi:type="dcterms:W3CDTF">2018-12-08T02:22:09Z</dcterms:modified>
</cp:coreProperties>
</file>