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4" r:id="rId3"/>
    <p:sldId id="344" r:id="rId4"/>
    <p:sldId id="346" r:id="rId5"/>
    <p:sldId id="348" r:id="rId6"/>
    <p:sldId id="349" r:id="rId7"/>
    <p:sldId id="350" r:id="rId8"/>
    <p:sldId id="326" r:id="rId9"/>
    <p:sldId id="343" r:id="rId10"/>
    <p:sldId id="328" r:id="rId11"/>
    <p:sldId id="331" r:id="rId12"/>
    <p:sldId id="351" r:id="rId13"/>
    <p:sldId id="332" r:id="rId14"/>
  </p:sldIdLst>
  <p:sldSz cx="9144000" cy="6858000" type="screen4x3"/>
  <p:notesSz cx="6858000" cy="9144000"/>
  <p:defaultTextStyle>
    <a:defPPr>
      <a:defRPr lang="x-none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48739" autoAdjust="0"/>
    <p:restoredTop sz="94660"/>
  </p:normalViewPr>
  <p:slideViewPr>
    <p:cSldViewPr>
      <p:cViewPr varScale="1">
        <p:scale>
          <a:sx n="76" d="100"/>
          <a:sy n="76" d="100"/>
        </p:scale>
        <p:origin x="-104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AF77CC2-1B67-4EFF-91AB-D524BA1E14F0}" type="datetimeFigureOut">
              <a:rPr lang="x-none" smtClean="0"/>
              <a:pPr/>
              <a:t>8/29/15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3EED2EA-7C98-4102-A9D6-786438837CD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12820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7176352B-B934-4E8D-8F40-B820DC69646C}" type="slidenum">
              <a:rPr 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46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165-1103-4931-ADEB-993AA1245ABB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D923-A556-432F-BCA6-8F4776A913CC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4F2A-5927-435F-B758-FBEE6D975FB1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8DBB-04C2-46A0-8C06-24F5EB51F415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945B-F663-47D2-BF0A-C01286A18D7F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D8C-B8DD-4275-87B8-639B1294D4BF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E5B6-93FD-42E0-AFD6-18E3A633F1D5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A8B-B099-441F-A45B-500A6F6770ED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5B95-6D67-48D9-B4DE-29150AF53FD5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5B2-C50C-4F42-93A1-A76393B3C63B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0F9EEEB-E075-4748-A8D4-459C92CA3EBA}" type="slidenum">
              <a:rPr lang="x-none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Java Generics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 smtClean="0"/>
              <a:t>CS212:Data Structures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165-1103-4931-ADEB-993AA1245ABB}" type="slidenum">
              <a:rPr lang="x-none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</a:t>
            </a:r>
            <a:r>
              <a:rPr lang="en-US" dirty="0"/>
              <a:t>generic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97152"/>
            <a:ext cx="8229600" cy="1684784"/>
          </a:xfrm>
        </p:spPr>
        <p:txBody>
          <a:bodyPr/>
          <a:lstStyle/>
          <a:p>
            <a:pPr marL="182880" lvl="1"/>
            <a:r>
              <a:rPr lang="en-US" sz="2400" dirty="0" smtClean="0"/>
              <a:t>Remark: no </a:t>
            </a:r>
            <a:r>
              <a:rPr lang="en-US" sz="2400" dirty="0"/>
              <a:t>need to use the </a:t>
            </a:r>
            <a:r>
              <a:rPr lang="en-US" sz="2400" dirty="0" smtClean="0"/>
              <a:t>casting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98024"/>
            <a:ext cx="8803569" cy="285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generic class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4653136"/>
            <a:ext cx="648072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BoxTest4.java:3: Box(</a:t>
            </a:r>
            <a:r>
              <a:rPr lang="en-US" dirty="0" err="1" smtClean="0"/>
              <a:t>java.lang.Integer</a:t>
            </a:r>
            <a:r>
              <a:rPr lang="en-US" dirty="0"/>
              <a:t>) in Box&lt;</a:t>
            </a:r>
            <a:r>
              <a:rPr lang="en-US" dirty="0" err="1"/>
              <a:t>java.lang.Integer</a:t>
            </a:r>
            <a:r>
              <a:rPr lang="en-US" dirty="0"/>
              <a:t>&gt; cannot be applied to (</a:t>
            </a:r>
            <a:r>
              <a:rPr lang="en-US" dirty="0" err="1"/>
              <a:t>java.lang.String</a:t>
            </a:r>
            <a:r>
              <a:rPr lang="en-US" dirty="0" smtClean="0"/>
              <a:t>)</a:t>
            </a:r>
            <a:endParaRPr lang="x-none" strike="sngStrike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988840"/>
            <a:ext cx="8532440" cy="176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Solution: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1) Type-safety :</a:t>
            </a:r>
            <a:r>
              <a:rPr lang="en-US" dirty="0"/>
              <a:t> We can hold only a single type of objects in generics. It doesn’t allow to store other objects.</a:t>
            </a:r>
          </a:p>
          <a:p>
            <a:r>
              <a:rPr lang="en-US" b="1" dirty="0"/>
              <a:t>2) Type casting is not required:</a:t>
            </a:r>
            <a:r>
              <a:rPr lang="en-US" dirty="0"/>
              <a:t> There is no need to typecast the object.</a:t>
            </a:r>
          </a:p>
          <a:p>
            <a:r>
              <a:rPr lang="en-US" b="1" dirty="0"/>
              <a:t>3) Compile-Time Checking:</a:t>
            </a:r>
            <a:r>
              <a:rPr lang="en-US" dirty="0"/>
              <a:t> It is checked at compile time so problem will not occur at runtime. The good programming strategy says it is far better to handle the problem at compile time than runtime.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7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x-non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Read the text book: section 2.5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 definition</a:t>
            </a:r>
          </a:p>
          <a:p>
            <a:r>
              <a:rPr lang="en-GB" dirty="0" smtClean="0"/>
              <a:t>Solution using the casting</a:t>
            </a:r>
          </a:p>
          <a:p>
            <a:r>
              <a:rPr lang="en-GB" dirty="0" smtClean="0"/>
              <a:t>Solution using Generics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7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are used in various applications to store virtually any type of data.</a:t>
            </a:r>
          </a:p>
          <a:p>
            <a:r>
              <a:rPr lang="en-US" dirty="0" smtClean="0"/>
              <a:t>How </a:t>
            </a:r>
            <a:r>
              <a:rPr lang="en-US" dirty="0"/>
              <a:t>can we adapt the data structure code to </a:t>
            </a:r>
            <a:r>
              <a:rPr lang="en-US" dirty="0" smtClean="0"/>
              <a:t>new data </a:t>
            </a:r>
            <a:r>
              <a:rPr lang="en-US" dirty="0"/>
              <a:t>types?</a:t>
            </a:r>
          </a:p>
          <a:p>
            <a:r>
              <a:rPr lang="en-US" dirty="0" smtClean="0"/>
              <a:t>A solution </a:t>
            </a:r>
            <a:r>
              <a:rPr lang="en-US" dirty="0"/>
              <a:t>is to rewrite the code each time we need to </a:t>
            </a:r>
            <a:r>
              <a:rPr lang="en-US" dirty="0" smtClean="0"/>
              <a:t>store </a:t>
            </a:r>
            <a:r>
              <a:rPr lang="en-US" dirty="0"/>
              <a:t>a new data type</a:t>
            </a:r>
            <a:r>
              <a:rPr lang="en-US" dirty="0" smtClean="0"/>
              <a:t> (unrealistic).</a:t>
            </a:r>
          </a:p>
          <a:p>
            <a:pPr lvl="1"/>
            <a:r>
              <a:rPr lang="en-GB" dirty="0" smtClean="0"/>
              <a:t>Example: list of integers, list of doubles, list of characters.</a:t>
            </a:r>
            <a:endParaRPr lang="en-US" dirty="0"/>
          </a:p>
          <a:p>
            <a:r>
              <a:rPr lang="en-US" dirty="0"/>
              <a:t>The problem with this solution is </a:t>
            </a:r>
            <a:r>
              <a:rPr lang="en-US" dirty="0" smtClean="0"/>
              <a:t>: </a:t>
            </a:r>
            <a:r>
              <a:rPr lang="en-US" dirty="0"/>
              <a:t>it is time and </a:t>
            </a:r>
            <a:r>
              <a:rPr lang="en-US" dirty="0" smtClean="0"/>
              <a:t>effort </a:t>
            </a:r>
            <a:r>
              <a:rPr lang="en-US" dirty="0"/>
              <a:t>consuming and also error-prune.</a:t>
            </a:r>
          </a:p>
          <a:p>
            <a:r>
              <a:rPr lang="en-US" dirty="0"/>
              <a:t>In the rest, we will see two solutions to this problem,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based on casting </a:t>
            </a:r>
            <a:endParaRPr lang="en-US" dirty="0" smtClean="0"/>
          </a:p>
          <a:p>
            <a:pPr lvl="1"/>
            <a:r>
              <a:rPr lang="en-US" dirty="0" smtClean="0"/>
              <a:t>the second on </a:t>
            </a:r>
            <a:r>
              <a:rPr lang="en-US" dirty="0"/>
              <a:t>generic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solution: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first </a:t>
            </a:r>
            <a:r>
              <a:rPr lang="en-US" dirty="0"/>
              <a:t>solution takes advantage from the fact that all classes in Java derive from </a:t>
            </a:r>
            <a:r>
              <a:rPr lang="en-US" dirty="0" smtClean="0"/>
              <a:t>the class </a:t>
            </a:r>
            <a:r>
              <a:rPr lang="en-US" dirty="0"/>
              <a:t>Object.</a:t>
            </a:r>
          </a:p>
          <a:p>
            <a:r>
              <a:rPr lang="en-US" dirty="0"/>
              <a:t>Instead of rewriting the code for every new class, we will write a single box class for </a:t>
            </a:r>
            <a:r>
              <a:rPr lang="en-US" dirty="0" smtClean="0"/>
              <a:t>data of </a:t>
            </a:r>
            <a:r>
              <a:rPr lang="en-US" dirty="0"/>
              <a:t>type Object and use it to store all class data types.</a:t>
            </a:r>
          </a:p>
          <a:p>
            <a:r>
              <a:rPr lang="en-US" dirty="0"/>
              <a:t>Putting the data inside the data structure is simple and does not require any </a:t>
            </a:r>
            <a:r>
              <a:rPr lang="en-US" dirty="0" smtClean="0"/>
              <a:t>special treatment</a:t>
            </a:r>
            <a:r>
              <a:rPr lang="en-US" dirty="0"/>
              <a:t>.</a:t>
            </a:r>
          </a:p>
          <a:p>
            <a:r>
              <a:rPr lang="en-US" dirty="0"/>
              <a:t>Retrieving the data from the data structure requires casting from Object to the </a:t>
            </a:r>
            <a:r>
              <a:rPr lang="en-US" dirty="0" smtClean="0"/>
              <a:t>original data </a:t>
            </a:r>
            <a:r>
              <a:rPr lang="en-US" dirty="0"/>
              <a:t>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4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solution: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874340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solution </a:t>
            </a:r>
            <a:r>
              <a:rPr lang="en-US" dirty="0" smtClean="0"/>
              <a:t>does </a:t>
            </a:r>
            <a:r>
              <a:rPr lang="en-US" dirty="0"/>
              <a:t>not handle primitive data types as these are not </a:t>
            </a:r>
            <a:r>
              <a:rPr lang="en-US" dirty="0" smtClean="0"/>
              <a:t>classes. You </a:t>
            </a:r>
            <a:r>
              <a:rPr lang="en-US" dirty="0"/>
              <a:t>need to use </a:t>
            </a:r>
            <a:r>
              <a:rPr lang="en-US" dirty="0" smtClean="0"/>
              <a:t>wrappers.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74540"/>
            <a:ext cx="6458125" cy="426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508104" y="5589240"/>
            <a:ext cx="93610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76156" y="2348880"/>
            <a:ext cx="684076" cy="3240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5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solution: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2"/>
          </a:xfrm>
        </p:spPr>
        <p:txBody>
          <a:bodyPr/>
          <a:lstStyle/>
          <a:p>
            <a:r>
              <a:rPr lang="en-GB" dirty="0" smtClean="0"/>
              <a:t>If we pass a string as a parameter to the method, we need to change the </a:t>
            </a:r>
            <a:r>
              <a:rPr lang="en-GB" b="1" dirty="0" smtClean="0"/>
              <a:t>casting</a:t>
            </a:r>
            <a:r>
              <a:rPr lang="en-GB" dirty="0" smtClean="0"/>
              <a:t> type otherwise we get runtime exception (the compiler does not detect 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26643"/>
            <a:ext cx="70104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85184"/>
            <a:ext cx="69913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11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solution: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This solution is simple as it requires the code only once.</a:t>
            </a:r>
          </a:p>
          <a:p>
            <a:pPr lvl="1"/>
            <a:r>
              <a:rPr lang="en-US" dirty="0"/>
              <a:t>It handles class data types as well as primitive data types through the use of wrappers.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It allows for mixing data types, which is a bad practice.</a:t>
            </a:r>
          </a:p>
          <a:p>
            <a:pPr lvl="1"/>
            <a:r>
              <a:rPr lang="en-US" dirty="0"/>
              <a:t>It may lead to casting errors, when the data type inserted is </a:t>
            </a:r>
            <a:r>
              <a:rPr lang="en-US" dirty="0" smtClean="0"/>
              <a:t>different </a:t>
            </a:r>
            <a:r>
              <a:rPr lang="en-US" dirty="0"/>
              <a:t>from the one we </a:t>
            </a:r>
            <a:r>
              <a:rPr lang="en-US" dirty="0" smtClean="0"/>
              <a:t>want to </a:t>
            </a:r>
            <a:r>
              <a:rPr lang="en-US" dirty="0"/>
              <a:t>retrieve.</a:t>
            </a:r>
          </a:p>
          <a:p>
            <a:pPr lvl="1"/>
            <a:r>
              <a:rPr lang="en-US" dirty="0"/>
              <a:t>Casting errors are </a:t>
            </a:r>
            <a:r>
              <a:rPr lang="en-US" dirty="0" smtClean="0"/>
              <a:t>difficult</a:t>
            </a:r>
            <a:r>
              <a:rPr lang="en-US" dirty="0"/>
              <a:t>, since they are runtime errors which are far harder to detect </a:t>
            </a:r>
            <a:r>
              <a:rPr lang="en-US" dirty="0" smtClean="0"/>
              <a:t>than compilation </a:t>
            </a:r>
            <a:r>
              <a:rPr lang="en-US" dirty="0"/>
              <a:t>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4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Solution</a:t>
            </a:r>
            <a:r>
              <a:rPr lang="en-US" dirty="0" smtClean="0"/>
              <a:t>: Generics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l" rtl="0">
              <a:lnSpc>
                <a:spcPct val="80000"/>
              </a:lnSpc>
            </a:pPr>
            <a:r>
              <a:rPr lang="en-US" sz="2800" dirty="0" smtClean="0"/>
              <a:t>It is possible to “parameterize</a:t>
            </a:r>
            <a:r>
              <a:rPr lang="en-US" sz="2800" dirty="0"/>
              <a:t>” </a:t>
            </a:r>
            <a:r>
              <a:rPr lang="en-US" sz="2800" dirty="0" smtClean="0"/>
              <a:t>a class with the type </a:t>
            </a:r>
            <a:r>
              <a:rPr lang="en-US" sz="2800" dirty="0"/>
              <a:t>of </a:t>
            </a:r>
            <a:r>
              <a:rPr lang="en-US" sz="2800" dirty="0" smtClean="0"/>
              <a:t>the object </a:t>
            </a:r>
            <a:r>
              <a:rPr lang="en-US" sz="2800" dirty="0"/>
              <a:t>we expect it to contain using the &lt;&gt; </a:t>
            </a:r>
            <a:r>
              <a:rPr lang="en-US" sz="2800" dirty="0" smtClean="0"/>
              <a:t>syntax</a:t>
            </a:r>
          </a:p>
          <a:p>
            <a:pPr algn="l" rtl="0">
              <a:lnSpc>
                <a:spcPct val="80000"/>
              </a:lnSpc>
              <a:buNone/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Declares an attribute of type T </a:t>
            </a:r>
            <a:r>
              <a:rPr lang="en-US" sz="2400" dirty="0"/>
              <a:t>instead </a:t>
            </a:r>
            <a:r>
              <a:rPr lang="en-US" sz="2400" dirty="0" smtClean="0"/>
              <a:t>of Object. </a:t>
            </a:r>
            <a:endParaRPr lang="en-US" sz="2400" dirty="0"/>
          </a:p>
          <a:p>
            <a:pPr lvl="1" algn="l" rtl="0">
              <a:lnSpc>
                <a:spcPct val="80000"/>
              </a:lnSpc>
            </a:pPr>
            <a:r>
              <a:rPr lang="en-US" sz="2400" dirty="0"/>
              <a:t>Compiler can now ensure only </a:t>
            </a:r>
            <a:r>
              <a:rPr lang="en-US" sz="2400" dirty="0" smtClean="0"/>
              <a:t>objects of the specific type are used.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smtClean="0"/>
              <a:t>generic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2559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Box&lt;T&gt; is a generic </a:t>
            </a:r>
            <a:r>
              <a:rPr lang="en-US" dirty="0" smtClean="0"/>
              <a:t>class.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Use </a:t>
            </a:r>
            <a:r>
              <a:rPr lang="en-US" dirty="0"/>
              <a:t>the &lt;&gt; syntax in the class </a:t>
            </a:r>
            <a:r>
              <a:rPr lang="en-US" dirty="0" smtClean="0"/>
              <a:t>definition,.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This is similar to declaring parameters in a method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Called </a:t>
            </a:r>
            <a:r>
              <a:rPr lang="en-US" b="1" dirty="0"/>
              <a:t>Formal Type Parameters</a:t>
            </a:r>
          </a:p>
          <a:p>
            <a:pPr>
              <a:lnSpc>
                <a:spcPct val="80000"/>
              </a:lnSpc>
            </a:pPr>
            <a:r>
              <a:rPr lang="en-US" dirty="0"/>
              <a:t>The &lt;T&gt; declares that a type must be used when an instance is created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type is then </a:t>
            </a:r>
            <a:r>
              <a:rPr lang="en-US" dirty="0" smtClean="0"/>
              <a:t>replaced everywhere </a:t>
            </a:r>
            <a:r>
              <a:rPr lang="en-US" dirty="0"/>
              <a:t>where the ‘T’ is used in the class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6096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03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1281</TotalTime>
  <Words>557</Words>
  <Application>Microsoft Macintosh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Java Generics</vt:lpstr>
      <vt:lpstr>Outline</vt:lpstr>
      <vt:lpstr>Problem</vt:lpstr>
      <vt:lpstr>First solution: casting</vt:lpstr>
      <vt:lpstr>First solution: casting</vt:lpstr>
      <vt:lpstr>First solution: casting</vt:lpstr>
      <vt:lpstr>First solution: casting</vt:lpstr>
      <vt:lpstr>A Better Solution: Generics</vt:lpstr>
      <vt:lpstr>Writing a generic class</vt:lpstr>
      <vt:lpstr>Using a generic class</vt:lpstr>
      <vt:lpstr>Using a generic class</vt:lpstr>
      <vt:lpstr>A Better Solution: Generics</vt:lpstr>
      <vt:lpstr>ToDo</vt:lpstr>
    </vt:vector>
  </TitlesOfParts>
  <Company>Heriot-Watt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for Beginners on Eclipse</dc:title>
  <dc:creator>amaa2</dc:creator>
  <cp:lastModifiedBy>MacBook Pro</cp:lastModifiedBy>
  <cp:revision>51</cp:revision>
  <dcterms:created xsi:type="dcterms:W3CDTF">2009-07-22T15:04:20Z</dcterms:created>
  <dcterms:modified xsi:type="dcterms:W3CDTF">2015-08-29T12:26:37Z</dcterms:modified>
</cp:coreProperties>
</file>