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8" r:id="rId4"/>
    <p:sldId id="259" r:id="rId5"/>
    <p:sldId id="260" r:id="rId6"/>
    <p:sldId id="261" r:id="rId7"/>
    <p:sldId id="262" r:id="rId8"/>
    <p:sldId id="263" r:id="rId9"/>
    <p:sldId id="265" r:id="rId10"/>
    <p:sldId id="266" r:id="rId11"/>
    <p:sldId id="267" r:id="rId12"/>
    <p:sldId id="268" r:id="rId13"/>
    <p:sldId id="264"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3" r:id="rId5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7C05943D-1A2E-4DA2-8C68-59AD48B51BC2}" type="datetimeFigureOut">
              <a:rPr lang="id-ID" smtClean="0"/>
              <a:t>14/01/2017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05943D-1A2E-4DA2-8C68-59AD48B51BC2}" type="datetimeFigureOut">
              <a:rPr lang="id-ID" smtClean="0"/>
              <a:t>14/01/2017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05943D-1A2E-4DA2-8C68-59AD48B51BC2}" type="datetimeFigureOut">
              <a:rPr lang="id-ID" smtClean="0"/>
              <a:t>14/01/2017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05943D-1A2E-4DA2-8C68-59AD48B51BC2}" type="datetimeFigureOut">
              <a:rPr lang="id-ID" smtClean="0"/>
              <a:t>14/01/2017</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EAD57ED9-94C6-448E-82F3-C97DA6115C8B}"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05943D-1A2E-4DA2-8C68-59AD48B51BC2}" type="datetimeFigureOut">
              <a:rPr lang="id-ID" smtClean="0"/>
              <a:t>14/01/2017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05943D-1A2E-4DA2-8C68-59AD48B51BC2}" type="datetimeFigureOut">
              <a:rPr lang="id-ID" smtClean="0"/>
              <a:t>14/01/2017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D57ED9-94C6-448E-82F3-C97DA6115C8B}"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05943D-1A2E-4DA2-8C68-59AD48B51BC2}" type="datetimeFigureOut">
              <a:rPr lang="id-ID" smtClean="0"/>
              <a:t>14/01/2017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05943D-1A2E-4DA2-8C68-59AD48B51BC2}" type="datetimeFigureOut">
              <a:rPr lang="id-ID" smtClean="0"/>
              <a:t>14/01/2017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05943D-1A2E-4DA2-8C68-59AD48B51BC2}" type="datetimeFigureOut">
              <a:rPr lang="id-ID" smtClean="0"/>
              <a:t>14/01/2017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5943D-1A2E-4DA2-8C68-59AD48B51BC2}" type="datetimeFigureOut">
              <a:rPr lang="id-ID" smtClean="0"/>
              <a:t>14/01/2017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05943D-1A2E-4DA2-8C68-59AD48B51BC2}" type="datetimeFigureOut">
              <a:rPr lang="id-ID" smtClean="0"/>
              <a:t>14/01/2017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05943D-1A2E-4DA2-8C68-59AD48B51BC2}" type="datetimeFigureOut">
              <a:rPr lang="id-ID" smtClean="0"/>
              <a:t>14/01/2017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05943D-1A2E-4DA2-8C68-59AD48B51BC2}" type="datetimeFigureOut">
              <a:rPr lang="id-ID" smtClean="0"/>
              <a:t>14/01/2017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EAD57ED9-94C6-448E-82F3-C97DA6115C8B}" type="slidenum">
              <a:rPr lang="id-ID" smtClean="0"/>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05943D-1A2E-4DA2-8C68-59AD48B51BC2}" type="datetimeFigureOut">
              <a:rPr lang="id-ID" smtClean="0"/>
              <a:t>14/01/2017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05943D-1A2E-4DA2-8C68-59AD48B51BC2}" type="datetimeFigureOut">
              <a:rPr lang="id-ID" smtClean="0"/>
              <a:t>14/01/2017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05943D-1A2E-4DA2-8C68-59AD48B51BC2}" type="datetimeFigureOut">
              <a:rPr lang="id-ID" smtClean="0"/>
              <a:t>14/01/2017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C05943D-1A2E-4DA2-8C68-59AD48B51BC2}" type="datetimeFigureOut">
              <a:rPr lang="id-ID" smtClean="0"/>
              <a:t>14/01/2017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7C05943D-1A2E-4DA2-8C68-59AD48B51BC2}" type="datetimeFigureOut">
              <a:rPr lang="id-ID" smtClean="0"/>
              <a:t>14/01/2017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7C05943D-1A2E-4DA2-8C68-59AD48B51BC2}" type="datetimeFigureOut">
              <a:rPr lang="id-ID" smtClean="0"/>
              <a:t>14/01/2017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5943D-1A2E-4DA2-8C68-59AD48B51BC2}" type="datetimeFigureOut">
              <a:rPr lang="id-ID" smtClean="0"/>
              <a:t>14/01/2017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5943D-1A2E-4DA2-8C68-59AD48B51BC2}" type="datetimeFigureOut">
              <a:rPr lang="id-ID" smtClean="0"/>
              <a:t>14/01/2017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5943D-1A2E-4DA2-8C68-59AD48B51BC2}" type="datetimeFigureOut">
              <a:rPr lang="id-ID" smtClean="0"/>
              <a:t>14/01/2017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AD57ED9-94C6-448E-82F3-C97DA6115C8B}"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5943D-1A2E-4DA2-8C68-59AD48B51BC2}" type="datetimeFigureOut">
              <a:rPr lang="id-ID" smtClean="0"/>
              <a:t>14/01/2017</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57ED9-94C6-448E-82F3-C97DA6115C8B}"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C05943D-1A2E-4DA2-8C68-59AD48B51BC2}" type="datetimeFigureOut">
              <a:rPr lang="id-ID" smtClean="0"/>
              <a:t>14/01/2017</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D57ED9-94C6-448E-82F3-C97DA6115C8B}" type="slidenum">
              <a:rPr lang="id-ID" smtClean="0"/>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kolah.kamshory.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Modul Administrator</a:t>
            </a:r>
            <a:endParaRPr lang="id-ID" dirty="0"/>
          </a:p>
        </p:txBody>
      </p:sp>
      <p:sp>
        <p:nvSpPr>
          <p:cNvPr id="3" name="Subtitle 2"/>
          <p:cNvSpPr>
            <a:spLocks noGrp="1"/>
          </p:cNvSpPr>
          <p:nvPr>
            <p:ph type="subTitle" idx="1"/>
          </p:nvPr>
        </p:nvSpPr>
        <p:spPr/>
        <p:txBody>
          <a:bodyPr>
            <a:normAutofit/>
          </a:bodyPr>
          <a:lstStyle/>
          <a:p>
            <a:r>
              <a:rPr lang="id-ID" sz="4800" dirty="0" smtClean="0"/>
              <a:t>Planet Edu</a:t>
            </a:r>
            <a:endParaRPr lang="id-ID" sz="4800" dirty="0"/>
          </a:p>
        </p:txBody>
      </p:sp>
      <p:sp>
        <p:nvSpPr>
          <p:cNvPr id="4" name="TextBox 3"/>
          <p:cNvSpPr txBox="1"/>
          <p:nvPr/>
        </p:nvSpPr>
        <p:spPr>
          <a:xfrm>
            <a:off x="4771357" y="4876800"/>
            <a:ext cx="3686843" cy="584775"/>
          </a:xfrm>
          <a:prstGeom prst="rect">
            <a:avLst/>
          </a:prstGeom>
          <a:noFill/>
        </p:spPr>
        <p:txBody>
          <a:bodyPr wrap="none" rtlCol="0">
            <a:spAutoFit/>
          </a:bodyPr>
          <a:lstStyle/>
          <a:p>
            <a:r>
              <a:rPr lang="id-ID" sz="3200" dirty="0" smtClean="0"/>
              <a:t>Oleh Kamshory MT</a:t>
            </a:r>
            <a:endParaRPr lang="id-ID"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Impor Data Sekolah</a:t>
            </a:r>
            <a:endParaRPr lang="id-ID" dirty="0"/>
          </a:p>
        </p:txBody>
      </p:sp>
      <p:pic>
        <p:nvPicPr>
          <p:cNvPr id="11266"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
        <p:nvSpPr>
          <p:cNvPr id="5" name="Rounded Rectangular Callout 4"/>
          <p:cNvSpPr/>
          <p:nvPr/>
        </p:nvSpPr>
        <p:spPr>
          <a:xfrm>
            <a:off x="1295400" y="3733800"/>
            <a:ext cx="6477000" cy="1524000"/>
          </a:xfrm>
          <a:prstGeom prst="wedgeRoundRectCallout">
            <a:avLst>
              <a:gd name="adj1" fmla="val -40598"/>
              <a:gd name="adj2" fmla="val -68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“Impor Data” dapat digunakan untuk menambah data. Nama sekolah pada sheet SEKOLAH pada file XLSX harus sama dengan nama sekolah saat ini. Sebaiknya tidak mengubah-ubah nama sekolah untuk menghindari kesalahan. Gunakanlan nama baku dan resmi</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Administrator Sekolah</a:t>
            </a:r>
            <a:endParaRPr lang="id-ID" dirty="0"/>
          </a:p>
        </p:txBody>
      </p:sp>
      <p:pic>
        <p:nvPicPr>
          <p:cNvPr id="12290"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
        <p:nvSpPr>
          <p:cNvPr id="5" name="Rounded Rectangular Callout 4"/>
          <p:cNvSpPr/>
          <p:nvPr/>
        </p:nvSpPr>
        <p:spPr>
          <a:xfrm>
            <a:off x="3733800" y="4648200"/>
            <a:ext cx="3733800" cy="838200"/>
          </a:xfrm>
          <a:prstGeom prst="wedgeRoundRectCallout">
            <a:avLst>
              <a:gd name="adj1" fmla="val -71319"/>
              <a:gd name="adj2" fmla="val -1506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Daftar administrator yang dapat mengelola akun dan data sekolah.</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Kelas</a:t>
            </a:r>
            <a:endParaRPr lang="id-ID" dirty="0"/>
          </a:p>
        </p:txBody>
      </p:sp>
      <p:pic>
        <p:nvPicPr>
          <p:cNvPr id="8194"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Daftar Kelas</a:t>
            </a:r>
            <a:endParaRPr lang="id-ID" dirty="0"/>
          </a:p>
        </p:txBody>
      </p:sp>
      <p:pic>
        <p:nvPicPr>
          <p:cNvPr id="13314"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Keterangan Kolom Kelas</a:t>
            </a:r>
            <a:endParaRPr lang="id-ID" dirty="0"/>
          </a:p>
        </p:txBody>
      </p:sp>
      <p:sp>
        <p:nvSpPr>
          <p:cNvPr id="3" name="Content Placeholder 2"/>
          <p:cNvSpPr>
            <a:spLocks noGrp="1"/>
          </p:cNvSpPr>
          <p:nvPr>
            <p:ph idx="1"/>
          </p:nvPr>
        </p:nvSpPr>
        <p:spPr/>
        <p:txBody>
          <a:bodyPr>
            <a:normAutofit fontScale="92500" lnSpcReduction="20000"/>
          </a:bodyPr>
          <a:lstStyle/>
          <a:p>
            <a:r>
              <a:rPr lang="id-ID" dirty="0" smtClean="0"/>
              <a:t>Kode Kelas =&gt; Kode untuk kelas</a:t>
            </a:r>
          </a:p>
          <a:p>
            <a:r>
              <a:rPr lang="id-ID" dirty="0" smtClean="0"/>
              <a:t>Nama Kelas =&gt; Nama untuk kelas</a:t>
            </a:r>
          </a:p>
          <a:p>
            <a:r>
              <a:rPr lang="id-ID" dirty="0" smtClean="0"/>
              <a:t>Tingkat =&gt; Tingkat pada sekolah (1-6 untuk SD, 7-9 untuk SMP, 10-12 untuk SMA)</a:t>
            </a:r>
          </a:p>
          <a:p>
            <a:r>
              <a:rPr lang="id-ID" dirty="0" smtClean="0"/>
              <a:t>Jurusan =&gt; Jurusan untuk kelas. Untuk SD dan SMP dapat dikosongkan</a:t>
            </a:r>
          </a:p>
          <a:p>
            <a:r>
              <a:rPr lang="id-ID" dirty="0" smtClean="0"/>
              <a:t>Siswa =&gt; Jumlah siswa dalam kelas tersebut</a:t>
            </a:r>
          </a:p>
          <a:p>
            <a:r>
              <a:rPr lang="id-ID" dirty="0" smtClean="0"/>
              <a:t>Order =&gt; Urutan dalam daftar. Dari kecil ke besar</a:t>
            </a:r>
          </a:p>
          <a:p>
            <a:r>
              <a:rPr lang="id-ID" dirty="0" smtClean="0"/>
              <a:t>Aktif =&gt; Jika tidak aktif, data tidak akan muncul pada modul lain.</a:t>
            </a:r>
          </a:p>
          <a:p>
            <a:endParaRPr lang="id-ID" dirty="0" smtClean="0"/>
          </a:p>
          <a:p>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Ubah Data Kelas</a:t>
            </a:r>
            <a:endParaRPr lang="id-ID" dirty="0"/>
          </a:p>
        </p:txBody>
      </p:sp>
      <p:pic>
        <p:nvPicPr>
          <p:cNvPr id="14338"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Perubahan Kelas Siswa</a:t>
            </a:r>
            <a:endParaRPr lang="id-ID" dirty="0"/>
          </a:p>
        </p:txBody>
      </p:sp>
      <p:pic>
        <p:nvPicPr>
          <p:cNvPr id="15362"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Atur Kelas Baru Siswa</a:t>
            </a:r>
            <a:endParaRPr lang="id-ID" dirty="0"/>
          </a:p>
        </p:txBody>
      </p:sp>
      <p:pic>
        <p:nvPicPr>
          <p:cNvPr id="16386"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Daftar Siswa</a:t>
            </a:r>
            <a:endParaRPr lang="id-ID" dirty="0"/>
          </a:p>
        </p:txBody>
      </p:sp>
      <p:pic>
        <p:nvPicPr>
          <p:cNvPr id="17410"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Detil Siswa</a:t>
            </a:r>
            <a:endParaRPr lang="id-ID" dirty="0"/>
          </a:p>
        </p:txBody>
      </p:sp>
      <p:pic>
        <p:nvPicPr>
          <p:cNvPr id="18434"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Sekolah</a:t>
            </a:r>
            <a:endParaRPr lang="id-ID" dirty="0"/>
          </a:p>
        </p:txBody>
      </p:sp>
      <p:pic>
        <p:nvPicPr>
          <p:cNvPr id="2050"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Ubah Data Siswa</a:t>
            </a:r>
            <a:endParaRPr lang="id-ID" dirty="0"/>
          </a:p>
        </p:txBody>
      </p:sp>
      <p:pic>
        <p:nvPicPr>
          <p:cNvPr id="19458"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Daftar Guru</a:t>
            </a:r>
            <a:endParaRPr lang="id-ID" dirty="0"/>
          </a:p>
        </p:txBody>
      </p:sp>
      <p:pic>
        <p:nvPicPr>
          <p:cNvPr id="20482"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Detil Guru</a:t>
            </a:r>
            <a:endParaRPr lang="id-ID" dirty="0"/>
          </a:p>
        </p:txBody>
      </p:sp>
      <p:pic>
        <p:nvPicPr>
          <p:cNvPr id="21506"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Ubah Data Guru</a:t>
            </a:r>
            <a:endParaRPr lang="id-ID" dirty="0"/>
          </a:p>
        </p:txBody>
      </p:sp>
      <p:pic>
        <p:nvPicPr>
          <p:cNvPr id="22530"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Artikel</a:t>
            </a:r>
            <a:endParaRPr lang="id-ID" dirty="0"/>
          </a:p>
        </p:txBody>
      </p:sp>
      <p:pic>
        <p:nvPicPr>
          <p:cNvPr id="23554"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Buat Artikel Baru</a:t>
            </a:r>
            <a:endParaRPr lang="id-ID" dirty="0"/>
          </a:p>
        </p:txBody>
      </p:sp>
      <p:pic>
        <p:nvPicPr>
          <p:cNvPr id="24578"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Ujian</a:t>
            </a:r>
            <a:endParaRPr lang="id-ID" dirty="0"/>
          </a:p>
        </p:txBody>
      </p:sp>
      <p:pic>
        <p:nvPicPr>
          <p:cNvPr id="25602"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Daftar Ujian</a:t>
            </a:r>
            <a:endParaRPr lang="id-ID" dirty="0"/>
          </a:p>
        </p:txBody>
      </p:sp>
      <p:pic>
        <p:nvPicPr>
          <p:cNvPr id="26626"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Buat Ujian (1)</a:t>
            </a:r>
            <a:endParaRPr lang="id-ID" dirty="0"/>
          </a:p>
        </p:txBody>
      </p:sp>
      <p:pic>
        <p:nvPicPr>
          <p:cNvPr id="27652" name="Picture 4"/>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Buat Ujian (2)</a:t>
            </a:r>
            <a:endParaRPr lang="id-ID" dirty="0"/>
          </a:p>
        </p:txBody>
      </p:sp>
      <p:pic>
        <p:nvPicPr>
          <p:cNvPr id="28674"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Profil Sekolah</a:t>
            </a:r>
            <a:endParaRPr lang="id-ID" dirty="0"/>
          </a:p>
        </p:txBody>
      </p:sp>
      <p:pic>
        <p:nvPicPr>
          <p:cNvPr id="3074"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Soal Ujian (1)</a:t>
            </a:r>
            <a:endParaRPr lang="id-ID" dirty="0"/>
          </a:p>
        </p:txBody>
      </p:sp>
      <p:pic>
        <p:nvPicPr>
          <p:cNvPr id="29698"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Soal Ujian (2)</a:t>
            </a:r>
            <a:endParaRPr lang="id-ID" dirty="0"/>
          </a:p>
        </p:txBody>
      </p:sp>
      <p:sp>
        <p:nvSpPr>
          <p:cNvPr id="3" name="Content Placeholder 2"/>
          <p:cNvSpPr>
            <a:spLocks noGrp="1"/>
          </p:cNvSpPr>
          <p:nvPr>
            <p:ph idx="1"/>
          </p:nvPr>
        </p:nvSpPr>
        <p:spPr/>
        <p:txBody>
          <a:bodyPr/>
          <a:lstStyle/>
          <a:p>
            <a:r>
              <a:rPr lang="id-ID" dirty="0" smtClean="0"/>
              <a:t>Ada 2 editor soal yaitu soal teks dan soal HTML</a:t>
            </a:r>
          </a:p>
          <a:p>
            <a:r>
              <a:rPr lang="id-ID" dirty="0" smtClean="0"/>
              <a:t>Soal teks adalah soal-soal sederhana yang hanya berisi teks</a:t>
            </a:r>
          </a:p>
          <a:p>
            <a:r>
              <a:rPr lang="id-ID" dirty="0" smtClean="0"/>
              <a:t>Soal HTML adalah soal yang berisi banyak objek. Misalnya gambar, rumus, tabel, video, audio, dan lain-lain</a:t>
            </a:r>
            <a:endParaRPr lang="id-ID"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Soal Teks (1)</a:t>
            </a:r>
            <a:endParaRPr lang="id-ID" dirty="0"/>
          </a:p>
        </p:txBody>
      </p:sp>
      <p:pic>
        <p:nvPicPr>
          <p:cNvPr id="30722"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
        <p:nvSpPr>
          <p:cNvPr id="5" name="Flowchart: Process 4"/>
          <p:cNvSpPr/>
          <p:nvPr/>
        </p:nvSpPr>
        <p:spPr>
          <a:xfrm>
            <a:off x="2743200" y="4495800"/>
            <a:ext cx="167640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Daerah Teks</a:t>
            </a:r>
            <a:endParaRPr lang="id-ID" dirty="0"/>
          </a:p>
        </p:txBody>
      </p:sp>
      <p:sp>
        <p:nvSpPr>
          <p:cNvPr id="6" name="Flowchart: Process 5"/>
          <p:cNvSpPr/>
          <p:nvPr/>
        </p:nvSpPr>
        <p:spPr>
          <a:xfrm>
            <a:off x="5867400" y="4495800"/>
            <a:ext cx="167640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Daerah Gambar</a:t>
            </a:r>
            <a:endParaRPr lang="id-ID"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Soal Teks (2)</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Daerah Teks dapat diisi dengan teks soal</a:t>
            </a:r>
          </a:p>
          <a:p>
            <a:r>
              <a:rPr lang="id-ID" dirty="0" smtClean="0"/>
              <a:t>Ketentuan dalam membuat soal ada di slide berikutnya</a:t>
            </a:r>
          </a:p>
          <a:p>
            <a:r>
              <a:rPr lang="id-ID" dirty="0" smtClean="0"/>
              <a:t>Daerah Gambar dapat digunakan untuk mengunggah gambar dari komputer maupun web lain dengan cara drag maupun upload</a:t>
            </a:r>
          </a:p>
          <a:p>
            <a:r>
              <a:rPr lang="id-ID" dirty="0" smtClean="0"/>
              <a:t>Untuk memasukkan gambar ke dalam soal, letakkan cursor pada posisi di mana gambar akan dimasukkan kemudian klik gambar yang akan dimasukkan</a:t>
            </a:r>
            <a:endParaRPr lang="id-ID"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Ketentuan Menulis Soal (1)</a:t>
            </a:r>
            <a:endParaRPr lang="id-ID" dirty="0"/>
          </a:p>
        </p:txBody>
      </p:sp>
      <p:sp>
        <p:nvSpPr>
          <p:cNvPr id="3" name="Content Placeholder 2"/>
          <p:cNvSpPr>
            <a:spLocks noGrp="1"/>
          </p:cNvSpPr>
          <p:nvPr>
            <p:ph idx="1"/>
          </p:nvPr>
        </p:nvSpPr>
        <p:spPr/>
        <p:txBody>
          <a:bodyPr>
            <a:normAutofit fontScale="92500"/>
          </a:bodyPr>
          <a:lstStyle/>
          <a:p>
            <a:r>
              <a:rPr lang="id-ID" dirty="0" smtClean="0"/>
              <a:t>Soal terdiri dari teks baik latin maupun bahasa lain termasuk multibyte string character</a:t>
            </a:r>
          </a:p>
          <a:p>
            <a:r>
              <a:rPr lang="id-ID" dirty="0" smtClean="0"/>
              <a:t>Soal tidak boleh diberi nomor</a:t>
            </a:r>
          </a:p>
          <a:p>
            <a:r>
              <a:rPr lang="id-ID" dirty="0" smtClean="0"/>
              <a:t>Setiap soal dipisahkan dengan satu baris kosong</a:t>
            </a:r>
          </a:p>
          <a:p>
            <a:r>
              <a:rPr lang="id-ID" dirty="0" smtClean="0"/>
              <a:t>Soal hanya boleh satu baris. Jika soal terdiri dari beberapa baris, akhiri baris dengan \\ (garis miring terbalik dua kali) di baris yang akan disambung. Baris terakhir tidak boleh diberi \\</a:t>
            </a:r>
            <a:endParaRPr lang="id-ID"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Ketentuan Menulis Soal (2)</a:t>
            </a:r>
            <a:endParaRPr lang="id-ID" dirty="0"/>
          </a:p>
        </p:txBody>
      </p:sp>
      <p:sp>
        <p:nvSpPr>
          <p:cNvPr id="3" name="Content Placeholder 2"/>
          <p:cNvSpPr>
            <a:spLocks noGrp="1"/>
          </p:cNvSpPr>
          <p:nvPr>
            <p:ph idx="1"/>
          </p:nvPr>
        </p:nvSpPr>
        <p:spPr/>
        <p:txBody>
          <a:bodyPr>
            <a:normAutofit lnSpcReduction="10000"/>
          </a:bodyPr>
          <a:lstStyle/>
          <a:p>
            <a:r>
              <a:rPr lang="id-ID" dirty="0" smtClean="0"/>
              <a:t>Pilihan ditulis di baris selanjutnya diawali dengan nomor pilihan kemudian titik.</a:t>
            </a:r>
          </a:p>
          <a:p>
            <a:r>
              <a:rPr lang="id-ID" dirty="0" smtClean="0"/>
              <a:t>Nomor pilihan antara lain adalah:</a:t>
            </a:r>
          </a:p>
          <a:p>
            <a:pPr lvl="1"/>
            <a:r>
              <a:rPr lang="id-ID" dirty="0" smtClean="0"/>
              <a:t>A, B, C, D, E, ...</a:t>
            </a:r>
          </a:p>
          <a:p>
            <a:pPr lvl="1"/>
            <a:r>
              <a:rPr lang="id-ID" dirty="0" smtClean="0"/>
              <a:t>a, b, c, d, e, ...</a:t>
            </a:r>
          </a:p>
          <a:p>
            <a:pPr lvl="1"/>
            <a:r>
              <a:rPr lang="id-ID" dirty="0" smtClean="0"/>
              <a:t>I, II, III, IV, V, ...</a:t>
            </a:r>
          </a:p>
          <a:p>
            <a:pPr lvl="1"/>
            <a:r>
              <a:rPr lang="id-ID" dirty="0" smtClean="0"/>
              <a:t>i, ii, iii, iv, v, ...</a:t>
            </a:r>
          </a:p>
          <a:p>
            <a:pPr lvl="1"/>
            <a:r>
              <a:rPr lang="id-ID" dirty="0" smtClean="0"/>
              <a:t>1, 2, 3, 4, 5</a:t>
            </a:r>
          </a:p>
          <a:p>
            <a:r>
              <a:rPr lang="id-ID" dirty="0" smtClean="0"/>
              <a:t>Antara soal dan pilihan tidak ada baris kosong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Ketentuan Menulis Soal (3)</a:t>
            </a:r>
            <a:endParaRPr lang="id-ID" dirty="0"/>
          </a:p>
        </p:txBody>
      </p:sp>
      <p:sp>
        <p:nvSpPr>
          <p:cNvPr id="3" name="Content Placeholder 2"/>
          <p:cNvSpPr>
            <a:spLocks noGrp="1"/>
          </p:cNvSpPr>
          <p:nvPr>
            <p:ph idx="1"/>
          </p:nvPr>
        </p:nvSpPr>
        <p:spPr/>
        <p:txBody>
          <a:bodyPr/>
          <a:lstStyle/>
          <a:p>
            <a:r>
              <a:rPr lang="id-ID" dirty="0" smtClean="0"/>
              <a:t>Jawaban diletakkan di bawah pilihan</a:t>
            </a:r>
          </a:p>
          <a:p>
            <a:r>
              <a:rPr lang="id-ID" dirty="0" smtClean="0"/>
              <a:t>Jawaban diawali dengan label kemudian diikuti dengan : (titik dua) dan diakhiri dengan nomor pilihan yang merupakan kunci jawaban</a:t>
            </a:r>
            <a:endParaRPr lang="id-ID"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Soal (1)</a:t>
            </a:r>
            <a:endParaRPr lang="id-ID" dirty="0"/>
          </a:p>
        </p:txBody>
      </p:sp>
      <p:pic>
        <p:nvPicPr>
          <p:cNvPr id="31746" name="Picture 2"/>
          <p:cNvPicPr>
            <a:picLocks noGrp="1" noChangeAspect="1" noChangeArrowheads="1"/>
          </p:cNvPicPr>
          <p:nvPr>
            <p:ph idx="1"/>
          </p:nvPr>
        </p:nvPicPr>
        <p:blipFill>
          <a:blip r:embed="rId2"/>
          <a:srcRect/>
          <a:stretch>
            <a:fillRect/>
          </a:stretch>
        </p:blipFill>
        <p:spPr bwMode="auto">
          <a:xfrm>
            <a:off x="2514600" y="1600200"/>
            <a:ext cx="4130106" cy="4504153"/>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Soal (2)</a:t>
            </a:r>
            <a:endParaRPr lang="id-ID" dirty="0"/>
          </a:p>
        </p:txBody>
      </p:sp>
      <p:sp>
        <p:nvSpPr>
          <p:cNvPr id="3" name="Content Placeholder 2"/>
          <p:cNvSpPr>
            <a:spLocks noGrp="1"/>
          </p:cNvSpPr>
          <p:nvPr>
            <p:ph idx="1"/>
          </p:nvPr>
        </p:nvSpPr>
        <p:spPr/>
        <p:txBody>
          <a:bodyPr>
            <a:normAutofit fontScale="92500"/>
          </a:bodyPr>
          <a:lstStyle/>
          <a:p>
            <a:r>
              <a:rPr lang="id-ID" dirty="0" smtClean="0"/>
              <a:t>Tinjau soal untuk memastikan apakah format soal sudah benar apa belum</a:t>
            </a:r>
          </a:p>
          <a:p>
            <a:r>
              <a:rPr lang="id-ID" dirty="0" smtClean="0"/>
              <a:t>Program akan memberi peringatan jika ada soal yang tidak memiliki jawaban</a:t>
            </a:r>
          </a:p>
          <a:p>
            <a:r>
              <a:rPr lang="id-ID" dirty="0" smtClean="0"/>
              <a:t>Kesalahan penulisan soal tidak dapat didetekso otomatis namun pengguna dapat melihat apakah tampilan soal sudah sesuai atau belum serta apakah sudah ada kunci atau belum</a:t>
            </a:r>
          </a:p>
          <a:p>
            <a:r>
              <a:rPr lang="id-ID" dirty="0" smtClean="0"/>
              <a:t>Contoh soal dapat dilihat pada editor soal teks</a:t>
            </a:r>
          </a:p>
          <a:p>
            <a:endParaRPr lang="id-ID"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Ketentuan Menulis Soal (4)</a:t>
            </a:r>
            <a:endParaRPr lang="id-ID" dirty="0"/>
          </a:p>
        </p:txBody>
      </p:sp>
      <p:sp>
        <p:nvSpPr>
          <p:cNvPr id="3" name="Content Placeholder 2"/>
          <p:cNvSpPr>
            <a:spLocks noGrp="1"/>
          </p:cNvSpPr>
          <p:nvPr>
            <p:ph idx="1"/>
          </p:nvPr>
        </p:nvSpPr>
        <p:spPr/>
        <p:txBody>
          <a:bodyPr>
            <a:normAutofit lnSpcReduction="10000"/>
          </a:bodyPr>
          <a:lstStyle/>
          <a:p>
            <a:r>
              <a:rPr lang="id-ID" dirty="0" smtClean="0"/>
              <a:t>Jika soal sudah dibuat sebelumnya, pengguna dapat menyalinnya ke dalam editor dengan cara membuang nomor soal dan mengkuti format yang telah ditentukan.</a:t>
            </a:r>
          </a:p>
          <a:p>
            <a:r>
              <a:rPr lang="id-ID" dirty="0" smtClean="0"/>
              <a:t>Format soal teks </a:t>
            </a:r>
            <a:r>
              <a:rPr lang="id-ID" b="1" dirty="0" smtClean="0"/>
              <a:t>Moodle</a:t>
            </a:r>
            <a:r>
              <a:rPr lang="id-ID" dirty="0" smtClean="0"/>
              <a:t> kompatibel untuk Planet Edu dengan catatan semua soal hanya berisi satu baris teks.</a:t>
            </a:r>
          </a:p>
          <a:p>
            <a:r>
              <a:rPr lang="id-ID" dirty="0" smtClean="0"/>
              <a:t>Setelah semua soal ditulis dengan format yang benar, simpan soal ujian.</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Ubah Profil Sekolah</a:t>
            </a:r>
            <a:endParaRPr lang="id-ID" dirty="0"/>
          </a:p>
        </p:txBody>
      </p:sp>
      <p:pic>
        <p:nvPicPr>
          <p:cNvPr id="4098"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Soal HTML (1)</a:t>
            </a:r>
            <a:endParaRPr lang="id-ID" dirty="0"/>
          </a:p>
        </p:txBody>
      </p:sp>
      <p:pic>
        <p:nvPicPr>
          <p:cNvPr id="33794"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Soal HTML (2)</a:t>
            </a:r>
            <a:endParaRPr lang="id-ID" dirty="0"/>
          </a:p>
        </p:txBody>
      </p:sp>
      <p:pic>
        <p:nvPicPr>
          <p:cNvPr id="34818"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Soal HTML (3)</a:t>
            </a:r>
            <a:endParaRPr lang="id-ID" dirty="0"/>
          </a:p>
        </p:txBody>
      </p:sp>
      <p:sp>
        <p:nvSpPr>
          <p:cNvPr id="3" name="Content Placeholder 2"/>
          <p:cNvSpPr>
            <a:spLocks noGrp="1"/>
          </p:cNvSpPr>
          <p:nvPr>
            <p:ph idx="1"/>
          </p:nvPr>
        </p:nvSpPr>
        <p:spPr/>
        <p:txBody>
          <a:bodyPr>
            <a:normAutofit lnSpcReduction="10000"/>
          </a:bodyPr>
          <a:lstStyle/>
          <a:p>
            <a:r>
              <a:rPr lang="id-ID" dirty="0" smtClean="0"/>
              <a:t>Penulisan soal HTML jauh lebih mudah dibandingkan dengan soal teks.</a:t>
            </a:r>
          </a:p>
          <a:p>
            <a:r>
              <a:rPr lang="id-ID" dirty="0" smtClean="0"/>
              <a:t>Kekurangan pada soal HTML adalah soal dibuat satu persatu.</a:t>
            </a:r>
          </a:p>
          <a:p>
            <a:r>
              <a:rPr lang="id-ID" dirty="0" smtClean="0"/>
              <a:t>Soal HTML dapat berisi tabel, gambar, rumus, video, audio, dan lain-lain.</a:t>
            </a:r>
          </a:p>
          <a:p>
            <a:r>
              <a:rPr lang="id-ID" dirty="0" smtClean="0"/>
              <a:t>Pada soal HTML memungkinkan guru membuat jawaban lebih dari satu dengan nilai yang berbeda.</a:t>
            </a:r>
          </a:p>
          <a:p>
            <a:pPr>
              <a:buNone/>
            </a:pPr>
            <a:endParaRPr lang="id-ID"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Impor Soal (1)</a:t>
            </a:r>
            <a:endParaRPr lang="id-ID" dirty="0"/>
          </a:p>
        </p:txBody>
      </p:sp>
      <p:pic>
        <p:nvPicPr>
          <p:cNvPr id="35842"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Impor Soal (2)</a:t>
            </a:r>
            <a:endParaRPr lang="id-ID" dirty="0"/>
          </a:p>
        </p:txBody>
      </p:sp>
      <p:pic>
        <p:nvPicPr>
          <p:cNvPr id="36866"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Impor Soal (3)</a:t>
            </a:r>
            <a:endParaRPr lang="id-ID" dirty="0"/>
          </a:p>
        </p:txBody>
      </p:sp>
      <p:sp>
        <p:nvSpPr>
          <p:cNvPr id="3" name="Content Placeholder 2"/>
          <p:cNvSpPr>
            <a:spLocks noGrp="1"/>
          </p:cNvSpPr>
          <p:nvPr>
            <p:ph idx="1"/>
          </p:nvPr>
        </p:nvSpPr>
        <p:spPr/>
        <p:txBody>
          <a:bodyPr>
            <a:normAutofit lnSpcReduction="10000"/>
          </a:bodyPr>
          <a:lstStyle/>
          <a:p>
            <a:r>
              <a:rPr lang="id-ID" dirty="0" smtClean="0"/>
              <a:t>Impor soal adalah modul untuk mengimpor soal ujian dari file XML dan teks</a:t>
            </a:r>
          </a:p>
          <a:p>
            <a:r>
              <a:rPr lang="id-ID" dirty="0" smtClean="0"/>
              <a:t>File XML merupakan file soal ujian yang dibuat oleh program Planet Edu dan Sistem Informasi Akademik Sekolah buatan Kamshory, MT (</a:t>
            </a:r>
            <a:r>
              <a:rPr lang="id-ID" dirty="0" smtClean="0">
                <a:hlinkClick r:id="rId2"/>
              </a:rPr>
              <a:t>http://sekolah.kamshory.com</a:t>
            </a:r>
            <a:r>
              <a:rPr lang="id-ID" dirty="0" smtClean="0"/>
              <a:t>)</a:t>
            </a:r>
          </a:p>
          <a:p>
            <a:r>
              <a:rPr lang="id-ID" dirty="0" smtClean="0"/>
              <a:t>File teks adalah file soal ujian yang mengikuti format soal teks sebagaimana dijelaskan pada slide sebelumnya.</a:t>
            </a:r>
            <a:endParaRPr lang="id-ID"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Ekspor Soal Ujian (1)</a:t>
            </a:r>
            <a:endParaRPr lang="id-ID" dirty="0"/>
          </a:p>
        </p:txBody>
      </p:sp>
      <p:pic>
        <p:nvPicPr>
          <p:cNvPr id="37890"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Ekspor Soal Ujian (2)</a:t>
            </a:r>
            <a:endParaRPr lang="id-ID" dirty="0"/>
          </a:p>
        </p:txBody>
      </p:sp>
      <p:pic>
        <p:nvPicPr>
          <p:cNvPr id="38914"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Ekspor Soal Ujian (3)</a:t>
            </a:r>
            <a:endParaRPr lang="id-ID" dirty="0"/>
          </a:p>
        </p:txBody>
      </p:sp>
      <p:sp>
        <p:nvSpPr>
          <p:cNvPr id="3" name="Content Placeholder 2"/>
          <p:cNvSpPr>
            <a:spLocks noGrp="1"/>
          </p:cNvSpPr>
          <p:nvPr>
            <p:ph idx="1"/>
          </p:nvPr>
        </p:nvSpPr>
        <p:spPr/>
        <p:txBody>
          <a:bodyPr>
            <a:normAutofit fontScale="92500" lnSpcReduction="20000"/>
          </a:bodyPr>
          <a:lstStyle/>
          <a:p>
            <a:r>
              <a:rPr lang="id-ID" dirty="0" smtClean="0"/>
              <a:t>Ekspor soal ujian akan mengekspor soal ujian dalam bentuk file XML.</a:t>
            </a:r>
          </a:p>
          <a:p>
            <a:r>
              <a:rPr lang="id-ID" dirty="0" smtClean="0"/>
              <a:t>Seluruh gambar pada soal ujian mapun pilihan akan dimasukkan ke dalam file XML dengan pengkodean BASE64.</a:t>
            </a:r>
          </a:p>
          <a:p>
            <a:r>
              <a:rPr lang="id-ID" dirty="0" smtClean="0"/>
              <a:t>Sebaiknya tidak mengubah isi file XML jika tidak memahami struktur data XML.</a:t>
            </a:r>
          </a:p>
          <a:p>
            <a:r>
              <a:rPr lang="id-ID" dirty="0" smtClean="0"/>
              <a:t>File XML dapat diimpor ke dalam ujian lain sebagai soal yang baru. Jika soal pada ujian sumber dihapus tidak akan mempengaruhi soal pada ujian baru.</a:t>
            </a:r>
            <a:endParaRPr lang="id-ID"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Bank Soal (1)</a:t>
            </a:r>
            <a:endParaRPr lang="id-ID" dirty="0"/>
          </a:p>
        </p:txBody>
      </p:sp>
      <p:pic>
        <p:nvPicPr>
          <p:cNvPr id="39938"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Keterangan Sekolah</a:t>
            </a:r>
            <a:endParaRPr lang="id-ID" dirty="0"/>
          </a:p>
        </p:txBody>
      </p:sp>
      <p:pic>
        <p:nvPicPr>
          <p:cNvPr id="5122"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Bank Soal (2)</a:t>
            </a:r>
            <a:endParaRPr lang="id-ID" dirty="0"/>
          </a:p>
        </p:txBody>
      </p:sp>
      <p:pic>
        <p:nvPicPr>
          <p:cNvPr id="40962"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Bank Soal (3)</a:t>
            </a:r>
            <a:endParaRPr lang="id-ID" dirty="0"/>
          </a:p>
        </p:txBody>
      </p:sp>
      <p:pic>
        <p:nvPicPr>
          <p:cNvPr id="41986"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Bank Soal (4)</a:t>
            </a:r>
            <a:endParaRPr lang="id-ID" dirty="0"/>
          </a:p>
        </p:txBody>
      </p:sp>
      <p:sp>
        <p:nvSpPr>
          <p:cNvPr id="3" name="Content Placeholder 2"/>
          <p:cNvSpPr>
            <a:spLocks noGrp="1"/>
          </p:cNvSpPr>
          <p:nvPr>
            <p:ph idx="1"/>
          </p:nvPr>
        </p:nvSpPr>
        <p:spPr/>
        <p:txBody>
          <a:bodyPr>
            <a:normAutofit fontScale="92500"/>
          </a:bodyPr>
          <a:lstStyle/>
          <a:p>
            <a:r>
              <a:rPr lang="id-ID" dirty="0" smtClean="0"/>
              <a:t>Pada bank soal terdapat 2 buah tombol yaitu “Untuk Ujian Baru” dan “Untuk Ujian Yang Ada”</a:t>
            </a:r>
          </a:p>
          <a:p>
            <a:r>
              <a:rPr lang="id-ID" dirty="0" smtClean="0"/>
              <a:t>“Untuk Ujian Baru” akan membuat sebuah ujian baru kemudian langsung mengimpor soal ujian pada paket yang dipilih dari bank soal </a:t>
            </a:r>
          </a:p>
          <a:p>
            <a:r>
              <a:rPr lang="id-ID" dirty="0" smtClean="0"/>
              <a:t>“Untuk Ujian Yang Ada” akan menambahkan soal di bawah soal yang telah ada sebelumnya pada ujian yang telah dipilih.</a:t>
            </a:r>
            <a:endParaRPr lang="id-ID"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Monitoring Ujian</a:t>
            </a:r>
            <a:endParaRPr lang="id-ID" dirty="0"/>
          </a:p>
        </p:txBody>
      </p:sp>
      <p:sp>
        <p:nvSpPr>
          <p:cNvPr id="3" name="Content Placeholder 2"/>
          <p:cNvSpPr>
            <a:spLocks noGrp="1"/>
          </p:cNvSpPr>
          <p:nvPr>
            <p:ph idx="1"/>
          </p:nvPr>
        </p:nvSpPr>
        <p:spPr/>
        <p:txBody>
          <a:bodyPr>
            <a:normAutofit lnSpcReduction="10000"/>
          </a:bodyPr>
          <a:lstStyle/>
          <a:p>
            <a:r>
              <a:rPr lang="id-ID" dirty="0" smtClean="0"/>
              <a:t>Monitoring Ujian digunakan untuk memantau aktivitas siswa</a:t>
            </a:r>
          </a:p>
          <a:p>
            <a:r>
              <a:rPr lang="id-ID" dirty="0" smtClean="0"/>
              <a:t>Waktu masuk dan IP masuk siswa dapat dilihat</a:t>
            </a:r>
          </a:p>
          <a:p>
            <a:r>
              <a:rPr lang="id-ID" dirty="0" smtClean="0"/>
              <a:t>Jika ada siswa yang masuk dari 2 perangkat yang berbeda dapat dilihat</a:t>
            </a:r>
          </a:p>
          <a:p>
            <a:r>
              <a:rPr lang="id-ID" dirty="0" smtClean="0"/>
              <a:t>Siswa yang melakukan kecurangan dengan menggunakan “joki” ujian dapat dilihat</a:t>
            </a:r>
          </a:p>
          <a:p>
            <a:r>
              <a:rPr lang="id-ID" dirty="0" smtClean="0"/>
              <a:t>Siswa yang melihat soal tanpa mengirim jawaban dapat dilihat</a:t>
            </a:r>
            <a:endParaRPr lang="id-ID"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Riwayat Ujian</a:t>
            </a:r>
            <a:endParaRPr lang="id-ID" dirty="0"/>
          </a:p>
        </p:txBody>
      </p:sp>
      <p:sp>
        <p:nvSpPr>
          <p:cNvPr id="3" name="Content Placeholder 2"/>
          <p:cNvSpPr>
            <a:spLocks noGrp="1"/>
          </p:cNvSpPr>
          <p:nvPr>
            <p:ph idx="1"/>
          </p:nvPr>
        </p:nvSpPr>
        <p:spPr/>
        <p:txBody>
          <a:bodyPr/>
          <a:lstStyle/>
          <a:p>
            <a:r>
              <a:rPr lang="id-ID" dirty="0" smtClean="0"/>
              <a:t>Riwayat ujian hampir sama dengan monitoring ujian. </a:t>
            </a:r>
          </a:p>
          <a:p>
            <a:r>
              <a:rPr lang="id-ID" dirty="0" smtClean="0"/>
              <a:t>Perbedaannya adalah riwayat ujian dapat melihat aktivitas di hari sebelumnya sedangkan monitoring ujian hanya bisa melihat aktivitas di hari yang sama.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Laporan Hasil Ujian (1)</a:t>
            </a:r>
            <a:endParaRPr lang="id-ID" dirty="0"/>
          </a:p>
        </p:txBody>
      </p:sp>
      <p:pic>
        <p:nvPicPr>
          <p:cNvPr id="43010" name="Picture 2"/>
          <p:cNvPicPr>
            <a:picLocks noGrp="1" noChangeAspect="1" noChangeArrowheads="1"/>
          </p:cNvPicPr>
          <p:nvPr>
            <p:ph idx="1"/>
          </p:nvPr>
        </p:nvPicPr>
        <p:blipFill>
          <a:blip r:embed="rId2"/>
          <a:stretch>
            <a:fillRect/>
          </a:stretch>
        </p:blipFill>
        <p:spPr bwMode="auto">
          <a:xfrm>
            <a:off x="1322414" y="1600200"/>
            <a:ext cx="6499172" cy="4525963"/>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Laporan Hasil Ujian (2)</a:t>
            </a:r>
            <a:endParaRPr lang="id-ID" dirty="0"/>
          </a:p>
        </p:txBody>
      </p:sp>
      <p:pic>
        <p:nvPicPr>
          <p:cNvPr id="44034" name="Picture 2"/>
          <p:cNvPicPr>
            <a:picLocks noGrp="1" noChangeAspect="1" noChangeArrowheads="1"/>
          </p:cNvPicPr>
          <p:nvPr>
            <p:ph idx="1"/>
          </p:nvPr>
        </p:nvPicPr>
        <p:blipFill>
          <a:blip r:embed="rId2"/>
          <a:stretch>
            <a:fillRect/>
          </a:stretch>
        </p:blipFill>
        <p:spPr bwMode="auto">
          <a:xfrm>
            <a:off x="2486025" y="2296319"/>
            <a:ext cx="4171950" cy="313372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Laporan Hasil Ujian (3)</a:t>
            </a:r>
            <a:endParaRPr lang="id-ID" dirty="0"/>
          </a:p>
        </p:txBody>
      </p:sp>
      <p:sp>
        <p:nvSpPr>
          <p:cNvPr id="3" name="Content Placeholder 2"/>
          <p:cNvSpPr>
            <a:spLocks noGrp="1"/>
          </p:cNvSpPr>
          <p:nvPr>
            <p:ph idx="1"/>
          </p:nvPr>
        </p:nvSpPr>
        <p:spPr/>
        <p:txBody>
          <a:bodyPr/>
          <a:lstStyle/>
          <a:p>
            <a:r>
              <a:rPr lang="id-ID" dirty="0" smtClean="0"/>
              <a:t>Pada Laporan Ujian, nilai siswa dapat dilihat baik perkelas maupun secara keseluruhan.</a:t>
            </a:r>
          </a:p>
          <a:p>
            <a:r>
              <a:rPr lang="id-ID" dirty="0" smtClean="0"/>
              <a:t>Hasil ujian dapat diekspor ke ke dalam file XLS dan dapat dilah ke dalam format lain.s</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Ubah Keterangan Sekolah</a:t>
            </a:r>
            <a:endParaRPr lang="id-ID" dirty="0"/>
          </a:p>
        </p:txBody>
      </p:sp>
      <p:pic>
        <p:nvPicPr>
          <p:cNvPr id="6146"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Keterangan Sekolah Diubah</a:t>
            </a:r>
            <a:endParaRPr lang="id-ID" dirty="0"/>
          </a:p>
        </p:txBody>
      </p:sp>
      <p:pic>
        <p:nvPicPr>
          <p:cNvPr id="7170"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Pilih Sekolah (1)</a:t>
            </a:r>
            <a:endParaRPr lang="id-ID" dirty="0"/>
          </a:p>
        </p:txBody>
      </p:sp>
      <p:pic>
        <p:nvPicPr>
          <p:cNvPr id="9218"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
        <p:nvSpPr>
          <p:cNvPr id="6" name="Rounded Rectangular Callout 5"/>
          <p:cNvSpPr/>
          <p:nvPr/>
        </p:nvSpPr>
        <p:spPr>
          <a:xfrm>
            <a:off x="1905000" y="4191000"/>
            <a:ext cx="5257800" cy="1295400"/>
          </a:xfrm>
          <a:prstGeom prst="wedgeRoundRectCallout">
            <a:avLst>
              <a:gd name="adj1" fmla="val -36887"/>
              <a:gd name="adj2" fmla="val -1047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Pilih sekolah yang akan dikelola jika administrator mengelola lebih dari satu sekolah. Hal ini juga berlaku bagi siswa dan guru.</a:t>
            </a: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Pilih Sekolah (2)</a:t>
            </a:r>
            <a:endParaRPr lang="id-ID" dirty="0"/>
          </a:p>
        </p:txBody>
      </p:sp>
      <p:pic>
        <p:nvPicPr>
          <p:cNvPr id="10242" name="Picture 2"/>
          <p:cNvPicPr>
            <a:picLocks noGrp="1" noChangeAspect="1" noChangeArrowheads="1"/>
          </p:cNvPicPr>
          <p:nvPr>
            <p:ph idx="1"/>
          </p:nvPr>
        </p:nvPicPr>
        <p:blipFill>
          <a:blip r:embed="rId2"/>
          <a:stretch>
            <a:fillRect/>
          </a:stretch>
        </p:blipFill>
        <p:spPr bwMode="auto">
          <a:xfrm>
            <a:off x="1230732" y="1600200"/>
            <a:ext cx="6682535" cy="4525963"/>
          </a:xfrm>
          <a:prstGeom prst="rect">
            <a:avLst/>
          </a:prstGeom>
          <a:noFill/>
          <a:ln w="9525">
            <a:noFill/>
            <a:miter lim="800000"/>
            <a:headEnd/>
            <a:tailEnd/>
          </a:ln>
          <a:effectLst/>
        </p:spPr>
      </p:pic>
      <p:sp>
        <p:nvSpPr>
          <p:cNvPr id="5" name="Rounded Rectangular Callout 4"/>
          <p:cNvSpPr/>
          <p:nvPr/>
        </p:nvSpPr>
        <p:spPr>
          <a:xfrm>
            <a:off x="3810000" y="3810000"/>
            <a:ext cx="2971800" cy="914400"/>
          </a:xfrm>
          <a:prstGeom prst="wedgeRoundRectCallout">
            <a:avLst>
              <a:gd name="adj1" fmla="val -78637"/>
              <a:gd name="adj2" fmla="val 1209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Klik tombol “Pilih”</a:t>
            </a:r>
            <a:endParaRPr lang="id-ID"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1104</Words>
  <Application>Microsoft Office PowerPoint</Application>
  <PresentationFormat>On-screen Show (4:3)</PresentationFormat>
  <Paragraphs>123</Paragraphs>
  <Slides>57</Slides>
  <Notes>0</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Office Theme</vt:lpstr>
      <vt:lpstr>Flow</vt:lpstr>
      <vt:lpstr>Modul Administrator</vt:lpstr>
      <vt:lpstr>Sekolah</vt:lpstr>
      <vt:lpstr>Profil Sekolah</vt:lpstr>
      <vt:lpstr>Ubah Profil Sekolah</vt:lpstr>
      <vt:lpstr>Keterangan Sekolah</vt:lpstr>
      <vt:lpstr>Ubah Keterangan Sekolah</vt:lpstr>
      <vt:lpstr>Keterangan Sekolah Diubah</vt:lpstr>
      <vt:lpstr>Pilih Sekolah (1)</vt:lpstr>
      <vt:lpstr>Pilih Sekolah (2)</vt:lpstr>
      <vt:lpstr>Impor Data Sekolah</vt:lpstr>
      <vt:lpstr>Administrator Sekolah</vt:lpstr>
      <vt:lpstr>Kelas</vt:lpstr>
      <vt:lpstr>Daftar Kelas</vt:lpstr>
      <vt:lpstr>Keterangan Kolom Kelas</vt:lpstr>
      <vt:lpstr>Ubah Data Kelas</vt:lpstr>
      <vt:lpstr>Perubahan Kelas Siswa</vt:lpstr>
      <vt:lpstr>Atur Kelas Baru Siswa</vt:lpstr>
      <vt:lpstr>Daftar Siswa</vt:lpstr>
      <vt:lpstr>Data Detil Siswa</vt:lpstr>
      <vt:lpstr>Ubah Data Siswa</vt:lpstr>
      <vt:lpstr>Daftar Guru</vt:lpstr>
      <vt:lpstr>Data Detil Guru</vt:lpstr>
      <vt:lpstr>Ubah Data Guru</vt:lpstr>
      <vt:lpstr>Artikel</vt:lpstr>
      <vt:lpstr>Buat Artikel Baru</vt:lpstr>
      <vt:lpstr>Ujian</vt:lpstr>
      <vt:lpstr>Daftar Ujian</vt:lpstr>
      <vt:lpstr>Buat Ujian (1)</vt:lpstr>
      <vt:lpstr>Buat Ujian (2)</vt:lpstr>
      <vt:lpstr>Soal Ujian (1)</vt:lpstr>
      <vt:lpstr>Soal Ujian (2)</vt:lpstr>
      <vt:lpstr>Soal Teks (1)</vt:lpstr>
      <vt:lpstr>Soal Teks (2)</vt:lpstr>
      <vt:lpstr>Ketentuan Menulis Soal (1)</vt:lpstr>
      <vt:lpstr>Ketentuan Menulis Soal (2)</vt:lpstr>
      <vt:lpstr>Ketentuan Menulis Soal (3)</vt:lpstr>
      <vt:lpstr>Contoh Soal (1)</vt:lpstr>
      <vt:lpstr>Contoh Soal (2)</vt:lpstr>
      <vt:lpstr>Ketentuan Menulis Soal (4)</vt:lpstr>
      <vt:lpstr>Soal HTML (1)</vt:lpstr>
      <vt:lpstr>Soal HTML (2)</vt:lpstr>
      <vt:lpstr>Soal HTML (3)</vt:lpstr>
      <vt:lpstr>Impor Soal (1)</vt:lpstr>
      <vt:lpstr>Impor Soal (2)</vt:lpstr>
      <vt:lpstr>Impor Soal (3)</vt:lpstr>
      <vt:lpstr>Ekspor Soal Ujian (1)</vt:lpstr>
      <vt:lpstr>Ekspor Soal Ujian (2)</vt:lpstr>
      <vt:lpstr>Ekspor Soal Ujian (3)</vt:lpstr>
      <vt:lpstr>Bank Soal (1)</vt:lpstr>
      <vt:lpstr>Bank Soal (2)</vt:lpstr>
      <vt:lpstr>Bank Soal (3)</vt:lpstr>
      <vt:lpstr>Bank Soal (4)</vt:lpstr>
      <vt:lpstr>Monitoring Ujian</vt:lpstr>
      <vt:lpstr>Riwayat Ujian</vt:lpstr>
      <vt:lpstr>Laporan Hasil Ujian (1)</vt:lpstr>
      <vt:lpstr>Laporan Hasil Ujian (2)</vt:lpstr>
      <vt:lpstr>Laporan Hasil Ujian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Administrator</dc:title>
  <dc:creator>Acer</dc:creator>
  <cp:lastModifiedBy>Acer</cp:lastModifiedBy>
  <cp:revision>5</cp:revision>
  <dcterms:created xsi:type="dcterms:W3CDTF">2017-01-14T13:48:05Z</dcterms:created>
  <dcterms:modified xsi:type="dcterms:W3CDTF">2017-01-14T14:58:45Z</dcterms:modified>
</cp:coreProperties>
</file>