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72" r:id="rId11"/>
    <p:sldId id="266" r:id="rId12"/>
    <p:sldId id="268" r:id="rId13"/>
    <p:sldId id="270" r:id="rId14"/>
    <p:sldId id="267" r:id="rId15"/>
    <p:sldId id="271" r:id="rId16"/>
    <p:sldId id="269"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M Rahaman" initials="KMR" lastIdx="1" clrIdx="0">
    <p:extLst>
      <p:ext uri="{19B8F6BF-5375-455C-9EA6-DF929625EA0E}">
        <p15:presenceInfo xmlns:p15="http://schemas.microsoft.com/office/powerpoint/2012/main" userId="d5522254b8323d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9233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480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544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8233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0385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93598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0782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28853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5615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4859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178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330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442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2110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2398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3865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0155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551615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ci-hub.se/" TargetMode="External"/><Relationship Id="rId2" Type="http://schemas.openxmlformats.org/officeDocument/2006/relationships/hyperlink" Target="http://www.ieee.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1" y="1358538"/>
            <a:ext cx="8791575" cy="1463040"/>
          </a:xfrm>
        </p:spPr>
        <p:txBody>
          <a:bodyPr>
            <a:normAutofit fontScale="90000"/>
          </a:bodyPr>
          <a:lstStyle/>
          <a:p>
            <a:r>
              <a:rPr lang="en-US" dirty="0"/>
              <a:t>Electric Field Calculation in High Voltage Systems using Charge simulation method (CSM)</a:t>
            </a:r>
            <a:endParaRPr lang="en-IN" dirty="0"/>
          </a:p>
        </p:txBody>
      </p:sp>
      <p:sp>
        <p:nvSpPr>
          <p:cNvPr id="3" name="Subtitle 2"/>
          <p:cNvSpPr>
            <a:spLocks noGrp="1"/>
          </p:cNvSpPr>
          <p:nvPr>
            <p:ph type="subTitle" idx="1"/>
          </p:nvPr>
        </p:nvSpPr>
        <p:spPr>
          <a:xfrm>
            <a:off x="1876421" y="2821578"/>
            <a:ext cx="8791575" cy="2782388"/>
          </a:xfrm>
        </p:spPr>
        <p:txBody>
          <a:bodyPr>
            <a:normAutofit fontScale="92500" lnSpcReduction="20000"/>
          </a:bodyPr>
          <a:lstStyle/>
          <a:p>
            <a:r>
              <a:rPr lang="en-GB" dirty="0"/>
              <a:t>Presented BY:</a:t>
            </a:r>
          </a:p>
          <a:p>
            <a:pPr marL="457200" indent="-457200">
              <a:buFont typeface="+mj-lt"/>
              <a:buAutoNum type="arabicPeriod"/>
            </a:pPr>
            <a:r>
              <a:rPr lang="en-GB" sz="1800" dirty="0">
                <a:effectLst>
                  <a:glow rad="63500">
                    <a:schemeClr val="accent4">
                      <a:satMod val="175000"/>
                      <a:alpha val="40000"/>
                    </a:schemeClr>
                  </a:glow>
                  <a:outerShdw blurRad="152400" dist="38100" dir="2700000" algn="tl">
                    <a:srgbClr val="000000">
                      <a:alpha val="36000"/>
                    </a:srgbClr>
                  </a:outerShdw>
                </a:effectLst>
              </a:rPr>
              <a:t>Kazi Masudur Rahaman (1759002)</a:t>
            </a:r>
          </a:p>
          <a:p>
            <a:pPr marL="457200" indent="-457200">
              <a:buFont typeface="+mj-lt"/>
              <a:buAutoNum type="arabicPeriod"/>
            </a:pPr>
            <a:r>
              <a:rPr lang="en-GB" sz="1800" dirty="0">
                <a:effectLst>
                  <a:glow rad="63500">
                    <a:schemeClr val="accent4">
                      <a:satMod val="175000"/>
                      <a:alpha val="40000"/>
                    </a:schemeClr>
                  </a:glow>
                  <a:outerShdw blurRad="152400" dist="38100" dir="2700000" algn="tl">
                    <a:srgbClr val="000000">
                      <a:alpha val="36000"/>
                    </a:srgbClr>
                  </a:outerShdw>
                </a:effectLst>
              </a:rPr>
              <a:t>Diptarup Chakraborty (1759003)</a:t>
            </a:r>
          </a:p>
          <a:p>
            <a:pPr marL="457200" indent="-457200">
              <a:buFont typeface="+mj-lt"/>
              <a:buAutoNum type="arabicPeriod"/>
            </a:pPr>
            <a:r>
              <a:rPr lang="en-GB" sz="1800" dirty="0">
                <a:effectLst>
                  <a:glow rad="63500">
                    <a:schemeClr val="accent4">
                      <a:satMod val="175000"/>
                      <a:alpha val="40000"/>
                    </a:schemeClr>
                  </a:glow>
                  <a:outerShdw blurRad="152400" dist="38100" dir="2700000" algn="tl">
                    <a:srgbClr val="000000">
                      <a:alpha val="36000"/>
                    </a:srgbClr>
                  </a:outerShdw>
                </a:effectLst>
              </a:rPr>
              <a:t>Niraj Kumar (1759013)</a:t>
            </a:r>
          </a:p>
          <a:p>
            <a:pPr marL="457200" indent="-457200">
              <a:buFont typeface="+mj-lt"/>
              <a:buAutoNum type="arabicPeriod"/>
            </a:pPr>
            <a:r>
              <a:rPr lang="en-GB" sz="1800" dirty="0">
                <a:effectLst>
                  <a:glow rad="63500">
                    <a:schemeClr val="accent4">
                      <a:satMod val="175000"/>
                      <a:alpha val="40000"/>
                    </a:schemeClr>
                  </a:glow>
                  <a:outerShdw blurRad="152400" dist="38100" dir="2700000" algn="tl">
                    <a:srgbClr val="000000">
                      <a:alpha val="36000"/>
                    </a:srgbClr>
                  </a:outerShdw>
                </a:effectLst>
              </a:rPr>
              <a:t>AJAY YADAV (1759041)</a:t>
            </a:r>
          </a:p>
          <a:p>
            <a:pPr marL="457200" indent="-457200">
              <a:buFont typeface="+mj-lt"/>
              <a:buAutoNum type="arabicPeriod"/>
            </a:pPr>
            <a:r>
              <a:rPr lang="en-GB" sz="1800" dirty="0">
                <a:effectLst>
                  <a:glow rad="63500">
                    <a:schemeClr val="accent4">
                      <a:satMod val="175000"/>
                      <a:alpha val="40000"/>
                    </a:schemeClr>
                  </a:glow>
                  <a:outerShdw blurRad="152400" dist="38100" dir="2700000" algn="tl">
                    <a:srgbClr val="000000">
                      <a:alpha val="36000"/>
                    </a:srgbClr>
                  </a:outerShdw>
                </a:effectLst>
              </a:rPr>
              <a:t>Shruti (1759047)</a:t>
            </a:r>
          </a:p>
          <a:p>
            <a:pPr marL="457200" indent="-457200">
              <a:buFont typeface="+mj-lt"/>
              <a:buAutoNum type="arabicPeriod"/>
            </a:pPr>
            <a:r>
              <a:rPr lang="en-GB" sz="1800" dirty="0">
                <a:effectLst>
                  <a:glow rad="63500">
                    <a:schemeClr val="accent4">
                      <a:satMod val="175000"/>
                      <a:alpha val="40000"/>
                    </a:schemeClr>
                  </a:glow>
                  <a:outerShdw blurRad="152400" dist="38100" dir="2700000" algn="tl">
                    <a:srgbClr val="000000">
                      <a:alpha val="36000"/>
                    </a:srgbClr>
                  </a:outerShdw>
                </a:effectLst>
              </a:rPr>
              <a:t>Karan Sagar (1759060)</a:t>
            </a:r>
          </a:p>
          <a:p>
            <a:pPr marL="457200" indent="-457200">
              <a:buFont typeface="+mj-lt"/>
              <a:buAutoNum type="arabicPeriod"/>
            </a:pPr>
            <a:endParaRPr lang="en-GB" sz="1400" dirty="0"/>
          </a:p>
          <a:p>
            <a:endParaRPr lang="en-IN" dirty="0"/>
          </a:p>
        </p:txBody>
      </p:sp>
    </p:spTree>
    <p:extLst>
      <p:ext uri="{BB962C8B-B14F-4D97-AF65-F5344CB8AC3E}">
        <p14:creationId xmlns:p14="http://schemas.microsoft.com/office/powerpoint/2010/main" val="55337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33F2-48BA-45F5-97F1-E3BE74244175}"/>
              </a:ext>
            </a:extLst>
          </p:cNvPr>
          <p:cNvSpPr>
            <a:spLocks noGrp="1"/>
          </p:cNvSpPr>
          <p:nvPr>
            <p:ph type="title"/>
          </p:nvPr>
        </p:nvSpPr>
        <p:spPr>
          <a:xfrm>
            <a:off x="1141413" y="645151"/>
            <a:ext cx="9905998" cy="1478570"/>
          </a:xfrm>
        </p:spPr>
        <p:txBody>
          <a:bodyPr/>
          <a:lstStyle/>
          <a:p>
            <a:r>
              <a:rPr lang="en-GB" sz="3600" dirty="0"/>
              <a:t>Programming logic</a:t>
            </a:r>
            <a:endParaRPr lang="en-IN" dirty="0"/>
          </a:p>
        </p:txBody>
      </p:sp>
      <p:pic>
        <p:nvPicPr>
          <p:cNvPr id="4" name="Content Placeholder 3">
            <a:extLst>
              <a:ext uri="{FF2B5EF4-FFF2-40B4-BE49-F238E27FC236}">
                <a16:creationId xmlns:a16="http://schemas.microsoft.com/office/drawing/2014/main" id="{21B685D4-B118-4B2D-9F9A-DED777392F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109" y="2388216"/>
            <a:ext cx="4482795" cy="2564352"/>
          </a:xfrm>
          <a:prstGeom prst="rect">
            <a:avLst/>
          </a:prstGeom>
        </p:spPr>
      </p:pic>
      <p:pic>
        <p:nvPicPr>
          <p:cNvPr id="5" name="Picture 4">
            <a:extLst>
              <a:ext uri="{FF2B5EF4-FFF2-40B4-BE49-F238E27FC236}">
                <a16:creationId xmlns:a16="http://schemas.microsoft.com/office/drawing/2014/main" id="{4B4C0AF5-1845-483F-A810-CC26865B5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795" y="3587714"/>
            <a:ext cx="4816257" cy="3101609"/>
          </a:xfrm>
          <a:prstGeom prst="rect">
            <a:avLst/>
          </a:prstGeom>
        </p:spPr>
      </p:pic>
      <p:pic>
        <p:nvPicPr>
          <p:cNvPr id="6" name="Picture 5">
            <a:extLst>
              <a:ext uri="{FF2B5EF4-FFF2-40B4-BE49-F238E27FC236}">
                <a16:creationId xmlns:a16="http://schemas.microsoft.com/office/drawing/2014/main" id="{F9B7F35A-6F03-4D53-B30C-484DD5EEC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599" y="198787"/>
            <a:ext cx="3264024" cy="3203580"/>
          </a:xfrm>
          <a:prstGeom prst="rect">
            <a:avLst/>
          </a:prstGeom>
        </p:spPr>
      </p:pic>
    </p:spTree>
    <p:extLst>
      <p:ext uri="{BB962C8B-B14F-4D97-AF65-F5344CB8AC3E}">
        <p14:creationId xmlns:p14="http://schemas.microsoft.com/office/powerpoint/2010/main" val="259792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758"/>
            <a:ext cx="9905998" cy="1099387"/>
          </a:xfrm>
        </p:spPr>
        <p:txBody>
          <a:bodyPr>
            <a:normAutofit/>
          </a:bodyPr>
          <a:lstStyle/>
          <a:p>
            <a:r>
              <a:rPr lang="en-GB" sz="3400" dirty="0"/>
              <a:t>Programming logic</a:t>
            </a:r>
            <a:endParaRPr lang="en-IN" sz="3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2" y="1127464"/>
                <a:ext cx="9905999" cy="5195516"/>
              </a:xfrm>
            </p:spPr>
            <p:txBody>
              <a:bodyPr>
                <a:no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rPr>
                  <a:t>Using the </a:t>
                </a:r>
                <a14:m>
                  <m:oMath xmlns:m="http://schemas.openxmlformats.org/officeDocument/2006/math">
                    <m:sSub>
                      <m:sSubPr>
                        <m:ctrlPr>
                          <a:rPr lang="en-IN" sz="1800" i="1" smtClean="0">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oMath>
                </a14:m>
                <a:r>
                  <a:rPr lang="en-US" sz="1800" dirty="0">
                    <a:latin typeface="Calibri" panose="020F0502020204030204" pitchFamily="34" charset="0"/>
                    <a:cs typeface="Calibri" panose="020F0502020204030204" pitchFamily="34" charset="0"/>
                  </a:rPr>
                  <a:t> and </a:t>
                </a:r>
                <a14:m>
                  <m:oMath xmlns:m="http://schemas.openxmlformats.org/officeDocument/2006/math">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oMath>
                </a14:m>
                <a:r>
                  <a:rPr lang="en-US" sz="1800" dirty="0">
                    <a:latin typeface="Calibri" panose="020F0502020204030204" pitchFamily="34" charset="0"/>
                    <a:cs typeface="Calibri" panose="020F0502020204030204" pitchFamily="34" charset="0"/>
                  </a:rPr>
                  <a:t> values calculated for each </a:t>
                </a:r>
                <a14:m>
                  <m:oMath xmlns:m="http://schemas.openxmlformats.org/officeDocument/2006/math">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800" dirty="0">
                    <a:latin typeface="Calibri" panose="020F0502020204030204" pitchFamily="34" charset="0"/>
                    <a:cs typeface="Calibri" panose="020F0502020204030204" pitchFamily="34" charset="0"/>
                  </a:rPr>
                  <a:t>, its image charge and i</a:t>
                </a:r>
                <a:r>
                  <a:rPr lang="en-US" sz="1800" baseline="30000" dirty="0">
                    <a:latin typeface="Calibri" panose="020F0502020204030204" pitchFamily="34" charset="0"/>
                    <a:cs typeface="Calibri" panose="020F0502020204030204" pitchFamily="34" charset="0"/>
                  </a:rPr>
                  <a:t>th</a:t>
                </a:r>
                <a:r>
                  <a:rPr lang="en-US" sz="1800" dirty="0">
                    <a:latin typeface="Calibri" panose="020F0502020204030204" pitchFamily="34" charset="0"/>
                    <a:cs typeface="Calibri" panose="020F0502020204030204" pitchFamily="34" charset="0"/>
                  </a:rPr>
                  <a:t> contour point, the P matrix is filled.</a:t>
                </a:r>
              </a:p>
              <a:p>
                <a:pPr marL="342900" indent="-342900">
                  <a:buFont typeface="+mj-lt"/>
                  <a:buAutoNum type="arabicPeriod"/>
                </a:pPr>
                <a:r>
                  <a:rPr lang="en-US" sz="1800" dirty="0">
                    <a:latin typeface="Calibri" panose="020F0502020204030204" pitchFamily="34" charset="0"/>
                    <a:cs typeface="Calibri" panose="020F0502020204030204" pitchFamily="34" charset="0"/>
                  </a:rPr>
                  <a:t>On solving the matrix equation </a:t>
                </a:r>
                <a14:m>
                  <m:oMath xmlns:m="http://schemas.openxmlformats.org/officeDocument/2006/math">
                    <m:r>
                      <a:rPr lang="en-US" sz="1800" i="1" smtClean="0">
                        <a:latin typeface="Cambria Math" panose="02040503050406030204" pitchFamily="18" charset="0"/>
                      </a:rPr>
                      <m:t>𝑄</m:t>
                    </m:r>
                    <m:r>
                      <a:rPr lang="en-US" sz="1800" i="1" smtClean="0">
                        <a:latin typeface="Cambria Math" panose="02040503050406030204" pitchFamily="18" charset="0"/>
                      </a:rPr>
                      <m:t>=</m:t>
                    </m:r>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𝑃</m:t>
                        </m:r>
                      </m:e>
                      <m:sup>
                        <m:r>
                          <a:rPr lang="en-US" sz="1800" i="1" smtClean="0">
                            <a:latin typeface="Cambria Math" panose="02040503050406030204" pitchFamily="18" charset="0"/>
                          </a:rPr>
                          <m:t>−1</m:t>
                        </m:r>
                      </m:sup>
                    </m:sSup>
                    <m:r>
                      <a:rPr lang="en-US" sz="1800" b="0" i="1" smtClean="0">
                        <a:latin typeface="Cambria Math" panose="02040503050406030204" pitchFamily="18" charset="0"/>
                      </a:rPr>
                      <m:t>𝑉</m:t>
                    </m:r>
                  </m:oMath>
                </a14:m>
                <a:r>
                  <a:rPr lang="en-US" sz="1800" dirty="0">
                    <a:latin typeface="Calibri" panose="020F0502020204030204" pitchFamily="34" charset="0"/>
                    <a:cs typeface="Calibri" panose="020F0502020204030204" pitchFamily="34" charset="0"/>
                  </a:rPr>
                  <a:t>, we find all the fictitious discrete charges.</a:t>
                </a:r>
              </a:p>
              <a:p>
                <a:pPr marL="0" indent="0">
                  <a:buNone/>
                </a:pPr>
                <a:r>
                  <a:rPr lang="en-US" sz="1800" b="1" dirty="0">
                    <a:latin typeface="Calibri" panose="020F0502020204030204" pitchFamily="34" charset="0"/>
                    <a:cs typeface="Calibri" panose="020F0502020204030204" pitchFamily="34" charset="0"/>
                  </a:rPr>
                  <a:t>Accuracy criteria:</a:t>
                </a:r>
              </a:p>
              <a:p>
                <a:pPr marL="342900" indent="-342900">
                  <a:buFont typeface="+mj-lt"/>
                  <a:buAutoNum type="arabicPeriod"/>
                </a:pPr>
                <a:r>
                  <a:rPr lang="en-US" sz="1800" dirty="0">
                    <a:latin typeface="Calibri" panose="020F0502020204030204" pitchFamily="34" charset="0"/>
                    <a:cs typeface="Calibri" panose="020F0502020204030204" pitchFamily="34" charset="0"/>
                  </a:rPr>
                  <a:t>Using the calculated Q matrix, we find voltages at some points on electrode boundary, other than the contour points, and calculate the percentage deviation of this voltage from the known electrode voltage. This gives </a:t>
                </a:r>
                <a:r>
                  <a:rPr lang="en-GB" sz="1800" dirty="0">
                    <a:solidFill>
                      <a:schemeClr val="tx2"/>
                    </a:solidFill>
                    <a:effectLst>
                      <a:glow rad="228600">
                        <a:schemeClr val="accent2">
                          <a:satMod val="175000"/>
                          <a:alpha val="40000"/>
                        </a:schemeClr>
                      </a:glow>
                      <a:outerShdw blurRad="152400" dist="38100" dir="2700000" algn="tl">
                        <a:srgbClr val="000000">
                          <a:alpha val="36000"/>
                        </a:srgbClr>
                      </a:outerShdw>
                    </a:effectLst>
                  </a:rPr>
                  <a:t>error in </a:t>
                </a:r>
                <a:r>
                  <a:rPr lang="en-GB" sz="1800">
                    <a:solidFill>
                      <a:schemeClr val="tx2"/>
                    </a:solidFill>
                    <a:effectLst>
                      <a:glow rad="228600">
                        <a:schemeClr val="accent2">
                          <a:satMod val="175000"/>
                          <a:alpha val="40000"/>
                        </a:schemeClr>
                      </a:glow>
                      <a:outerShdw blurRad="152400" dist="38100" dir="2700000" algn="tl">
                        <a:srgbClr val="000000">
                          <a:alpha val="36000"/>
                        </a:srgbClr>
                      </a:outerShdw>
                    </a:effectLst>
                  </a:rPr>
                  <a:t>electrode potential.</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rPr>
                  <a:t>We then calculate potential at some points, other than the contour points, on dielectric boundary, from both sides and calculate the difference. This difference is called </a:t>
                </a:r>
                <a:r>
                  <a:rPr lang="en-GB" sz="1800" dirty="0">
                    <a:solidFill>
                      <a:schemeClr val="tx2"/>
                    </a:solidFill>
                    <a:effectLst>
                      <a:glow rad="228600">
                        <a:schemeClr val="accent2">
                          <a:satMod val="175000"/>
                          <a:alpha val="40000"/>
                        </a:schemeClr>
                      </a:glow>
                      <a:outerShdw blurRad="152400" dist="38100" dir="2700000" algn="tl">
                        <a:srgbClr val="000000">
                          <a:alpha val="36000"/>
                        </a:srgbClr>
                      </a:outerShdw>
                    </a:effectLst>
                    <a:latin typeface="Calibri" panose="020F0502020204030204" pitchFamily="34" charset="0"/>
                    <a:cs typeface="Calibri" panose="020F0502020204030204" pitchFamily="34" charset="0"/>
                  </a:rPr>
                  <a:t>potential discrepancy.</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rPr>
                  <a:t>The percentage deviation in step 3 and absolute potential discrepancy in step 4 need to be close to zero for accurate simulation. This is achieved by decreasing distance between consecutive charges, i.e., by increasing number of charges, such that f=a2/a1 increases, where a2 is distance between </a:t>
                </a:r>
                <a14:m>
                  <m:oMath xmlns:m="http://schemas.openxmlformats.org/officeDocument/2006/math">
                    <m:sSub>
                      <m:sSubPr>
                        <m:ctrlPr>
                          <a:rPr lang="en-IN" sz="1800" i="1" smtClean="0">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800" dirty="0">
                    <a:latin typeface="Calibri" panose="020F0502020204030204" pitchFamily="34" charset="0"/>
                    <a:cs typeface="Calibri" panose="020F0502020204030204" pitchFamily="34" charset="0"/>
                  </a:rPr>
                  <a:t> and corresponding contour point and a1 is distance between consecutive charges.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2" y="1127464"/>
                <a:ext cx="9905999" cy="5195516"/>
              </a:xfrm>
              <a:blipFill>
                <a:blip r:embed="rId2"/>
                <a:stretch>
                  <a:fillRect l="-1354" t="-1995" r="-738" b="-117"/>
                </a:stretch>
              </a:blipFill>
            </p:spPr>
            <p:txBody>
              <a:bodyPr/>
              <a:lstStyle/>
              <a:p>
                <a:r>
                  <a:rPr lang="en-IN">
                    <a:noFill/>
                  </a:rPr>
                  <a:t> </a:t>
                </a:r>
              </a:p>
            </p:txBody>
          </p:sp>
        </mc:Fallback>
      </mc:AlternateContent>
    </p:spTree>
    <p:extLst>
      <p:ext uri="{BB962C8B-B14F-4D97-AF65-F5344CB8AC3E}">
        <p14:creationId xmlns:p14="http://schemas.microsoft.com/office/powerpoint/2010/main" val="408926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758"/>
            <a:ext cx="9905998" cy="1099387"/>
          </a:xfrm>
        </p:spPr>
        <p:txBody>
          <a:bodyPr>
            <a:normAutofit/>
          </a:bodyPr>
          <a:lstStyle/>
          <a:p>
            <a:r>
              <a:rPr lang="en-GB" sz="3400" dirty="0"/>
              <a:t>Programming logic</a:t>
            </a:r>
            <a:endParaRPr lang="en-IN" sz="3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2" y="1127464"/>
                <a:ext cx="9905999" cy="5195516"/>
              </a:xfrm>
            </p:spPr>
            <p:txBody>
              <a:bodyPr>
                <a:noAutofit/>
              </a:bodyPr>
              <a:lstStyle/>
              <a:p>
                <a:pPr marL="0" indent="0">
                  <a:buNone/>
                </a:pPr>
                <a:r>
                  <a:rPr lang="en-US" i="1" dirty="0">
                    <a:latin typeface="Calibri" panose="020F0502020204030204" pitchFamily="34" charset="0"/>
                    <a:cs typeface="Calibri" panose="020F0502020204030204" pitchFamily="34" charset="0"/>
                  </a:rPr>
                  <a:t>Note</a:t>
                </a:r>
                <a:r>
                  <a:rPr lang="en-US" sz="1800" i="1"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For simplicity of the P and Q matrices, each jth charge in Q matrix from j=1 to N, considers the combined effect of two exactly oppositely placed charges on upper and lower sides of the electrode. Thus 2×N1 electrode charges are represented by N1 charges in Q matrix. Also, the corresponding </a:t>
                </a:r>
                <a14:m>
                  <m:oMath xmlns:m="http://schemas.openxmlformats.org/officeDocument/2006/math">
                    <m:sSub>
                      <m:sSubPr>
                        <m:ctrlPr>
                          <a:rPr lang="en-IN" sz="1800" i="1" smtClean="0">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oMath>
                </a14:m>
                <a:r>
                  <a:rPr lang="en-US" sz="1800" dirty="0">
                    <a:latin typeface="Calibri" panose="020F0502020204030204" pitchFamily="34" charset="0"/>
                    <a:cs typeface="Calibri" panose="020F0502020204030204" pitchFamily="34" charset="0"/>
                  </a:rPr>
                  <a:t> and </a:t>
                </a:r>
                <a14:m>
                  <m:oMath xmlns:m="http://schemas.openxmlformats.org/officeDocument/2006/math">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oMath>
                </a14:m>
                <a:r>
                  <a:rPr lang="en-US" sz="1800" dirty="0">
                    <a:latin typeface="Calibri" panose="020F0502020204030204" pitchFamily="34" charset="0"/>
                    <a:cs typeface="Calibri" panose="020F0502020204030204" pitchFamily="34" charset="0"/>
                  </a:rPr>
                  <a:t> values are sum of potential coefficients and electric field coefficients respectively, for two oppositely placed electrode charges.</a:t>
                </a:r>
              </a:p>
              <a:p>
                <a:r>
                  <a:rPr lang="en-US" sz="1800" dirty="0">
                    <a:latin typeface="Calibri" panose="020F0502020204030204" pitchFamily="34" charset="0"/>
                    <a:cs typeface="Calibri" panose="020F0502020204030204" pitchFamily="34" charset="0"/>
                  </a:rPr>
                  <a:t>While calculating potential or electric field at any point due to an electrode charge given by the program, i.e., each jth charge in calculated Q matrix from j=1 to N, the corresponding potential coefficient or electric field coefficient should also be sum of potential coefficients and electric field coefficients respectively, for two oppositely placed electrode charges.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2" y="1127464"/>
                <a:ext cx="9905999" cy="5195516"/>
              </a:xfrm>
              <a:blipFill>
                <a:blip r:embed="rId2"/>
                <a:stretch>
                  <a:fillRect l="-1477" t="-1174"/>
                </a:stretch>
              </a:blipFill>
            </p:spPr>
            <p:txBody>
              <a:bodyPr/>
              <a:lstStyle/>
              <a:p>
                <a:r>
                  <a:rPr lang="en-IN">
                    <a:noFill/>
                  </a:rPr>
                  <a:t> </a:t>
                </a:r>
              </a:p>
            </p:txBody>
          </p:sp>
        </mc:Fallback>
      </mc:AlternateContent>
    </p:spTree>
    <p:extLst>
      <p:ext uri="{BB962C8B-B14F-4D97-AF65-F5344CB8AC3E}">
        <p14:creationId xmlns:p14="http://schemas.microsoft.com/office/powerpoint/2010/main" val="290516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67597"/>
            <a:ext cx="9905998" cy="1478570"/>
          </a:xfrm>
        </p:spPr>
        <p:txBody>
          <a:bodyPr>
            <a:normAutofit/>
          </a:bodyPr>
          <a:lstStyle/>
          <a:p>
            <a:r>
              <a:rPr lang="en-GB" sz="3400" dirty="0"/>
              <a:t>Programming logic</a:t>
            </a:r>
            <a:endParaRPr lang="en-IN" sz="3400" dirty="0"/>
          </a:p>
        </p:txBody>
      </p:sp>
      <p:pic>
        <p:nvPicPr>
          <p:cNvPr id="5" name="Content Placeholder 4">
            <a:extLst>
              <a:ext uri="{FF2B5EF4-FFF2-40B4-BE49-F238E27FC236}">
                <a16:creationId xmlns:a16="http://schemas.microsoft.com/office/drawing/2014/main" id="{109DA164-15FE-4BA4-8652-D4FD465A5E4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 b="66503"/>
          <a:stretch/>
        </p:blipFill>
        <p:spPr>
          <a:xfrm>
            <a:off x="839245" y="2441643"/>
            <a:ext cx="4960577" cy="2864680"/>
          </a:xfrm>
        </p:spPr>
      </p:pic>
      <p:pic>
        <p:nvPicPr>
          <p:cNvPr id="4" name="Picture 3">
            <a:extLst>
              <a:ext uri="{FF2B5EF4-FFF2-40B4-BE49-F238E27FC236}">
                <a16:creationId xmlns:a16="http://schemas.microsoft.com/office/drawing/2014/main" id="{75532900-7F0A-4231-8E95-CF5CBF9099B2}"/>
              </a:ext>
            </a:extLst>
          </p:cNvPr>
          <p:cNvPicPr>
            <a:picLocks noChangeAspect="1"/>
          </p:cNvPicPr>
          <p:nvPr/>
        </p:nvPicPr>
        <p:blipFill rotWithShape="1">
          <a:blip r:embed="rId2">
            <a:extLst>
              <a:ext uri="{28A0092B-C50C-407E-A947-70E740481C1C}">
                <a14:useLocalDpi xmlns:a14="http://schemas.microsoft.com/office/drawing/2010/main" val="0"/>
              </a:ext>
            </a:extLst>
          </a:blip>
          <a:srcRect t="33333" b="13617"/>
          <a:stretch/>
        </p:blipFill>
        <p:spPr>
          <a:xfrm>
            <a:off x="6096000" y="1673157"/>
            <a:ext cx="4977515" cy="4552316"/>
          </a:xfrm>
          <a:prstGeom prst="rect">
            <a:avLst/>
          </a:prstGeom>
        </p:spPr>
      </p:pic>
    </p:spTree>
    <p:extLst>
      <p:ext uri="{BB962C8B-B14F-4D97-AF65-F5344CB8AC3E}">
        <p14:creationId xmlns:p14="http://schemas.microsoft.com/office/powerpoint/2010/main" val="427359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10" y="2032986"/>
            <a:ext cx="2258735" cy="1155804"/>
          </a:xfrm>
        </p:spPr>
        <p:txBody>
          <a:bodyPr>
            <a:normAutofit/>
          </a:bodyPr>
          <a:lstStyle/>
          <a:p>
            <a:r>
              <a:rPr lang="en-GB" sz="3400" dirty="0"/>
              <a:t>RESULTS</a:t>
            </a:r>
            <a:endParaRPr lang="en-IN" sz="3400" dirty="0"/>
          </a:p>
        </p:txBody>
      </p:sp>
      <p:pic>
        <p:nvPicPr>
          <p:cNvPr id="22" name="Content Placeholder 21">
            <a:extLst>
              <a:ext uri="{FF2B5EF4-FFF2-40B4-BE49-F238E27FC236}">
                <a16:creationId xmlns:a16="http://schemas.microsoft.com/office/drawing/2014/main" id="{AE0A814A-55FB-43B6-867E-EDE2233FEE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448" r="5861"/>
          <a:stretch/>
        </p:blipFill>
        <p:spPr>
          <a:xfrm>
            <a:off x="3251793" y="583495"/>
            <a:ext cx="8084991" cy="3003084"/>
          </a:xfrm>
        </p:spPr>
      </p:pic>
      <p:pic>
        <p:nvPicPr>
          <p:cNvPr id="24" name="Picture 23">
            <a:extLst>
              <a:ext uri="{FF2B5EF4-FFF2-40B4-BE49-F238E27FC236}">
                <a16:creationId xmlns:a16="http://schemas.microsoft.com/office/drawing/2014/main" id="{1BC1883E-D32D-48C1-A7E6-A208E1DFE186}"/>
              </a:ext>
            </a:extLst>
          </p:cNvPr>
          <p:cNvPicPr>
            <a:picLocks noChangeAspect="1"/>
          </p:cNvPicPr>
          <p:nvPr/>
        </p:nvPicPr>
        <p:blipFill rotWithShape="1">
          <a:blip r:embed="rId3">
            <a:extLst>
              <a:ext uri="{28A0092B-C50C-407E-A947-70E740481C1C}">
                <a14:useLocalDpi xmlns:a14="http://schemas.microsoft.com/office/drawing/2010/main" val="0"/>
              </a:ext>
            </a:extLst>
          </a:blip>
          <a:srcRect l="9363" r="5922"/>
          <a:stretch/>
        </p:blipFill>
        <p:spPr>
          <a:xfrm>
            <a:off x="4229492" y="3757989"/>
            <a:ext cx="6118412" cy="2516516"/>
          </a:xfrm>
          <a:prstGeom prst="rect">
            <a:avLst/>
          </a:prstGeom>
        </p:spPr>
      </p:pic>
    </p:spTree>
    <p:extLst>
      <p:ext uri="{BB962C8B-B14F-4D97-AF65-F5344CB8AC3E}">
        <p14:creationId xmlns:p14="http://schemas.microsoft.com/office/powerpoint/2010/main" val="45357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10" y="2032986"/>
            <a:ext cx="2258735" cy="1155804"/>
          </a:xfrm>
        </p:spPr>
        <p:txBody>
          <a:bodyPr>
            <a:normAutofit/>
          </a:bodyPr>
          <a:lstStyle/>
          <a:p>
            <a:r>
              <a:rPr lang="en-GB" sz="3400" dirty="0"/>
              <a:t>RESULTS</a:t>
            </a:r>
            <a:endParaRPr lang="en-IN" sz="3400" dirty="0"/>
          </a:p>
        </p:txBody>
      </p:sp>
      <p:graphicFrame>
        <p:nvGraphicFramePr>
          <p:cNvPr id="5" name="Content Placeholder 4">
            <a:extLst>
              <a:ext uri="{FF2B5EF4-FFF2-40B4-BE49-F238E27FC236}">
                <a16:creationId xmlns:a16="http://schemas.microsoft.com/office/drawing/2014/main" id="{CC074395-E305-4BB2-B690-79CB738DF540}"/>
              </a:ext>
            </a:extLst>
          </p:cNvPr>
          <p:cNvGraphicFramePr>
            <a:graphicFrameLocks noGrp="1"/>
          </p:cNvGraphicFramePr>
          <p:nvPr>
            <p:ph idx="1"/>
            <p:extLst>
              <p:ext uri="{D42A27DB-BD31-4B8C-83A1-F6EECF244321}">
                <p14:modId xmlns:p14="http://schemas.microsoft.com/office/powerpoint/2010/main" val="679460998"/>
              </p:ext>
            </p:extLst>
          </p:nvPr>
        </p:nvGraphicFramePr>
        <p:xfrm>
          <a:off x="3524435" y="1664789"/>
          <a:ext cx="6416598" cy="3626301"/>
        </p:xfrm>
        <a:graphic>
          <a:graphicData uri="http://schemas.openxmlformats.org/drawingml/2006/table">
            <a:tbl>
              <a:tblPr>
                <a:tableStyleId>{5C22544A-7EE6-4342-B048-85BDC9FD1C3A}</a:tableStyleId>
              </a:tblPr>
              <a:tblGrid>
                <a:gridCol w="727655">
                  <a:extLst>
                    <a:ext uri="{9D8B030D-6E8A-4147-A177-3AD203B41FA5}">
                      <a16:colId xmlns:a16="http://schemas.microsoft.com/office/drawing/2014/main" val="2957167012"/>
                    </a:ext>
                  </a:extLst>
                </a:gridCol>
                <a:gridCol w="1411211">
                  <a:extLst>
                    <a:ext uri="{9D8B030D-6E8A-4147-A177-3AD203B41FA5}">
                      <a16:colId xmlns:a16="http://schemas.microsoft.com/office/drawing/2014/main" val="1283391809"/>
                    </a:ext>
                  </a:extLst>
                </a:gridCol>
                <a:gridCol w="2138866">
                  <a:extLst>
                    <a:ext uri="{9D8B030D-6E8A-4147-A177-3AD203B41FA5}">
                      <a16:colId xmlns:a16="http://schemas.microsoft.com/office/drawing/2014/main" val="931194556"/>
                    </a:ext>
                  </a:extLst>
                </a:gridCol>
                <a:gridCol w="2138866">
                  <a:extLst>
                    <a:ext uri="{9D8B030D-6E8A-4147-A177-3AD203B41FA5}">
                      <a16:colId xmlns:a16="http://schemas.microsoft.com/office/drawing/2014/main" val="564621921"/>
                    </a:ext>
                  </a:extLst>
                </a:gridCol>
              </a:tblGrid>
              <a:tr h="217578">
                <a:tc rowSpan="2" gridSpan="2">
                  <a:txBody>
                    <a:bodyPr/>
                    <a:lstStyle/>
                    <a:p>
                      <a:pPr algn="ctr" fontAlgn="ctr"/>
                      <a:r>
                        <a:rPr lang="en-IN" sz="1100" u="none" strike="noStrike">
                          <a:effectLst/>
                        </a:rPr>
                        <a:t>f value</a:t>
                      </a:r>
                      <a:endParaRPr lang="en-IN" sz="1100" b="1" i="0" u="none" strike="noStrike">
                        <a:solidFill>
                          <a:srgbClr val="000000"/>
                        </a:solidFill>
                        <a:effectLst/>
                        <a:latin typeface="Calibri" panose="020F0502020204030204" pitchFamily="34" charset="0"/>
                      </a:endParaRPr>
                    </a:p>
                  </a:txBody>
                  <a:tcPr marL="7620" marR="7620" marT="7620" marB="0" anchor="ctr"/>
                </a:tc>
                <a:tc rowSpan="2" hMerge="1">
                  <a:txBody>
                    <a:bodyPr/>
                    <a:lstStyle/>
                    <a:p>
                      <a:endParaRPr lang="en-IN"/>
                    </a:p>
                  </a:txBody>
                  <a:tcPr/>
                </a:tc>
                <a:tc>
                  <a:txBody>
                    <a:bodyPr/>
                    <a:lstStyle/>
                    <a:p>
                      <a:pPr algn="ctr" fontAlgn="b"/>
                      <a:r>
                        <a:rPr lang="en-IN" sz="1100" u="none" strike="noStrike">
                          <a:effectLst/>
                        </a:rPr>
                        <a:t>RMS Electrode Potential error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RMS Potential discrepancy</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277053"/>
                  </a:ext>
                </a:extLst>
              </a:tr>
              <a:tr h="217578">
                <a:tc gridSpan="2" vMerge="1">
                  <a:txBody>
                    <a:bodyPr/>
                    <a:lstStyle/>
                    <a:p>
                      <a:endParaRPr lang="en-IN"/>
                    </a:p>
                  </a:txBody>
                  <a:tcPr/>
                </a:tc>
                <a:tc hMerge="1" vMerge="1">
                  <a:txBody>
                    <a:bodyPr/>
                    <a:lstStyle/>
                    <a:p>
                      <a:endParaRPr lang="en-IN"/>
                    </a:p>
                  </a:txBody>
                  <a:tcPr/>
                </a:tc>
                <a:tc>
                  <a:txBody>
                    <a:bodyPr/>
                    <a:lstStyle/>
                    <a:p>
                      <a:pPr algn="ctr" fontAlgn="b"/>
                      <a:r>
                        <a:rPr lang="en-IN" sz="1100" u="none" strike="noStrike">
                          <a:effectLst/>
                        </a:rPr>
                        <a:t>(in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(absolute)</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3202365"/>
                  </a:ext>
                </a:extLst>
              </a:tr>
              <a:tr h="217578">
                <a:tc rowSpan="2">
                  <a:txBody>
                    <a:bodyPr/>
                    <a:lstStyle/>
                    <a:p>
                      <a:pPr algn="ctr" fontAlgn="ctr"/>
                      <a:r>
                        <a:rPr lang="en-IN" sz="1100" u="none" strike="noStrike">
                          <a:effectLst/>
                        </a:rPr>
                        <a:t>f=0.5</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a2=0.125,a1=0.25</a:t>
                      </a:r>
                      <a:endParaRPr lang="en-IN" sz="1100" b="0" i="0" u="none" strike="noStrike">
                        <a:solidFill>
                          <a:srgbClr val="000000"/>
                        </a:solidFill>
                        <a:effectLst/>
                        <a:latin typeface="Calibri" panose="020F0502020204030204" pitchFamily="34" charset="0"/>
                      </a:endParaRPr>
                    </a:p>
                  </a:txBody>
                  <a:tcPr marL="7620" marR="7620" marT="7620" marB="0" anchor="b"/>
                </a:tc>
                <a:tc rowSpan="2">
                  <a:txBody>
                    <a:bodyPr/>
                    <a:lstStyle/>
                    <a:p>
                      <a:pPr algn="ctr" fontAlgn="ctr"/>
                      <a:r>
                        <a:rPr lang="en-IN" sz="1100" u="none" strike="noStrike">
                          <a:effectLst/>
                        </a:rPr>
                        <a:t>8.374178337</a:t>
                      </a:r>
                      <a:endParaRPr lang="en-IN"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IN" sz="1100" u="none" strike="noStrike">
                          <a:effectLst/>
                        </a:rPr>
                        <a:t>1.37721E-12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47958652"/>
                  </a:ext>
                </a:extLst>
              </a:tr>
              <a:tr h="217578">
                <a:tc vMerge="1">
                  <a:txBody>
                    <a:bodyPr/>
                    <a:lstStyle/>
                    <a:p>
                      <a:endParaRPr lang="en-IN"/>
                    </a:p>
                  </a:txBody>
                  <a:tcPr/>
                </a:tc>
                <a:tc>
                  <a:txBody>
                    <a:bodyPr/>
                    <a:lstStyle/>
                    <a:p>
                      <a:pPr algn="l" fontAlgn="b"/>
                      <a:r>
                        <a:rPr lang="en-IN" sz="1100" u="none" strike="noStrike">
                          <a:effectLst/>
                        </a:rPr>
                        <a:t>N=50</a:t>
                      </a:r>
                      <a:endParaRPr lang="en-IN" sz="1100" b="0" i="0" u="none" strike="noStrike">
                        <a:solidFill>
                          <a:srgbClr val="000000"/>
                        </a:solidFill>
                        <a:effectLst/>
                        <a:latin typeface="Calibri" panose="020F0502020204030204" pitchFamily="34" charset="0"/>
                      </a:endParaRPr>
                    </a:p>
                  </a:txBody>
                  <a:tcPr marL="7620" marR="7620" marT="7620" marB="0" anchor="b"/>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71295854"/>
                  </a:ext>
                </a:extLst>
              </a:tr>
              <a:tr h="217578">
                <a:tc rowSpan="2">
                  <a:txBody>
                    <a:bodyPr/>
                    <a:lstStyle/>
                    <a:p>
                      <a:pPr algn="ctr" fontAlgn="ctr"/>
                      <a:r>
                        <a:rPr lang="en-IN" sz="1100" u="none" strike="noStrike">
                          <a:effectLst/>
                        </a:rPr>
                        <a:t>f=1</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a2=a1=0.167</a:t>
                      </a:r>
                      <a:endParaRPr lang="en-IN" sz="1100" b="0" i="0" u="none" strike="noStrike">
                        <a:solidFill>
                          <a:srgbClr val="000000"/>
                        </a:solidFill>
                        <a:effectLst/>
                        <a:latin typeface="Calibri" panose="020F0502020204030204" pitchFamily="34" charset="0"/>
                      </a:endParaRPr>
                    </a:p>
                  </a:txBody>
                  <a:tcPr marL="7620" marR="7620" marT="7620" marB="0" anchor="b"/>
                </a:tc>
                <a:tc rowSpan="2">
                  <a:txBody>
                    <a:bodyPr/>
                    <a:lstStyle/>
                    <a:p>
                      <a:pPr algn="ctr" fontAlgn="ctr"/>
                      <a:r>
                        <a:rPr lang="en-IN" sz="1100" u="none" strike="noStrike">
                          <a:effectLst/>
                        </a:rPr>
                        <a:t>3.006505257</a:t>
                      </a:r>
                      <a:endParaRPr lang="en-IN"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IN" sz="1100" u="none" strike="noStrike">
                          <a:effectLst/>
                        </a:rPr>
                        <a:t>1.95109E-12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800307"/>
                  </a:ext>
                </a:extLst>
              </a:tr>
              <a:tr h="217578">
                <a:tc vMerge="1">
                  <a:txBody>
                    <a:bodyPr/>
                    <a:lstStyle/>
                    <a:p>
                      <a:endParaRPr lang="en-IN"/>
                    </a:p>
                  </a:txBody>
                  <a:tcPr/>
                </a:tc>
                <a:tc>
                  <a:txBody>
                    <a:bodyPr/>
                    <a:lstStyle/>
                    <a:p>
                      <a:pPr algn="l" fontAlgn="b"/>
                      <a:r>
                        <a:rPr lang="en-IN" sz="1100" u="none" strike="noStrike">
                          <a:effectLst/>
                        </a:rPr>
                        <a:t>N=76</a:t>
                      </a:r>
                      <a:endParaRPr lang="en-IN" sz="1100" b="0" i="0" u="none" strike="noStrike">
                        <a:solidFill>
                          <a:srgbClr val="000000"/>
                        </a:solidFill>
                        <a:effectLst/>
                        <a:latin typeface="Calibri" panose="020F0502020204030204" pitchFamily="34" charset="0"/>
                      </a:endParaRPr>
                    </a:p>
                  </a:txBody>
                  <a:tcPr marL="7620" marR="7620" marT="7620" marB="0" anchor="b"/>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36408322"/>
                  </a:ext>
                </a:extLst>
              </a:tr>
              <a:tr h="407959">
                <a:tc rowSpan="2">
                  <a:txBody>
                    <a:bodyPr/>
                    <a:lstStyle/>
                    <a:p>
                      <a:pPr algn="ctr" fontAlgn="ctr"/>
                      <a:r>
                        <a:rPr lang="en-IN" sz="1100" u="none" strike="noStrike">
                          <a:effectLst/>
                        </a:rPr>
                        <a:t>f=1.5</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a2=0.1875,a1=0.125</a:t>
                      </a:r>
                      <a:endParaRPr lang="en-IN" sz="1100" b="0" i="0" u="none" strike="noStrike">
                        <a:solidFill>
                          <a:srgbClr val="000000"/>
                        </a:solidFill>
                        <a:effectLst/>
                        <a:latin typeface="Calibri" panose="020F0502020204030204" pitchFamily="34" charset="0"/>
                      </a:endParaRPr>
                    </a:p>
                  </a:txBody>
                  <a:tcPr marL="7620" marR="7620" marT="7620" marB="0" anchor="b"/>
                </a:tc>
                <a:tc rowSpan="2">
                  <a:txBody>
                    <a:bodyPr/>
                    <a:lstStyle/>
                    <a:p>
                      <a:pPr algn="ctr" fontAlgn="ctr"/>
                      <a:r>
                        <a:rPr lang="en-IN" sz="1100" u="none" strike="noStrike">
                          <a:effectLst/>
                        </a:rPr>
                        <a:t>1.434459549</a:t>
                      </a:r>
                      <a:endParaRPr lang="en-IN"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IN" sz="1100" u="none" strike="noStrike" dirty="0">
                          <a:effectLst/>
                        </a:rPr>
                        <a:t>7.64E-12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34798882"/>
                  </a:ext>
                </a:extLst>
              </a:tr>
              <a:tr h="217578">
                <a:tc vMerge="1">
                  <a:txBody>
                    <a:bodyPr/>
                    <a:lstStyle/>
                    <a:p>
                      <a:endParaRPr lang="en-IN"/>
                    </a:p>
                  </a:txBody>
                  <a:tcPr/>
                </a:tc>
                <a:tc>
                  <a:txBody>
                    <a:bodyPr/>
                    <a:lstStyle/>
                    <a:p>
                      <a:pPr algn="l" fontAlgn="b"/>
                      <a:r>
                        <a:rPr lang="en-IN" sz="1100" u="none" strike="noStrike">
                          <a:effectLst/>
                        </a:rPr>
                        <a:t>N=102</a:t>
                      </a:r>
                      <a:endParaRPr lang="en-IN" sz="1100" b="0" i="0" u="none" strike="noStrike">
                        <a:solidFill>
                          <a:srgbClr val="000000"/>
                        </a:solidFill>
                        <a:effectLst/>
                        <a:latin typeface="Calibri" panose="020F0502020204030204" pitchFamily="34" charset="0"/>
                      </a:endParaRPr>
                    </a:p>
                  </a:txBody>
                  <a:tcPr marL="7620" marR="7620" marT="7620" marB="0" anchor="b"/>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945176183"/>
                  </a:ext>
                </a:extLst>
              </a:tr>
              <a:tr h="407959">
                <a:tc rowSpan="2">
                  <a:txBody>
                    <a:bodyPr/>
                    <a:lstStyle/>
                    <a:p>
                      <a:pPr algn="ctr" fontAlgn="ctr"/>
                      <a:r>
                        <a:rPr lang="en-IN" sz="1100" u="none" strike="noStrike">
                          <a:effectLst/>
                        </a:rPr>
                        <a:t>f=2</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a2=0.166,a1=0.083</a:t>
                      </a:r>
                      <a:endParaRPr lang="en-IN" sz="1100" b="0" i="0" u="none" strike="noStrike">
                        <a:solidFill>
                          <a:srgbClr val="000000"/>
                        </a:solidFill>
                        <a:effectLst/>
                        <a:latin typeface="Calibri" panose="020F0502020204030204" pitchFamily="34" charset="0"/>
                      </a:endParaRPr>
                    </a:p>
                  </a:txBody>
                  <a:tcPr marL="7620" marR="7620" marT="7620" marB="0" anchor="b"/>
                </a:tc>
                <a:tc rowSpan="2">
                  <a:txBody>
                    <a:bodyPr/>
                    <a:lstStyle/>
                    <a:p>
                      <a:pPr algn="ctr" fontAlgn="ctr"/>
                      <a:r>
                        <a:rPr lang="en-IN" sz="1100" u="none" strike="noStrike">
                          <a:effectLst/>
                        </a:rPr>
                        <a:t>0.687046766</a:t>
                      </a:r>
                      <a:endParaRPr lang="en-IN"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IN" sz="1100" u="none" strike="noStrike">
                          <a:effectLst/>
                        </a:rPr>
                        <a:t>4.91219E-12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17760063"/>
                  </a:ext>
                </a:extLst>
              </a:tr>
              <a:tr h="217578">
                <a:tc vMerge="1">
                  <a:txBody>
                    <a:bodyPr/>
                    <a:lstStyle/>
                    <a:p>
                      <a:endParaRPr lang="en-IN"/>
                    </a:p>
                  </a:txBody>
                  <a:tcPr/>
                </a:tc>
                <a:tc>
                  <a:txBody>
                    <a:bodyPr/>
                    <a:lstStyle/>
                    <a:p>
                      <a:pPr algn="l" fontAlgn="b"/>
                      <a:r>
                        <a:rPr lang="en-IN" sz="1100" u="none" strike="noStrike">
                          <a:effectLst/>
                        </a:rPr>
                        <a:t>N=154</a:t>
                      </a:r>
                      <a:endParaRPr lang="en-IN" sz="1100" b="0" i="0" u="none" strike="noStrike">
                        <a:solidFill>
                          <a:srgbClr val="000000"/>
                        </a:solidFill>
                        <a:effectLst/>
                        <a:latin typeface="Calibri" panose="020F0502020204030204" pitchFamily="34" charset="0"/>
                      </a:endParaRPr>
                    </a:p>
                  </a:txBody>
                  <a:tcPr marL="7620" marR="7620" marT="7620" marB="0" anchor="b"/>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319356002"/>
                  </a:ext>
                </a:extLst>
              </a:tr>
              <a:tr h="407959">
                <a:tc rowSpan="2">
                  <a:txBody>
                    <a:bodyPr/>
                    <a:lstStyle/>
                    <a:p>
                      <a:pPr algn="ctr" fontAlgn="ctr"/>
                      <a:r>
                        <a:rPr lang="en-IN" sz="1100" u="none" strike="noStrike">
                          <a:effectLst/>
                        </a:rPr>
                        <a:t>f=3</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a2=0.1875,a1=0.0625</a:t>
                      </a:r>
                      <a:endParaRPr lang="en-IN" sz="1100" b="0" i="0" u="none" strike="noStrike">
                        <a:solidFill>
                          <a:srgbClr val="000000"/>
                        </a:solidFill>
                        <a:effectLst/>
                        <a:latin typeface="Calibri" panose="020F0502020204030204" pitchFamily="34" charset="0"/>
                      </a:endParaRPr>
                    </a:p>
                  </a:txBody>
                  <a:tcPr marL="7620" marR="7620" marT="7620" marB="0" anchor="b"/>
                </a:tc>
                <a:tc rowSpan="2">
                  <a:txBody>
                    <a:bodyPr/>
                    <a:lstStyle/>
                    <a:p>
                      <a:pPr algn="ctr" fontAlgn="ctr"/>
                      <a:r>
                        <a:rPr lang="en-IN" sz="1100" u="none" strike="noStrike">
                          <a:effectLst/>
                        </a:rPr>
                        <a:t>0.294091435</a:t>
                      </a:r>
                      <a:endParaRPr lang="en-IN"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IN" sz="1100" u="none" strike="noStrike">
                          <a:effectLst/>
                        </a:rPr>
                        <a:t>9.43044E-12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5476509"/>
                  </a:ext>
                </a:extLst>
              </a:tr>
              <a:tr h="217578">
                <a:tc vMerge="1">
                  <a:txBody>
                    <a:bodyPr/>
                    <a:lstStyle/>
                    <a:p>
                      <a:endParaRPr lang="en-IN"/>
                    </a:p>
                  </a:txBody>
                  <a:tcPr/>
                </a:tc>
                <a:tc>
                  <a:txBody>
                    <a:bodyPr/>
                    <a:lstStyle/>
                    <a:p>
                      <a:pPr algn="l" fontAlgn="b"/>
                      <a:r>
                        <a:rPr lang="en-IN" sz="1100" u="none" strike="noStrike">
                          <a:effectLst/>
                        </a:rPr>
                        <a:t>N=206</a:t>
                      </a:r>
                      <a:endParaRPr lang="en-IN" sz="1100" b="0" i="0" u="none" strike="noStrike">
                        <a:solidFill>
                          <a:srgbClr val="000000"/>
                        </a:solidFill>
                        <a:effectLst/>
                        <a:latin typeface="Calibri" panose="020F0502020204030204" pitchFamily="34" charset="0"/>
                      </a:endParaRPr>
                    </a:p>
                  </a:txBody>
                  <a:tcPr marL="7620" marR="7620" marT="7620" marB="0" anchor="b"/>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373749105"/>
                  </a:ext>
                </a:extLst>
              </a:tr>
              <a:tr h="217578">
                <a:tc rowSpan="2">
                  <a:txBody>
                    <a:bodyPr/>
                    <a:lstStyle/>
                    <a:p>
                      <a:pPr algn="ctr" fontAlgn="ctr"/>
                      <a:r>
                        <a:rPr lang="en-IN" sz="1100" u="none" strike="noStrike">
                          <a:effectLst/>
                        </a:rPr>
                        <a:t>f=4</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a2=0.2,a1=0.05</a:t>
                      </a:r>
                      <a:endParaRPr lang="en-IN" sz="1100" b="0" i="0" u="none" strike="noStrike">
                        <a:solidFill>
                          <a:srgbClr val="000000"/>
                        </a:solidFill>
                        <a:effectLst/>
                        <a:latin typeface="Calibri" panose="020F0502020204030204" pitchFamily="34" charset="0"/>
                      </a:endParaRPr>
                    </a:p>
                  </a:txBody>
                  <a:tcPr marL="7620" marR="7620" marT="7620" marB="0" anchor="b"/>
                </a:tc>
                <a:tc rowSpan="2">
                  <a:txBody>
                    <a:bodyPr/>
                    <a:lstStyle/>
                    <a:p>
                      <a:pPr algn="ctr" fontAlgn="ctr"/>
                      <a:r>
                        <a:rPr lang="en-IN" sz="1100" u="none" strike="noStrike">
                          <a:effectLst/>
                        </a:rPr>
                        <a:t>0.232924014</a:t>
                      </a:r>
                      <a:endParaRPr lang="en-IN"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IN" sz="1100" u="none" strike="noStrike">
                          <a:effectLst/>
                        </a:rPr>
                        <a:t>1.13699E-11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55344"/>
                  </a:ext>
                </a:extLst>
              </a:tr>
              <a:tr h="226644">
                <a:tc vMerge="1">
                  <a:txBody>
                    <a:bodyPr/>
                    <a:lstStyle/>
                    <a:p>
                      <a:endParaRPr lang="en-IN"/>
                    </a:p>
                  </a:txBody>
                  <a:tcPr/>
                </a:tc>
                <a:tc>
                  <a:txBody>
                    <a:bodyPr/>
                    <a:lstStyle/>
                    <a:p>
                      <a:pPr algn="l" fontAlgn="b"/>
                      <a:r>
                        <a:rPr lang="en-IN" sz="1100" u="none" strike="noStrike" dirty="0">
                          <a:effectLst/>
                        </a:rPr>
                        <a:t>N=258</a:t>
                      </a:r>
                      <a:endParaRPr lang="en-IN" sz="1100" b="0" i="0" u="none" strike="noStrike" dirty="0">
                        <a:solidFill>
                          <a:srgbClr val="000000"/>
                        </a:solidFill>
                        <a:effectLst/>
                        <a:latin typeface="Calibri" panose="020F0502020204030204" pitchFamily="34" charset="0"/>
                      </a:endParaRPr>
                    </a:p>
                  </a:txBody>
                  <a:tcPr marL="7620" marR="7620" marT="7620" marB="0" anchor="b"/>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10959935"/>
                  </a:ext>
                </a:extLst>
              </a:tr>
            </a:tbl>
          </a:graphicData>
        </a:graphic>
      </p:graphicFrame>
    </p:spTree>
    <p:extLst>
      <p:ext uri="{BB962C8B-B14F-4D97-AF65-F5344CB8AC3E}">
        <p14:creationId xmlns:p14="http://schemas.microsoft.com/office/powerpoint/2010/main" val="2251198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758"/>
            <a:ext cx="9905998" cy="1099387"/>
          </a:xfrm>
        </p:spPr>
        <p:txBody>
          <a:bodyPr>
            <a:normAutofit/>
          </a:bodyPr>
          <a:lstStyle/>
          <a:p>
            <a:r>
              <a:rPr lang="en-GB" sz="3400" dirty="0"/>
              <a:t>Conclusion</a:t>
            </a:r>
            <a:endParaRPr lang="en-IN" sz="3400" dirty="0"/>
          </a:p>
        </p:txBody>
      </p:sp>
      <p:sp>
        <p:nvSpPr>
          <p:cNvPr id="3" name="Content Placeholder 2"/>
          <p:cNvSpPr>
            <a:spLocks noGrp="1"/>
          </p:cNvSpPr>
          <p:nvPr>
            <p:ph idx="1"/>
          </p:nvPr>
        </p:nvSpPr>
        <p:spPr>
          <a:xfrm>
            <a:off x="1141412" y="1127464"/>
            <a:ext cx="9905999" cy="5195516"/>
          </a:xfrm>
        </p:spPr>
        <p:txBody>
          <a:bodyPr>
            <a:noAutofit/>
          </a:bodyPr>
          <a:lstStyle/>
          <a:p>
            <a:r>
              <a:rPr lang="en-US" sz="1800" dirty="0">
                <a:latin typeface="Calibri" panose="020F0502020204030204" pitchFamily="34" charset="0"/>
                <a:cs typeface="Calibri" panose="020F0502020204030204" pitchFamily="34" charset="0"/>
              </a:rPr>
              <a:t>The CSM method produces an accurate enough estimation of charge system to satisfy boundary conditions, using simple and small number of equations.</a:t>
            </a:r>
          </a:p>
          <a:p>
            <a:r>
              <a:rPr lang="en-US" sz="1800" dirty="0">
                <a:latin typeface="Calibri" panose="020F0502020204030204" pitchFamily="34" charset="0"/>
                <a:cs typeface="Calibri" panose="020F0502020204030204" pitchFamily="34" charset="0"/>
              </a:rPr>
              <a:t>For multi-dielectric system, CSM can be the preferred choice, as initial input boundary equations are easy to form under discrete charges.</a:t>
            </a:r>
          </a:p>
          <a:p>
            <a:r>
              <a:rPr lang="en-US" sz="1800" dirty="0">
                <a:latin typeface="Calibri" panose="020F0502020204030204" pitchFamily="34" charset="0"/>
                <a:cs typeface="Calibri" panose="020F0502020204030204" pitchFamily="34" charset="0"/>
              </a:rPr>
              <a:t>Verification of the simulated charge system at arbitrary points also becomes easier due to discrete charges.</a:t>
            </a:r>
          </a:p>
          <a:p>
            <a:r>
              <a:rPr lang="en-US" sz="1800" dirty="0">
                <a:latin typeface="Calibri" panose="020F0502020204030204" pitchFamily="34" charset="0"/>
                <a:cs typeface="Calibri" panose="020F0502020204030204" pitchFamily="34" charset="0"/>
              </a:rPr>
              <a:t>Increasing number of charges or decreasing distance between consecutive charges greatly reduces errors, but also decreases computational efficiencies. In the simulated results, an f value above 1 and upto 2 produces acceptable errors but any value above that produces negligible decrease in error and instead increases mathematical complexity massively.</a:t>
            </a:r>
          </a:p>
          <a:p>
            <a:r>
              <a:rPr lang="en-US" sz="1800" dirty="0">
                <a:latin typeface="Calibri" panose="020F0502020204030204" pitchFamily="34" charset="0"/>
                <a:cs typeface="Calibri" panose="020F0502020204030204" pitchFamily="34" charset="0"/>
              </a:rPr>
              <a:t>The method can be made faster and more efficient by using genetic algorithm to determine the location and type(point, line or ring) of charges.</a:t>
            </a:r>
          </a:p>
        </p:txBody>
      </p:sp>
    </p:spTree>
    <p:extLst>
      <p:ext uri="{BB962C8B-B14F-4D97-AF65-F5344CB8AC3E}">
        <p14:creationId xmlns:p14="http://schemas.microsoft.com/office/powerpoint/2010/main" val="72883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758"/>
            <a:ext cx="9905998" cy="1099387"/>
          </a:xfrm>
        </p:spPr>
        <p:txBody>
          <a:bodyPr>
            <a:normAutofit/>
          </a:bodyPr>
          <a:lstStyle/>
          <a:p>
            <a:r>
              <a:rPr lang="en-GB" sz="3400" dirty="0"/>
              <a:t>References</a:t>
            </a:r>
            <a:endParaRPr lang="en-IN" sz="3400" dirty="0"/>
          </a:p>
        </p:txBody>
      </p:sp>
      <p:sp>
        <p:nvSpPr>
          <p:cNvPr id="3" name="Content Placeholder 2"/>
          <p:cNvSpPr>
            <a:spLocks noGrp="1"/>
          </p:cNvSpPr>
          <p:nvPr>
            <p:ph idx="1"/>
          </p:nvPr>
        </p:nvSpPr>
        <p:spPr>
          <a:xfrm>
            <a:off x="1141412" y="1127464"/>
            <a:ext cx="9905999" cy="5195516"/>
          </a:xfrm>
        </p:spPr>
        <p:txBody>
          <a:bodyPr>
            <a:noAutofit/>
          </a:bodyPr>
          <a:lstStyle/>
          <a:p>
            <a:pPr marL="342900" lvl="0" indent="-342900" algn="just">
              <a:buFont typeface="+mj-lt"/>
              <a:buAutoNum type="arabicPeriod"/>
            </a:pPr>
            <a:r>
              <a:rPr lang="en-IN" sz="1800" u="none" strike="noStrike" kern="100" dirty="0">
                <a:effectLst/>
                <a:ea typeface="SimSun" panose="02010600030101010101" pitchFamily="2" charset="-122"/>
                <a:cs typeface="Times New Roman" panose="02020603050405020304" pitchFamily="18" charset="0"/>
              </a:rPr>
              <a:t>IEEE Transaction papers: </a:t>
            </a:r>
            <a:r>
              <a:rPr lang="en-IN" sz="1800" u="none" strike="noStrike" kern="100" dirty="0">
                <a:effectLst/>
                <a:ea typeface="SimSun" panose="02010600030101010101" pitchFamily="2" charset="-122"/>
                <a:cs typeface="Times New Roman" panose="02020603050405020304" pitchFamily="18" charset="0"/>
                <a:hlinkClick r:id="rId2">
                  <a:extLst>
                    <a:ext uri="{A12FA001-AC4F-418D-AE19-62706E023703}">
                      <ahyp:hlinkClr xmlns:ahyp="http://schemas.microsoft.com/office/drawing/2018/hyperlinkcolor" val="tx"/>
                    </a:ext>
                  </a:extLst>
                </a:hlinkClick>
              </a:rPr>
              <a:t>www.ieee.org</a:t>
            </a:r>
            <a:r>
              <a:rPr lang="en-IN" sz="1800" u="none" strike="noStrike" kern="100" dirty="0">
                <a:effectLst/>
                <a:ea typeface="SimSun" panose="02010600030101010101" pitchFamily="2" charset="-122"/>
                <a:cs typeface="Times New Roman" panose="02020603050405020304" pitchFamily="18" charset="0"/>
              </a:rPr>
              <a:t> , </a:t>
            </a:r>
            <a:r>
              <a:rPr lang="en-IN" sz="1800" u="none" strike="noStrike" kern="100" dirty="0">
                <a:effectLst/>
                <a:ea typeface="SimSun"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https://sci-hub.se</a:t>
            </a:r>
            <a:endParaRPr lang="en-IN" sz="1800" u="none" strike="noStrike" kern="100" dirty="0">
              <a:effectLst/>
              <a:ea typeface="SimSun" panose="02010600030101010101" pitchFamily="2" charset="-122"/>
              <a:cs typeface="Times New Roman" panose="02020603050405020304" pitchFamily="18" charset="0"/>
            </a:endParaRPr>
          </a:p>
          <a:p>
            <a:pPr marL="342900" lvl="0" indent="-342900" algn="just">
              <a:buFont typeface="+mj-lt"/>
              <a:buAutoNum type="arabicPeriod"/>
            </a:pPr>
            <a:r>
              <a:rPr lang="en-IN" sz="1800" u="none" strike="noStrike" kern="100" dirty="0">
                <a:effectLst/>
                <a:ea typeface="SimSun" panose="02010600030101010101" pitchFamily="2" charset="-122"/>
                <a:cs typeface="Times New Roman" panose="02020603050405020304" pitchFamily="18" charset="0"/>
              </a:rPr>
              <a:t>Wang Erzhi, Han Changwei, Liu Xiaoming and Cao Yundong. ELECTRIC FIELD CALCULATION FOR VACUUM INTERRUPTER BY OPTIMIZED CHARGE SIMULATION METHOD. XXIInd Int. Symposium on Discharges and Electrical Insulation in Vacuum-Matsue-2006</a:t>
            </a:r>
          </a:p>
          <a:p>
            <a:pPr marL="342900" lvl="0" indent="-342900" algn="just">
              <a:buFont typeface="+mj-lt"/>
              <a:buAutoNum type="arabicPeriod"/>
            </a:pPr>
            <a:r>
              <a:rPr lang="en-IN" sz="1800" u="none" strike="noStrike" kern="100" dirty="0">
                <a:effectLst/>
                <a:ea typeface="SimSun" panose="02010600030101010101" pitchFamily="2" charset="-122"/>
                <a:cs typeface="Times New Roman" panose="02020603050405020304" pitchFamily="18" charset="0"/>
              </a:rPr>
              <a:t>Xiaoming Lid, Yundong Cao, Enhi Wang, Li Jin. CALCULATION OF ELECTRIC FIELD IN VACUUM CIRCUIT-BREAKER USING-OPTIMIZED AND TRADITIONAL CSM. XXth International Symposium on Discharges and Electrical Insulation in Vacuum-Tours-2002</a:t>
            </a:r>
          </a:p>
          <a:p>
            <a:pPr marL="342900" lvl="0" indent="-342900" algn="just">
              <a:buFont typeface="+mj-lt"/>
              <a:buAutoNum type="arabicPeriod"/>
            </a:pPr>
            <a:r>
              <a:rPr lang="en-IN" sz="1800" u="none" strike="noStrike" kern="100" dirty="0">
                <a:effectLst/>
                <a:ea typeface="SimSun" panose="02010600030101010101" pitchFamily="2" charset="-122"/>
                <a:cs typeface="Times New Roman" panose="02020603050405020304" pitchFamily="18" charset="0"/>
              </a:rPr>
              <a:t>H. Singer H. Steinbigler P. Weiss. </a:t>
            </a:r>
            <a:r>
              <a:rPr lang="en-US" sz="1800" u="none" strike="noStrike" kern="100" dirty="0">
                <a:effectLst/>
                <a:ea typeface="SimSun" panose="02010600030101010101" pitchFamily="2" charset="-122"/>
                <a:cs typeface="Times New Roman" panose="02020603050405020304" pitchFamily="18" charset="0"/>
              </a:rPr>
              <a:t>A CHARGE SIMULATION METHOD FOR THE CALCULATION OF HIGH VOLTAGE FIELDS. Technical University, Munich, Germany.</a:t>
            </a:r>
          </a:p>
          <a:p>
            <a:pPr marL="342900" lvl="0" indent="-342900" algn="just">
              <a:buFont typeface="+mj-lt"/>
              <a:buAutoNum type="arabicPeriod"/>
            </a:pPr>
            <a:r>
              <a:rPr lang="en-IN" sz="1800" u="none" strike="noStrike" kern="100" dirty="0">
                <a:effectLst/>
                <a:ea typeface="SimSun" panose="02010600030101010101" pitchFamily="2" charset="-122"/>
                <a:cs typeface="Times New Roman" panose="02020603050405020304" pitchFamily="18" charset="0"/>
              </a:rPr>
              <a:t>Jiahong He. </a:t>
            </a:r>
            <a:r>
              <a:rPr lang="en-US" sz="1800" u="none" strike="noStrike" kern="100" dirty="0">
                <a:effectLst/>
                <a:ea typeface="SimSun" panose="02010600030101010101" pitchFamily="2" charset="-122"/>
                <a:cs typeface="Times New Roman" panose="02020603050405020304" pitchFamily="18" charset="0"/>
              </a:rPr>
              <a:t>ELECTRIC POTENTIAL AND FIELD CALCULATION OF HVDC COMPOSITE INSULATORS BY CHARGE SIMULATION METHOD. Arizona State University, December 2013.</a:t>
            </a:r>
            <a:endParaRPr lang="en-IN" sz="1800" u="none" strike="noStrike" kern="100" dirty="0">
              <a:effectLs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2832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1986"/>
            <a:ext cx="9905998" cy="1478570"/>
          </a:xfrm>
        </p:spPr>
        <p:txBody>
          <a:bodyPr/>
          <a:lstStyle/>
          <a:p>
            <a:r>
              <a:rPr lang="en-GB" sz="3400" dirty="0"/>
              <a:t>Introduction</a:t>
            </a:r>
            <a:endParaRPr lang="en-IN" sz="3400" dirty="0"/>
          </a:p>
        </p:txBody>
      </p:sp>
      <p:sp>
        <p:nvSpPr>
          <p:cNvPr id="3" name="Content Placeholder 2"/>
          <p:cNvSpPr>
            <a:spLocks noGrp="1"/>
          </p:cNvSpPr>
          <p:nvPr>
            <p:ph idx="1"/>
          </p:nvPr>
        </p:nvSpPr>
        <p:spPr>
          <a:xfrm>
            <a:off x="1141413" y="1591000"/>
            <a:ext cx="6155602" cy="3858350"/>
          </a:xfrm>
        </p:spPr>
        <p:txBody>
          <a:bodyPr>
            <a:noAutofit/>
          </a:bodyPr>
          <a:lstStyle/>
          <a:p>
            <a:pPr marL="0" indent="0">
              <a:buNone/>
            </a:pPr>
            <a:r>
              <a:rPr lang="en-GB" sz="1600" dirty="0">
                <a:solidFill>
                  <a:schemeClr val="tx2"/>
                </a:solidFill>
                <a:effectLst>
                  <a:glow rad="228600">
                    <a:schemeClr val="accent2">
                      <a:satMod val="175000"/>
                      <a:alpha val="40000"/>
                    </a:schemeClr>
                  </a:glow>
                  <a:outerShdw blurRad="152400" dist="38100" dir="2700000" algn="tl">
                    <a:srgbClr val="000000">
                      <a:alpha val="36000"/>
                    </a:srgbClr>
                  </a:outerShdw>
                </a:effectLst>
              </a:rPr>
              <a:t>Why do we need CSM?</a:t>
            </a:r>
          </a:p>
          <a:p>
            <a:r>
              <a:rPr lang="en-US" sz="1600" dirty="0">
                <a:latin typeface="Calibri" panose="020F0502020204030204" pitchFamily="34" charset="0"/>
                <a:cs typeface="Calibri" panose="020F0502020204030204" pitchFamily="34" charset="0"/>
              </a:rPr>
              <a:t>The calculation of electric fields requires the solution of Laplace's and Poisson's equation (shown alongside) with boundary conditions satisfied. This can be done either by analytical or numerical methods.</a:t>
            </a:r>
          </a:p>
          <a:p>
            <a:r>
              <a:rPr lang="en-US" sz="1600" dirty="0">
                <a:latin typeface="Calibri" panose="020F0502020204030204" pitchFamily="34" charset="0"/>
                <a:cs typeface="Calibri" panose="020F0502020204030204" pitchFamily="34" charset="0"/>
              </a:rPr>
              <a:t>In many instances, physical systems are so complex that analytical solutions are difficult or impossible, and hence numerical methods are commonly used for engineering applications.</a:t>
            </a:r>
          </a:p>
          <a:p>
            <a:r>
              <a:rPr lang="en-US" sz="1600" dirty="0">
                <a:latin typeface="Calibri" panose="020F0502020204030204" pitchFamily="34" charset="0"/>
                <a:cs typeface="Calibri" panose="020F0502020204030204" pitchFamily="34" charset="0"/>
              </a:rPr>
              <a:t>The available numerical methods are normally based on difference or integral concepts.</a:t>
            </a:r>
          </a:p>
          <a:p>
            <a:r>
              <a:rPr lang="en-US" sz="1600" dirty="0">
                <a:latin typeface="Calibri" panose="020F0502020204030204" pitchFamily="34" charset="0"/>
                <a:cs typeface="Calibri" panose="020F0502020204030204" pitchFamily="34" charset="0"/>
              </a:rPr>
              <a:t>Charge Simulation Method (CSM) is a very simple technique that uses discrete charges. It is very successful in most of the high voltage field problems. It is applicable to systems having more than one dielectric medium. This method is also very suitable for 3-D fields with or without symmetry.</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835C6E4-0A7E-4355-B89A-33C7DD0B5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015" y="1887632"/>
            <a:ext cx="4353447" cy="3265085"/>
          </a:xfrm>
          <a:prstGeom prst="rect">
            <a:avLst/>
          </a:prstGeom>
        </p:spPr>
      </p:pic>
    </p:spTree>
    <p:extLst>
      <p:ext uri="{BB962C8B-B14F-4D97-AF65-F5344CB8AC3E}">
        <p14:creationId xmlns:p14="http://schemas.microsoft.com/office/powerpoint/2010/main" val="296660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400" dirty="0"/>
              <a:t>Introduction</a:t>
            </a:r>
            <a:endParaRPr lang="en-IN" sz="3400"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solidFill>
                  <a:schemeClr val="tx2"/>
                </a:solidFill>
                <a:effectLst>
                  <a:glow rad="228600">
                    <a:schemeClr val="accent2">
                      <a:satMod val="175000"/>
                      <a:alpha val="40000"/>
                    </a:schemeClr>
                  </a:glow>
                  <a:outerShdw blurRad="152400" dist="38100" dir="2700000" algn="tl">
                    <a:srgbClr val="000000">
                      <a:alpha val="36000"/>
                    </a:srgbClr>
                  </a:outerShdw>
                </a:effectLst>
              </a:rPr>
              <a:t>Properties of CSM</a:t>
            </a:r>
          </a:p>
          <a:p>
            <a:r>
              <a:rPr lang="en-US" dirty="0">
                <a:latin typeface="Calibri" panose="020F0502020204030204" pitchFamily="34" charset="0"/>
                <a:cs typeface="Calibri" panose="020F0502020204030204" pitchFamily="34" charset="0"/>
              </a:rPr>
              <a:t>Unlike FDM and FEM, CSM divides only boundary surfaces, i.e., electrode surfaces and dielectric interfaces, into number of sub regions and boundary charges or charge densities are taken as unknowns, which can be solved through a set of coupled simultaneous linear equations which approximate Laplace's or Poisson's equation.</a:t>
            </a:r>
          </a:p>
          <a:p>
            <a:r>
              <a:rPr lang="en-US" dirty="0">
                <a:latin typeface="Calibri" panose="020F0502020204030204" pitchFamily="34" charset="0"/>
                <a:cs typeface="Calibri" panose="020F0502020204030204" pitchFamily="34" charset="0"/>
              </a:rPr>
              <a:t>The amount of human time and effort needed for subdivision is greatly reduced in CSM. </a:t>
            </a:r>
          </a:p>
          <a:p>
            <a:r>
              <a:rPr lang="en-US" dirty="0">
                <a:latin typeface="Calibri" panose="020F0502020204030204" pitchFamily="34" charset="0"/>
                <a:cs typeface="Calibri" panose="020F0502020204030204" pitchFamily="34" charset="0"/>
              </a:rPr>
              <a:t>CSM requires no or very little numerical integration in constructing the coefficient matrix for unknown charges and then in obtaining the field intensity. This makes the programming easier and the computation faster.</a:t>
            </a:r>
          </a:p>
          <a:p>
            <a:r>
              <a:rPr lang="en-US" dirty="0">
                <a:latin typeface="Calibri" panose="020F0502020204030204" pitchFamily="34" charset="0"/>
                <a:cs typeface="Calibri" panose="020F0502020204030204" pitchFamily="34" charset="0"/>
              </a:rPr>
              <a:t>CSM has a disadvantage in that the electric field including very thin electrodes is difficult to calculate because fictitious charges approximating the field must be placed inside the electrodes.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652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758"/>
            <a:ext cx="9905998" cy="1478570"/>
          </a:xfrm>
        </p:spPr>
        <p:txBody>
          <a:bodyPr>
            <a:normAutofit/>
          </a:bodyPr>
          <a:lstStyle/>
          <a:p>
            <a:r>
              <a:rPr lang="en-GB" sz="3400" dirty="0"/>
              <a:t>BASIC PRINCIPLE</a:t>
            </a:r>
            <a:endParaRPr lang="en-IN" sz="3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3" y="1731328"/>
                <a:ext cx="9905999" cy="3541714"/>
              </a:xfrm>
            </p:spPr>
            <p:txBody>
              <a:bodyPr>
                <a:no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rPr>
                  <a:t>The distributed charges on the surface of the electrode are replaced by N number of fictitious charges placed inside the electrode, the types and positions of which are predetermined but whose magnitudes are unknown.</a:t>
                </a:r>
              </a:p>
              <a:p>
                <a:pPr marL="342900" indent="-342900">
                  <a:buFont typeface="+mj-lt"/>
                  <a:buAutoNum type="arabicPeriod"/>
                </a:pPr>
                <a:r>
                  <a:rPr lang="en-US" sz="1800" dirty="0">
                    <a:latin typeface="Calibri" panose="020F0502020204030204" pitchFamily="34" charset="0"/>
                    <a:cs typeface="Calibri" panose="020F0502020204030204" pitchFamily="34" charset="0"/>
                  </a:rPr>
                  <a:t>In order to determine their magnitude some contour points are selected on the surface of electrode. In the conventional CSM the number of contour points is selected equal to the number of fictitious charges.</a:t>
                </a:r>
              </a:p>
              <a:p>
                <a:pPr marL="342900" indent="-342900">
                  <a:buFont typeface="+mj-lt"/>
                  <a:buAutoNum type="arabicPeriod"/>
                </a:pPr>
                <a:r>
                  <a:rPr lang="en-US" sz="1800" dirty="0">
                    <a:latin typeface="Calibri" panose="020F0502020204030204" pitchFamily="34" charset="0"/>
                    <a:cs typeface="Calibri" panose="020F0502020204030204" pitchFamily="34" charset="0"/>
                  </a:rPr>
                  <a:t>At any one of these contour points the potential resulting </a:t>
                </a:r>
                <a:r>
                  <a:rPr lang="en-US" sz="1800">
                    <a:latin typeface="Calibri" panose="020F0502020204030204" pitchFamily="34" charset="0"/>
                    <a:cs typeface="Calibri" panose="020F0502020204030204" pitchFamily="34" charset="0"/>
                  </a:rPr>
                  <a:t>from effects </a:t>
                </a:r>
                <a:r>
                  <a:rPr lang="en-US" sz="1800" dirty="0">
                    <a:latin typeface="Calibri" panose="020F0502020204030204" pitchFamily="34" charset="0"/>
                    <a:cs typeface="Calibri" panose="020F0502020204030204" pitchFamily="34" charset="0"/>
                  </a:rPr>
                  <a:t>of all the fictitious charges is equal to the known electrode potential. Let, Q be the j</a:t>
                </a:r>
                <a:r>
                  <a:rPr lang="en-US" sz="1800" baseline="30000" dirty="0">
                    <a:latin typeface="Calibri" panose="020F0502020204030204" pitchFamily="34" charset="0"/>
                    <a:cs typeface="Calibri" panose="020F0502020204030204" pitchFamily="34" charset="0"/>
                  </a:rPr>
                  <a:t>th</a:t>
                </a:r>
                <a:r>
                  <a:rPr lang="en-US" sz="1800" dirty="0">
                    <a:latin typeface="Calibri" panose="020F0502020204030204" pitchFamily="34" charset="0"/>
                    <a:cs typeface="Calibri" panose="020F0502020204030204" pitchFamily="34" charset="0"/>
                  </a:rPr>
                  <a:t> fictitious charge and V be the known potential of the electrode. Then according to the superposition principle at ith contour point</a:t>
                </a:r>
                <a14:m>
                  <m:oMath xmlns:m="http://schemas.openxmlformats.org/officeDocument/2006/math">
                    <m:r>
                      <a:rPr lang="en-US" sz="1800" b="0" i="0" smtClean="0">
                        <a:latin typeface="Cambria Math" panose="02040503050406030204" pitchFamily="18" charset="0"/>
                        <a:cs typeface="Calibri" panose="020F0502020204030204" pitchFamily="34" charset="0"/>
                      </a:rPr>
                      <m:t> </m:t>
                    </m:r>
                    <m:nary>
                      <m:naryPr>
                        <m:chr m:val="∑"/>
                        <m:ctrlPr>
                          <a:rPr lang="en-US" sz="1800" i="1" smtClean="0">
                            <a:latin typeface="Cambria Math" panose="02040503050406030204" pitchFamily="18" charset="0"/>
                            <a:cs typeface="Calibri" panose="020F0502020204030204" pitchFamily="34" charset="0"/>
                          </a:rPr>
                        </m:ctrlPr>
                      </m:naryPr>
                      <m:sub>
                        <m:r>
                          <m:rPr>
                            <m:brk m:alnAt="23"/>
                          </m:rPr>
                          <a:rPr lang="en-US" sz="1800" b="0" i="1" smtClean="0">
                            <a:latin typeface="Cambria Math" panose="02040503050406030204" pitchFamily="18" charset="0"/>
                            <a:cs typeface="Calibri" panose="020F0502020204030204" pitchFamily="34" charset="0"/>
                          </a:rPr>
                          <m:t>𝑗</m:t>
                        </m:r>
                        <m:r>
                          <a:rPr lang="en-US" sz="1800" b="0" i="1" smtClean="0">
                            <a:latin typeface="Cambria Math" panose="02040503050406030204" pitchFamily="18" charset="0"/>
                            <a:cs typeface="Calibri" panose="020F0502020204030204" pitchFamily="34" charset="0"/>
                          </a:rPr>
                          <m:t>=1</m:t>
                        </m:r>
                      </m:sub>
                      <m:sup>
                        <m:r>
                          <a:rPr lang="en-US" sz="1800" b="0" i="1" smtClean="0">
                            <a:latin typeface="Cambria Math" panose="02040503050406030204" pitchFamily="18" charset="0"/>
                            <a:cs typeface="Calibri" panose="020F0502020204030204" pitchFamily="34" charset="0"/>
                          </a:rPr>
                          <m:t>𝑁</m:t>
                        </m:r>
                      </m:sup>
                      <m:e>
                        <m:sSub>
                          <m:sSubPr>
                            <m:ctrlPr>
                              <a:rPr lang="en-US" sz="1800" i="1" smtClean="0">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𝑃</m:t>
                            </m:r>
                          </m:e>
                          <m:sub>
                            <m:r>
                              <a:rPr lang="en-US" sz="1800" b="0" i="1" smtClean="0">
                                <a:latin typeface="Cambria Math" panose="02040503050406030204" pitchFamily="18" charset="0"/>
                                <a:cs typeface="Calibri" panose="020F0502020204030204" pitchFamily="34" charset="0"/>
                              </a:rPr>
                              <m:t>𝑖𝑗</m:t>
                            </m:r>
                          </m:sub>
                        </m:sSub>
                        <m:sSub>
                          <m:sSubPr>
                            <m:ctrlPr>
                              <a:rPr lang="en-US" sz="1800" i="1" smtClean="0">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𝑄</m:t>
                            </m:r>
                          </m:e>
                          <m:sub>
                            <m:r>
                              <a:rPr lang="en-US" sz="1800" b="0" i="1" smtClean="0">
                                <a:latin typeface="Cambria Math" panose="02040503050406030204" pitchFamily="18" charset="0"/>
                                <a:cs typeface="Calibri" panose="020F0502020204030204" pitchFamily="34" charset="0"/>
                              </a:rPr>
                              <m:t>𝑗</m:t>
                            </m:r>
                          </m:sub>
                        </m:sSub>
                      </m:e>
                    </m:nary>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𝑉</m:t>
                    </m:r>
                  </m:oMath>
                </a14:m>
                <a:r>
                  <a:rPr lang="en-US" sz="180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dirty="0" smtClean="0">
                            <a:latin typeface="Cambria Math" panose="02040503050406030204" pitchFamily="18" charset="0"/>
                            <a:cs typeface="Calibri" panose="020F0502020204030204" pitchFamily="34" charset="0"/>
                          </a:rPr>
                        </m:ctrlPr>
                      </m:sSubPr>
                      <m:e>
                        <m:r>
                          <a:rPr lang="en-US" sz="1800" b="0" i="1" dirty="0" smtClean="0">
                            <a:latin typeface="Cambria Math" panose="02040503050406030204" pitchFamily="18" charset="0"/>
                            <a:cs typeface="Calibri" panose="020F0502020204030204" pitchFamily="34" charset="0"/>
                          </a:rPr>
                          <m:t>𝑃</m:t>
                        </m:r>
                      </m:e>
                      <m:sub>
                        <m:r>
                          <a:rPr lang="en-US" sz="1800" b="0" i="1" dirty="0" smtClean="0">
                            <a:latin typeface="Cambria Math" panose="02040503050406030204" pitchFamily="18" charset="0"/>
                            <a:cs typeface="Calibri" panose="020F0502020204030204" pitchFamily="34" charset="0"/>
                          </a:rPr>
                          <m:t>𝑖𝑗</m:t>
                        </m:r>
                      </m:sub>
                    </m:sSub>
                  </m:oMath>
                </a14:m>
                <a:r>
                  <a:rPr lang="en-US" sz="1800" dirty="0">
                    <a:latin typeface="Calibri" panose="020F0502020204030204" pitchFamily="34" charset="0"/>
                    <a:cs typeface="Calibri" panose="020F0502020204030204" pitchFamily="34" charset="0"/>
                  </a:rPr>
                  <a:t> is the potential coefficient which can be evaluated analytically for different types of fictitious charges by solving Laplace's equation.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3" y="1731328"/>
                <a:ext cx="9905999" cy="3541714"/>
              </a:xfrm>
              <a:blipFill>
                <a:blip r:embed="rId2"/>
                <a:stretch>
                  <a:fillRect l="-1354" t="-3270" r="-1292" b="-24613"/>
                </a:stretch>
              </a:blipFill>
            </p:spPr>
            <p:txBody>
              <a:bodyPr/>
              <a:lstStyle/>
              <a:p>
                <a:r>
                  <a:rPr lang="en-IN">
                    <a:noFill/>
                  </a:rPr>
                  <a:t> </a:t>
                </a:r>
              </a:p>
            </p:txBody>
          </p:sp>
        </mc:Fallback>
      </mc:AlternateContent>
    </p:spTree>
    <p:extLst>
      <p:ext uri="{BB962C8B-B14F-4D97-AF65-F5344CB8AC3E}">
        <p14:creationId xmlns:p14="http://schemas.microsoft.com/office/powerpoint/2010/main" val="343331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92458"/>
            <a:ext cx="9905998" cy="1384916"/>
          </a:xfrm>
        </p:spPr>
        <p:txBody>
          <a:bodyPr>
            <a:normAutofit/>
          </a:bodyPr>
          <a:lstStyle/>
          <a:p>
            <a:r>
              <a:rPr lang="en-GB" sz="3400" dirty="0"/>
              <a:t>BASIC PRINCIPLE</a:t>
            </a:r>
            <a:endParaRPr lang="en-IN" sz="3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2535" y="2032984"/>
                <a:ext cx="9905999" cy="2920459"/>
              </a:xfrm>
            </p:spPr>
            <p:txBody>
              <a:bodyPr>
                <a:noAutofit/>
              </a:bodyPr>
              <a:lstStyle/>
              <a:p>
                <a:pPr marL="342900" indent="-342900">
                  <a:buFont typeface="+mj-lt"/>
                  <a:buAutoNum type="arabicPeriod" startAt="4"/>
                </a:pPr>
                <a:r>
                  <a:rPr lang="en-US" sz="1800" dirty="0">
                    <a:latin typeface="Calibri" panose="020F0502020204030204" pitchFamily="34" charset="0"/>
                    <a:cs typeface="Calibri" panose="020F0502020204030204" pitchFamily="34" charset="0"/>
                  </a:rPr>
                  <a:t>When above equation is applied to N contour points, it leads to the following system of N linear equations for N unknown fictitious charges </a:t>
                </a:r>
                <a14:m>
                  <m:oMath xmlns:m="http://schemas.openxmlformats.org/officeDocument/2006/math">
                    <m:sSub>
                      <m:sSubPr>
                        <m:ctrlPr>
                          <a:rPr lang="en-US" sz="1800" i="1" smtClean="0">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𝑃</m:t>
                        </m:r>
                        <m:r>
                          <a:rPr lang="en-US" sz="1800" b="0" i="1" smtClean="0">
                            <a:latin typeface="Cambria Math" panose="02040503050406030204" pitchFamily="18" charset="0"/>
                            <a:cs typeface="Calibri" panose="020F0502020204030204" pitchFamily="34" charset="0"/>
                          </a:rPr>
                          <m:t>]</m:t>
                        </m:r>
                      </m:e>
                      <m:sub>
                        <m:r>
                          <a:rPr lang="en-US" sz="1800" b="0" i="1" smtClean="0">
                            <a:latin typeface="Cambria Math" panose="02040503050406030204" pitchFamily="18" charset="0"/>
                            <a:cs typeface="Calibri" panose="020F0502020204030204" pitchFamily="34" charset="0"/>
                          </a:rPr>
                          <m:t>𝑁</m:t>
                        </m:r>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𝑁</m:t>
                        </m:r>
                      </m:sub>
                    </m:sSub>
                  </m:oMath>
                </a14:m>
                <a:r>
                  <a:rPr lang="en-US" sz="1800" dirty="0">
                    <a:cs typeface="Calibri" panose="020F0502020204030204" pitchFamily="34" charset="0"/>
                  </a:rPr>
                  <a:t> </a:t>
                </a:r>
                <a14:m>
                  <m:oMath xmlns:m="http://schemas.openxmlformats.org/officeDocument/2006/math">
                    <m:sSub>
                      <m:sSubPr>
                        <m:ctrlPr>
                          <a:rPr lang="en-US" sz="1800" i="1">
                            <a:latin typeface="Cambria Math" panose="02040503050406030204" pitchFamily="18" charset="0"/>
                            <a:cs typeface="Calibri" panose="020F0502020204030204" pitchFamily="34" charset="0"/>
                          </a:rPr>
                        </m:ctrlPr>
                      </m:sSubPr>
                      <m:e>
                        <m:r>
                          <a:rPr lang="en-US" sz="1800" i="1">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𝑄</m:t>
                        </m:r>
                        <m:r>
                          <a:rPr lang="en-US" sz="1800" i="1">
                            <a:latin typeface="Cambria Math" panose="02040503050406030204" pitchFamily="18" charset="0"/>
                            <a:cs typeface="Calibri" panose="020F0502020204030204" pitchFamily="34" charset="0"/>
                          </a:rPr>
                          <m:t>]</m:t>
                        </m:r>
                      </m:e>
                      <m:sub>
                        <m:r>
                          <a:rPr lang="en-US" sz="1800" b="0" i="1" smtClean="0">
                            <a:latin typeface="Cambria Math" panose="02040503050406030204" pitchFamily="18" charset="0"/>
                            <a:cs typeface="Calibri" panose="020F0502020204030204" pitchFamily="34" charset="0"/>
                          </a:rPr>
                          <m:t>𝑁</m:t>
                        </m:r>
                        <m:r>
                          <a:rPr lang="en-US" sz="180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1</m:t>
                        </m:r>
                      </m:sub>
                    </m:sSub>
                  </m:oMath>
                </a14:m>
                <a:r>
                  <a:rPr lang="en-US" sz="1800" dirty="0">
                    <a:latin typeface="Calibri" panose="020F0502020204030204" pitchFamily="34" charset="0"/>
                    <a:cs typeface="Calibri" panose="020F0502020204030204" pitchFamily="34" charset="0"/>
                  </a:rPr>
                  <a:t>=</a:t>
                </a:r>
                <a:r>
                  <a:rPr lang="en-US" sz="1800" dirty="0">
                    <a:cs typeface="Calibri" panose="020F0502020204030204" pitchFamily="34" charset="0"/>
                  </a:rPr>
                  <a:t> </a:t>
                </a:r>
                <a14:m>
                  <m:oMath xmlns:m="http://schemas.openxmlformats.org/officeDocument/2006/math">
                    <m:sSub>
                      <m:sSubPr>
                        <m:ctrlPr>
                          <a:rPr lang="en-US" sz="1800" i="1">
                            <a:latin typeface="Cambria Math" panose="02040503050406030204" pitchFamily="18" charset="0"/>
                            <a:cs typeface="Calibri" panose="020F0502020204030204" pitchFamily="34" charset="0"/>
                          </a:rPr>
                        </m:ctrlPr>
                      </m:sSubPr>
                      <m:e>
                        <m:r>
                          <a:rPr lang="en-US" sz="1800" i="1">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𝑉</m:t>
                        </m:r>
                        <m:r>
                          <a:rPr lang="en-US" sz="1800" i="1">
                            <a:latin typeface="Cambria Math" panose="02040503050406030204" pitchFamily="18" charset="0"/>
                            <a:cs typeface="Calibri" panose="020F0502020204030204" pitchFamily="34" charset="0"/>
                          </a:rPr>
                          <m:t>]</m:t>
                        </m:r>
                      </m:e>
                      <m:sub>
                        <m:r>
                          <a:rPr lang="en-US" sz="1800" i="1">
                            <a:latin typeface="Cambria Math" panose="02040503050406030204" pitchFamily="18" charset="0"/>
                            <a:cs typeface="Calibri" panose="020F0502020204030204" pitchFamily="34" charset="0"/>
                          </a:rPr>
                          <m:t>𝑁</m:t>
                        </m:r>
                        <m:r>
                          <a:rPr lang="en-US" sz="1800" i="1">
                            <a:latin typeface="Cambria Math" panose="02040503050406030204" pitchFamily="18" charset="0"/>
                            <a:cs typeface="Calibri" panose="020F0502020204030204" pitchFamily="34" charset="0"/>
                          </a:rPr>
                          <m:t>×1</m:t>
                        </m:r>
                      </m:sub>
                    </m:sSub>
                  </m:oMath>
                </a14:m>
                <a:r>
                  <a:rPr lang="en-US" sz="1800" dirty="0">
                    <a:latin typeface="Calibri" panose="020F0502020204030204" pitchFamily="34" charset="0"/>
                    <a:cs typeface="Calibri" panose="020F0502020204030204" pitchFamily="34" charset="0"/>
                  </a:rPr>
                  <a:t>.</a:t>
                </a:r>
              </a:p>
              <a:p>
                <a:pPr marL="342900" indent="-342900">
                  <a:buFont typeface="+mj-lt"/>
                  <a:buAutoNum type="arabicPeriod" startAt="4"/>
                </a:pPr>
                <a:r>
                  <a:rPr lang="en-US" sz="1800" dirty="0">
                    <a:latin typeface="Calibri" panose="020F0502020204030204" pitchFamily="34" charset="0"/>
                    <a:cs typeface="Calibri" panose="020F0502020204030204" pitchFamily="34" charset="0"/>
                  </a:rPr>
                  <a:t>As soon as the required charge system is determined, the potential and the field intensity at any point, outside the electrodes can be calculated.</a:t>
                </a:r>
              </a:p>
              <a:p>
                <a:pPr marL="342900" indent="-342900">
                  <a:buFont typeface="+mj-lt"/>
                  <a:buAutoNum type="arabicPeriod" startAt="4"/>
                </a:pPr>
                <a:r>
                  <a:rPr lang="en-US" sz="1800" dirty="0">
                    <a:latin typeface="Calibri" panose="020F0502020204030204" pitchFamily="34" charset="0"/>
                    <a:cs typeface="Calibri" panose="020F0502020204030204" pitchFamily="34" charset="0"/>
                  </a:rPr>
                  <a:t>In many cases the effect of the ground plane is to be considered for electric field calculation. This plane can be taken into account by the introduction of image charge.</a:t>
                </a:r>
              </a:p>
              <a:p>
                <a:pPr marL="342900" indent="-342900">
                  <a:buFont typeface="+mj-lt"/>
                  <a:buAutoNum type="arabicPeriod" startAt="4"/>
                </a:pPr>
                <a:r>
                  <a:rPr lang="en-US" sz="1800" dirty="0">
                    <a:latin typeface="Calibri" panose="020F0502020204030204" pitchFamily="34" charset="0"/>
                    <a:cs typeface="Calibri" panose="020F0502020204030204" pitchFamily="34" charset="0"/>
                  </a:rPr>
                  <a:t>Now, the charges can be in point, line or ring form. In case of a point </a:t>
                </a:r>
                <a14:m>
                  <m:oMath xmlns:m="http://schemas.openxmlformats.org/officeDocument/2006/math">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800" dirty="0">
                    <a:latin typeface="Calibri" panose="020F0502020204030204" pitchFamily="34" charset="0"/>
                    <a:cs typeface="Calibri" panose="020F0502020204030204" pitchFamily="34" charset="0"/>
                  </a:rPr>
                  <a:t> charge, the potential coefficient </a:t>
                </a:r>
                <a14:m>
                  <m:oMath xmlns:m="http://schemas.openxmlformats.org/officeDocument/2006/math">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oMath>
                </a14:m>
                <a:r>
                  <a:rPr lang="en-US" sz="1800" dirty="0">
                    <a:latin typeface="Calibri" panose="020F0502020204030204" pitchFamily="34" charset="0"/>
                    <a:cs typeface="Calibri" panose="020F0502020204030204" pitchFamily="34" charset="0"/>
                  </a:rPr>
                  <a:t> for i</a:t>
                </a:r>
                <a:r>
                  <a:rPr lang="en-US" sz="1800" baseline="30000" dirty="0">
                    <a:latin typeface="Calibri" panose="020F0502020204030204" pitchFamily="34" charset="0"/>
                    <a:cs typeface="Calibri" panose="020F0502020204030204" pitchFamily="34" charset="0"/>
                  </a:rPr>
                  <a:t>th</a:t>
                </a:r>
                <a:r>
                  <a:rPr lang="en-US" sz="1800" dirty="0">
                    <a:latin typeface="Calibri" panose="020F0502020204030204" pitchFamily="34" charset="0"/>
                    <a:cs typeface="Calibri" panose="020F0502020204030204" pitchFamily="34" charset="0"/>
                  </a:rPr>
                  <a:t> contour point will be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1</m:t>
                        </m:r>
                      </m:num>
                      <m:den>
                        <m:r>
                          <a:rPr lang="en-US" i="0" dirty="0" smtClean="0">
                            <a:latin typeface="Cambria Math" panose="02040503050406030204" pitchFamily="18" charset="0"/>
                          </a:rPr>
                          <m:t>4</m:t>
                        </m:r>
                        <m:r>
                          <a:rPr lang="en-US" i="1" dirty="0" smtClean="0">
                            <a:latin typeface="Cambria Math" panose="02040503050406030204" pitchFamily="18" charset="0"/>
                          </a:rPr>
                          <m:t>𝛱</m:t>
                        </m:r>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𝜀</m:t>
                            </m:r>
                          </m:e>
                          <m:sub>
                            <m:r>
                              <a:rPr lang="en-US" i="0" dirty="0" smtClean="0">
                                <a:latin typeface="Cambria Math" panose="02040503050406030204" pitchFamily="18" charset="0"/>
                              </a:rPr>
                              <m:t>0</m:t>
                            </m:r>
                          </m:sub>
                        </m:sSub>
                        <m:sSub>
                          <m:sSubPr>
                            <m:ctrlPr>
                              <a:rPr lang="en-US" i="1" dirty="0" smtClean="0">
                                <a:solidFill>
                                  <a:srgbClr val="836967"/>
                                </a:solidFill>
                                <a:latin typeface="Cambria Math" panose="02040503050406030204" pitchFamily="18" charset="0"/>
                              </a:rPr>
                            </m:ctrlPr>
                          </m:sSub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𝜀</m:t>
                                </m:r>
                              </m:e>
                              <m:sub>
                                <m:r>
                                  <m:rPr>
                                    <m:sty m:val="p"/>
                                  </m:rPr>
                                  <a:rPr lang="en-US" b="0" i="0" dirty="0" smtClean="0">
                                    <a:latin typeface="Cambria Math" panose="02040503050406030204" pitchFamily="18" charset="0"/>
                                  </a:rPr>
                                  <m:t>r</m:t>
                                </m:r>
                              </m:sub>
                            </m:sSub>
                            <m:r>
                              <a:rPr lang="en-US" i="1" dirty="0" smtClean="0">
                                <a:latin typeface="Cambria Math" panose="02040503050406030204" pitchFamily="18" charset="0"/>
                              </a:rPr>
                              <m:t>𝑟</m:t>
                            </m:r>
                          </m:e>
                          <m:sub>
                            <m:r>
                              <a:rPr lang="en-US" i="1" dirty="0" smtClean="0">
                                <a:latin typeface="Cambria Math" panose="02040503050406030204" pitchFamily="18" charset="0"/>
                              </a:rPr>
                              <m:t>𝑖𝑗</m:t>
                            </m:r>
                          </m:sub>
                        </m:sSub>
                      </m:den>
                    </m:f>
                  </m:oMath>
                </a14:m>
                <a:r>
                  <a:rPr lang="en-US" dirty="0">
                    <a:latin typeface="Calibri" panose="020F0502020204030204" pitchFamily="34" charset="0"/>
                    <a:cs typeface="Calibri" panose="020F0502020204030204" pitchFamily="34" charset="0"/>
                  </a:rPr>
                  <a:t> , </a:t>
                </a:r>
                <a:r>
                  <a:rPr lang="en-US" sz="1800" dirty="0">
                    <a:latin typeface="Calibri" panose="020F0502020204030204" pitchFamily="34" charset="0"/>
                    <a:cs typeface="Calibri" panose="020F0502020204030204" pitchFamily="34" charset="0"/>
                  </a:rPr>
                  <a:t>where </a:t>
                </a:r>
                <a:r>
                  <a:rPr lang="pt-BR" sz="1800" dirty="0">
                    <a:latin typeface="Calibri" panose="020F0502020204030204" pitchFamily="34" charset="0"/>
                    <a:cs typeface="Calibri" panose="020F0502020204030204" pitchFamily="34" charset="0"/>
                  </a:rPr>
                  <a:t>r</a:t>
                </a:r>
                <a:r>
                  <a:rPr lang="pt-BR" sz="1800" baseline="-25000" dirty="0">
                    <a:latin typeface="Calibri" panose="020F0502020204030204" pitchFamily="34" charset="0"/>
                    <a:cs typeface="Calibri" panose="020F0502020204030204" pitchFamily="34" charset="0"/>
                  </a:rPr>
                  <a:t>ij</a:t>
                </a:r>
                <a:r>
                  <a:rPr lang="pt-BR" sz="1800" dirty="0">
                    <a:latin typeface="Calibri" panose="020F0502020204030204" pitchFamily="34" charset="0"/>
                    <a:cs typeface="Calibri" panose="020F0502020204030204" pitchFamily="34" charset="0"/>
                  </a:rPr>
                  <a:t> is distance between </a:t>
                </a:r>
                <a:r>
                  <a:rPr lang="en-US" sz="1800" dirty="0">
                    <a:latin typeface="Calibri" panose="020F0502020204030204" pitchFamily="34" charset="0"/>
                    <a:cs typeface="Calibri" panose="020F0502020204030204" pitchFamily="34" charset="0"/>
                  </a:rPr>
                  <a:t>i</a:t>
                </a:r>
                <a:r>
                  <a:rPr lang="en-US" sz="1800" baseline="30000" dirty="0">
                    <a:latin typeface="Calibri" panose="020F0502020204030204" pitchFamily="34" charset="0"/>
                    <a:cs typeface="Calibri" panose="020F0502020204030204" pitchFamily="34" charset="0"/>
                  </a:rPr>
                  <a:t>th</a:t>
                </a:r>
                <a:r>
                  <a:rPr lang="pt-BR" sz="1800" dirty="0">
                    <a:latin typeface="Calibri" panose="020F0502020204030204" pitchFamily="34" charset="0"/>
                    <a:cs typeface="Calibri" panose="020F0502020204030204" pitchFamily="34" charset="0"/>
                  </a:rPr>
                  <a:t> contour point and </a:t>
                </a:r>
                <a14:m>
                  <m:oMath xmlns:m="http://schemas.openxmlformats.org/officeDocument/2006/math">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80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dirty="0">
                            <a:solidFill>
                              <a:srgbClr val="836967"/>
                            </a:solidFill>
                            <a:latin typeface="Cambria Math" panose="02040503050406030204" pitchFamily="18" charset="0"/>
                          </a:rPr>
                        </m:ctrlPr>
                      </m:sSubPr>
                      <m:e>
                        <m:r>
                          <a:rPr lang="en-US" sz="1800" i="1" dirty="0">
                            <a:latin typeface="Cambria Math" panose="02040503050406030204" pitchFamily="18" charset="0"/>
                          </a:rPr>
                          <m:t>𝜀</m:t>
                        </m:r>
                      </m:e>
                      <m:sub>
                        <m:r>
                          <a:rPr lang="en-US" sz="1800" dirty="0">
                            <a:latin typeface="Cambria Math" panose="02040503050406030204" pitchFamily="18" charset="0"/>
                          </a:rPr>
                          <m:t>0</m:t>
                        </m:r>
                      </m:sub>
                    </m:sSub>
                  </m:oMath>
                </a14:m>
                <a:r>
                  <a:rPr lang="en-US" sz="1800" dirty="0">
                    <a:latin typeface="Calibri" panose="020F0502020204030204" pitchFamily="34" charset="0"/>
                    <a:cs typeface="Calibri" panose="020F0502020204030204" pitchFamily="34" charset="0"/>
                  </a:rPr>
                  <a:t> is permittivity of air and </a:t>
                </a:r>
                <a14:m>
                  <m:oMath xmlns:m="http://schemas.openxmlformats.org/officeDocument/2006/math">
                    <m:sSub>
                      <m:sSubPr>
                        <m:ctrlPr>
                          <a:rPr lang="en-US" sz="1800" i="1" dirty="0">
                            <a:solidFill>
                              <a:srgbClr val="836967"/>
                            </a:solidFill>
                            <a:latin typeface="Cambria Math" panose="02040503050406030204" pitchFamily="18" charset="0"/>
                          </a:rPr>
                        </m:ctrlPr>
                      </m:sSubPr>
                      <m:e>
                        <m:r>
                          <a:rPr lang="en-US" sz="1800" i="1" dirty="0">
                            <a:latin typeface="Cambria Math" panose="02040503050406030204" pitchFamily="18" charset="0"/>
                          </a:rPr>
                          <m:t>𝜀</m:t>
                        </m:r>
                      </m:e>
                      <m:sub>
                        <m:r>
                          <m:rPr>
                            <m:sty m:val="p"/>
                          </m:rPr>
                          <a:rPr lang="en-US" sz="1800" dirty="0">
                            <a:latin typeface="Cambria Math" panose="02040503050406030204" pitchFamily="18" charset="0"/>
                          </a:rPr>
                          <m:t>r</m:t>
                        </m:r>
                      </m:sub>
                    </m:sSub>
                  </m:oMath>
                </a14:m>
                <a:r>
                  <a:rPr lang="en-US" sz="1800" dirty="0">
                    <a:latin typeface="Calibri" panose="020F0502020204030204" pitchFamily="34" charset="0"/>
                    <a:cs typeface="Calibri" panose="020F0502020204030204" pitchFamily="34" charset="0"/>
                  </a:rPr>
                  <a:t> is relative permittivity of dielectric.</a:t>
                </a:r>
                <a:r>
                  <a:rPr lang="en-US" sz="1800" dirty="0">
                    <a:solidFill>
                      <a:srgbClr val="836967"/>
                    </a:solidFill>
                  </a:rPr>
                  <a:t> </a:t>
                </a:r>
                <a14:m>
                  <m:oMath xmlns:m="http://schemas.openxmlformats.org/officeDocument/2006/math">
                    <m:sSub>
                      <m:sSubPr>
                        <m:ctrlPr>
                          <a:rPr lang="en-US" sz="1800" i="1" dirty="0">
                            <a:solidFill>
                              <a:srgbClr val="836967"/>
                            </a:solidFill>
                            <a:latin typeface="Cambria Math" panose="02040503050406030204" pitchFamily="18" charset="0"/>
                          </a:rPr>
                        </m:ctrlPr>
                      </m:sSubPr>
                      <m:e>
                        <m:r>
                          <a:rPr lang="en-US" sz="1800" i="1" dirty="0">
                            <a:latin typeface="Cambria Math" panose="02040503050406030204" pitchFamily="18" charset="0"/>
                          </a:rPr>
                          <m:t>𝜀</m:t>
                        </m:r>
                      </m:e>
                      <m:sub>
                        <m:r>
                          <m:rPr>
                            <m:sty m:val="p"/>
                          </m:rPr>
                          <a:rPr lang="en-US" sz="1800" dirty="0">
                            <a:latin typeface="Cambria Math" panose="02040503050406030204" pitchFamily="18" charset="0"/>
                          </a:rPr>
                          <m:t>r</m:t>
                        </m:r>
                      </m:sub>
                    </m:sSub>
                  </m:oMath>
                </a14:m>
                <a:r>
                  <a:rPr lang="en-US" sz="1800" dirty="0">
                    <a:latin typeface="Calibri" panose="020F0502020204030204" pitchFamily="34" charset="0"/>
                    <a:cs typeface="Calibri" panose="020F0502020204030204" pitchFamily="34" charset="0"/>
                  </a:rPr>
                  <a:t>=1 in case of air.  </a:t>
                </a:r>
              </a:p>
              <a:p>
                <a:pPr marL="342900" indent="-342900">
                  <a:buFont typeface="+mj-lt"/>
                  <a:buAutoNum type="arabicPeriod" startAt="4"/>
                </a:pPr>
                <a:endParaRPr lang="en-US" sz="1800" dirty="0">
                  <a:latin typeface="Calibri" panose="020F0502020204030204" pitchFamily="34" charset="0"/>
                  <a:cs typeface="Calibri" panose="020F0502020204030204" pitchFamily="34" charset="0"/>
                </a:endParaRPr>
              </a:p>
              <a:p>
                <a:pPr marL="342900" indent="-342900">
                  <a:buFont typeface="+mj-lt"/>
                  <a:buAutoNum type="arabicPeriod" startAt="4"/>
                </a:pPr>
                <a:endParaRPr lang="en-US" sz="18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2535" y="2032984"/>
                <a:ext cx="9905999" cy="2920459"/>
              </a:xfrm>
              <a:blipFill>
                <a:blip r:embed="rId2"/>
                <a:stretch>
                  <a:fillRect l="-1354" t="-3958" r="-1908" b="-37292"/>
                </a:stretch>
              </a:blipFill>
            </p:spPr>
            <p:txBody>
              <a:bodyPr/>
              <a:lstStyle/>
              <a:p>
                <a:r>
                  <a:rPr lang="en-IN">
                    <a:noFill/>
                  </a:rPr>
                  <a:t> </a:t>
                </a:r>
              </a:p>
            </p:txBody>
          </p:sp>
        </mc:Fallback>
      </mc:AlternateContent>
    </p:spTree>
    <p:extLst>
      <p:ext uri="{BB962C8B-B14F-4D97-AF65-F5344CB8AC3E}">
        <p14:creationId xmlns:p14="http://schemas.microsoft.com/office/powerpoint/2010/main" val="411025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162" y="262486"/>
            <a:ext cx="9905998" cy="1255029"/>
          </a:xfrm>
        </p:spPr>
        <p:txBody>
          <a:bodyPr>
            <a:normAutofit/>
          </a:bodyPr>
          <a:lstStyle/>
          <a:p>
            <a:r>
              <a:rPr lang="en-GB" sz="3400" dirty="0"/>
              <a:t>CSM in multi-dielectric media</a:t>
            </a:r>
            <a:endParaRPr lang="en-IN" sz="3400" dirty="0"/>
          </a:p>
        </p:txBody>
      </p:sp>
      <p:sp>
        <p:nvSpPr>
          <p:cNvPr id="3" name="Content Placeholder 2"/>
          <p:cNvSpPr>
            <a:spLocks noGrp="1"/>
          </p:cNvSpPr>
          <p:nvPr>
            <p:ph idx="1"/>
          </p:nvPr>
        </p:nvSpPr>
        <p:spPr>
          <a:xfrm>
            <a:off x="724162" y="1223417"/>
            <a:ext cx="5641128" cy="2451938"/>
          </a:xfrm>
        </p:spPr>
        <p:txBody>
          <a:bodyPr>
            <a:noAutofit/>
          </a:bodyPr>
          <a:lstStyle/>
          <a:p>
            <a:pPr marL="342900" indent="-342900">
              <a:buFont typeface="+mj-lt"/>
              <a:buAutoNum type="arabicPeriod"/>
            </a:pPr>
            <a:r>
              <a:rPr lang="en-US" sz="1700" dirty="0">
                <a:latin typeface="Calibri" panose="020F0502020204030204" pitchFamily="34" charset="0"/>
                <a:cs typeface="Calibri" panose="020F0502020204030204" pitchFamily="34" charset="0"/>
              </a:rPr>
              <a:t>The dipoles are realigned in dielectric media under the influence of the applied voltage, producing a net surface charge on the dielectric interface. Thus, in addition to the electrodes, each dielectric interface needs to be simulated by fictitious charges.</a:t>
            </a:r>
          </a:p>
          <a:p>
            <a:pPr marL="342900" indent="-342900">
              <a:buFont typeface="+mj-lt"/>
              <a:buAutoNum type="arabicPeriod"/>
            </a:pPr>
            <a:r>
              <a:rPr lang="en-US" sz="1700" dirty="0">
                <a:latin typeface="Calibri" panose="020F0502020204030204" pitchFamily="34" charset="0"/>
                <a:cs typeface="Calibri" panose="020F0502020204030204" pitchFamily="34" charset="0"/>
              </a:rPr>
              <a:t>Due to polarization, the charges produced in one dielectric are considered to be located in the adjacent dielectric. So if, for example, dielectrics A and B are adjacent, charges in dielectric A actually exhibit characteristics (permittivity, potential coefficient, etc.) of dielectric B and vice versa.</a:t>
            </a:r>
          </a:p>
          <a:p>
            <a:pPr marL="342900" indent="-342900">
              <a:buFont typeface="+mj-lt"/>
              <a:buAutoNum type="arabicPeriod"/>
            </a:pPr>
            <a:r>
              <a:rPr lang="en-US" sz="1700" dirty="0">
                <a:latin typeface="Calibri" panose="020F0502020204030204" pitchFamily="34" charset="0"/>
                <a:cs typeface="Calibri" panose="020F0502020204030204" pitchFamily="34" charset="0"/>
              </a:rPr>
              <a:t>Here, it is important to note that the dielectric boundary does not correspond to an equipotential surface. Moreover, it must be possible to calculate the electric field on both sides of the dielectric boundary.</a:t>
            </a:r>
          </a:p>
        </p:txBody>
      </p:sp>
      <p:sp>
        <p:nvSpPr>
          <p:cNvPr id="5" name="TextBox 4">
            <a:extLst>
              <a:ext uri="{FF2B5EF4-FFF2-40B4-BE49-F238E27FC236}">
                <a16:creationId xmlns:a16="http://schemas.microsoft.com/office/drawing/2014/main" id="{1628B1B7-E503-413A-9A55-83FB1A1A8338}"/>
              </a:ext>
            </a:extLst>
          </p:cNvPr>
          <p:cNvSpPr txBox="1"/>
          <p:nvPr/>
        </p:nvSpPr>
        <p:spPr>
          <a:xfrm>
            <a:off x="6365290" y="4355723"/>
            <a:ext cx="5117366" cy="2031325"/>
          </a:xfrm>
          <a:prstGeom prst="rect">
            <a:avLst/>
          </a:prstGeom>
          <a:noFill/>
        </p:spPr>
        <p:txBody>
          <a:bodyPr wrap="square" rtlCol="0">
            <a:spAutoFit/>
          </a:bodyPr>
          <a:lstStyle/>
          <a:p>
            <a:r>
              <a:rPr lang="en-US" sz="1400" dirty="0"/>
              <a:t>In the simple example here, there are N1 number of charges and contour points to simulate the electrode, of which NA are on the side of dielectric A and (N1- NA) are on the side of dielectric B. These N1 charges are valid for field calculation in both dielectrics. At the dielectric interface there are N2 contour points (N1+1,...N1+N2) with N2 charges ( N1+1,...N1+N2) in dielectric A, valid for dielectric B and N2 charges (N1+N2+,...,N1+2N2) in dielectric B, valid for dielectric A. Altogether there are (N1+N2) number of contour points and (N1+ 2N2) number of charges.</a:t>
            </a:r>
          </a:p>
        </p:txBody>
      </p:sp>
      <p:pic>
        <p:nvPicPr>
          <p:cNvPr id="7" name="Picture 6">
            <a:extLst>
              <a:ext uri="{FF2B5EF4-FFF2-40B4-BE49-F238E27FC236}">
                <a16:creationId xmlns:a16="http://schemas.microsoft.com/office/drawing/2014/main" id="{D7E8BA3B-3011-4856-AE05-BA635FBF466C}"/>
              </a:ext>
            </a:extLst>
          </p:cNvPr>
          <p:cNvPicPr>
            <a:picLocks noChangeAspect="1"/>
          </p:cNvPicPr>
          <p:nvPr/>
        </p:nvPicPr>
        <p:blipFill rotWithShape="1">
          <a:blip r:embed="rId2">
            <a:extLst>
              <a:ext uri="{28A0092B-C50C-407E-A947-70E740481C1C}">
                <a14:useLocalDpi xmlns:a14="http://schemas.microsoft.com/office/drawing/2010/main" val="0"/>
              </a:ext>
            </a:extLst>
          </a:blip>
          <a:srcRect t="6868" b="22128"/>
          <a:stretch/>
        </p:blipFill>
        <p:spPr>
          <a:xfrm>
            <a:off x="6866628" y="511967"/>
            <a:ext cx="3763532" cy="3874837"/>
          </a:xfrm>
          <a:prstGeom prst="rect">
            <a:avLst/>
          </a:prstGeom>
        </p:spPr>
      </p:pic>
    </p:spTree>
    <p:extLst>
      <p:ext uri="{BB962C8B-B14F-4D97-AF65-F5344CB8AC3E}">
        <p14:creationId xmlns:p14="http://schemas.microsoft.com/office/powerpoint/2010/main" val="264251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758"/>
            <a:ext cx="9905998" cy="1527404"/>
          </a:xfrm>
        </p:spPr>
        <p:txBody>
          <a:bodyPr>
            <a:normAutofit/>
          </a:bodyPr>
          <a:lstStyle/>
          <a:p>
            <a:r>
              <a:rPr lang="en-GB" sz="3400" dirty="0"/>
              <a:t>CSM in multi-dielectric media</a:t>
            </a:r>
            <a:endParaRPr lang="en-IN" sz="3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2" y="1780162"/>
                <a:ext cx="9905999" cy="4542817"/>
              </a:xfrm>
            </p:spPr>
            <p:txBody>
              <a:bodyPr>
                <a:noAutofit/>
              </a:bodyPr>
              <a:lstStyle/>
              <a:p>
                <a:pPr marL="0" indent="0">
                  <a:buNone/>
                </a:pPr>
                <a:r>
                  <a:rPr lang="en-US" sz="1800" dirty="0">
                    <a:latin typeface="Calibri" panose="020F0502020204030204" pitchFamily="34" charset="0"/>
                    <a:cs typeface="Calibri" panose="020F0502020204030204" pitchFamily="34" charset="0"/>
                  </a:rPr>
                  <a:t>In order to determine the fictitious charges, a system of equations is formulated by imposing the following boundary conditions:</a:t>
                </a:r>
              </a:p>
              <a:p>
                <a:pPr marL="400050" indent="-400050">
                  <a:buFont typeface="+mj-lt"/>
                  <a:buAutoNum type="romanLcPeriod"/>
                </a:pPr>
                <a:r>
                  <a:rPr lang="en-US" sz="1800" dirty="0">
                    <a:latin typeface="Calibri" panose="020F0502020204030204" pitchFamily="34" charset="0"/>
                    <a:cs typeface="Calibri" panose="020F0502020204030204" pitchFamily="34" charset="0"/>
                  </a:rPr>
                  <a:t>At each contour point on the electrode surface the potential must be equal to the known electrode potential. This condition is also known as Dirichlet's condition on the electrode surface.</a:t>
                </a:r>
              </a:p>
              <a:p>
                <a:pPr marL="0" indent="0">
                  <a:buNone/>
                </a:pPr>
                <a:r>
                  <a:rPr lang="en-US" sz="1800" dirty="0">
                    <a:latin typeface="Calibri" panose="020F0502020204030204" pitchFamily="34" charset="0"/>
                    <a:cs typeface="Calibri" panose="020F0502020204030204" pitchFamily="34" charset="0"/>
                  </a:rPr>
                  <a:t>ii.    At each contour point on the dielectric interface, the potential and the normal component of flux density must be same when computed from either side (A or B) of the boundary, i.e., D</a:t>
                </a:r>
                <a:r>
                  <a:rPr lang="en-US" sz="1800" baseline="-25000" dirty="0">
                    <a:latin typeface="Calibri" panose="020F0502020204030204" pitchFamily="34" charset="0"/>
                    <a:cs typeface="Calibri" panose="020F0502020204030204" pitchFamily="34" charset="0"/>
                  </a:rPr>
                  <a:t>n,A </a:t>
                </a:r>
                <a:r>
                  <a:rPr lang="en-US" sz="1800" dirty="0">
                    <a:latin typeface="Calibri" panose="020F0502020204030204" pitchFamily="34" charset="0"/>
                    <a:cs typeface="Calibri" panose="020F0502020204030204" pitchFamily="34" charset="0"/>
                  </a:rPr>
                  <a:t>= D</a:t>
                </a:r>
                <a:r>
                  <a:rPr lang="en-US" sz="1800" baseline="-25000" dirty="0">
                    <a:latin typeface="Calibri" panose="020F0502020204030204" pitchFamily="34" charset="0"/>
                    <a:cs typeface="Calibri" panose="020F0502020204030204" pitchFamily="34" charset="0"/>
                  </a:rPr>
                  <a:t>n,B</a:t>
                </a:r>
                <a:r>
                  <a:rPr lang="en-US" sz="1800" dirty="0">
                    <a:latin typeface="Calibri" panose="020F0502020204030204" pitchFamily="34" charset="0"/>
                    <a:cs typeface="Calibri" panose="020F0502020204030204" pitchFamily="34" charset="0"/>
                  </a:rPr>
                  <a:t> ,where D</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is normal component of flux density. We know, D</a:t>
                </a:r>
                <a:r>
                  <a:rPr lang="en-US" sz="1800" baseline="-25000" dirty="0">
                    <a:latin typeface="Calibri" panose="020F0502020204030204" pitchFamily="34" charset="0"/>
                    <a:cs typeface="Calibri" panose="020F0502020204030204" pitchFamily="34" charset="0"/>
                  </a:rPr>
                  <a:t>n,A</a:t>
                </a:r>
                <a:r>
                  <a:rPr lang="en-US" sz="1800" dirty="0">
                    <a:latin typeface="Calibri" panose="020F0502020204030204" pitchFamily="34" charset="0"/>
                    <a:cs typeface="Calibri" panose="020F0502020204030204" pitchFamily="34" charset="0"/>
                  </a:rPr>
                  <a:t>=</a:t>
                </a:r>
                <a:r>
                  <a:rPr lang="en-IN" sz="1800" dirty="0">
                    <a:effectLst/>
                  </a:rPr>
                  <a:t> </a:t>
                </a:r>
                <a14:m>
                  <m:oMath xmlns:m="http://schemas.openxmlformats.org/officeDocument/2006/math">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𝐴</m:t>
                        </m:r>
                      </m:sub>
                    </m:s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n,A</a:t>
                </a:r>
                <a:r>
                  <a:rPr lang="en-US" sz="1800" dirty="0">
                    <a:latin typeface="Calibri" panose="020F0502020204030204" pitchFamily="34" charset="0"/>
                    <a:cs typeface="Calibri" panose="020F0502020204030204" pitchFamily="34" charset="0"/>
                  </a:rPr>
                  <a:t> and D</a:t>
                </a:r>
                <a:r>
                  <a:rPr lang="en-US" sz="1800" baseline="-25000" dirty="0">
                    <a:latin typeface="Calibri" panose="020F0502020204030204" pitchFamily="34" charset="0"/>
                    <a:cs typeface="Calibri" panose="020F0502020204030204" pitchFamily="34" charset="0"/>
                  </a:rPr>
                  <a:t>n,B</a:t>
                </a:r>
                <a:r>
                  <a:rPr lang="en-US" sz="1800" dirty="0">
                    <a:latin typeface="Calibri" panose="020F0502020204030204" pitchFamily="34" charset="0"/>
                    <a:cs typeface="Calibri" panose="020F0502020204030204" pitchFamily="34" charset="0"/>
                  </a:rPr>
                  <a:t>=</a:t>
                </a:r>
                <a:r>
                  <a:rPr lang="en-IN" sz="1800" dirty="0">
                    <a:effectLst/>
                  </a:rPr>
                  <a:t> </a:t>
                </a:r>
                <a14:m>
                  <m:oMath xmlns:m="http://schemas.openxmlformats.org/officeDocument/2006/math">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800" b="0" i="1" kern="100" smtClean="0">
                            <a:effectLst/>
                            <a:latin typeface="Cambria Math" panose="02040503050406030204" pitchFamily="18" charset="0"/>
                            <a:ea typeface="SimSun" panose="02010600030101010101" pitchFamily="2" charset="-122"/>
                            <a:cs typeface="Times New Roman" panose="02020603050405020304" pitchFamily="18" charset="0"/>
                          </a:rPr>
                          <m:t>𝐵</m:t>
                        </m:r>
                      </m:sub>
                    </m:s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n,B</a:t>
                </a:r>
                <a:r>
                  <a:rPr lang="en-US" sz="1800" dirty="0">
                    <a:latin typeface="Calibri" panose="020F0502020204030204" pitchFamily="34" charset="0"/>
                    <a:cs typeface="Calibri" panose="020F0502020204030204" pitchFamily="34" charset="0"/>
                  </a:rPr>
                  <a:t>, where E</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is normal component of electric field strength at point of concern. Also E</a:t>
                </a:r>
                <a:r>
                  <a:rPr lang="en-US" sz="1800" baseline="-25000" dirty="0">
                    <a:latin typeface="Calibri" panose="020F0502020204030204" pitchFamily="34" charset="0"/>
                    <a:cs typeface="Calibri" panose="020F0502020204030204" pitchFamily="34" charset="0"/>
                  </a:rPr>
                  <a:t>n </a:t>
                </a:r>
                <a:r>
                  <a:rPr lang="en-US" sz="1800" dirty="0">
                    <a:latin typeface="Calibri" panose="020F0502020204030204" pitchFamily="34" charset="0"/>
                    <a:cs typeface="Calibri" panose="020F0502020204030204" pitchFamily="34" charset="0"/>
                  </a:rPr>
                  <a:t>=</a:t>
                </a:r>
                <a:r>
                  <a:rPr lang="en-IN" sz="1800" dirty="0">
                    <a:effectLst/>
                  </a:rPr>
                  <a:t> </a:t>
                </a:r>
                <a14:m>
                  <m:oMath xmlns:m="http://schemas.openxmlformats.org/officeDocument/2006/math">
                    <m:r>
                      <a:rPr lang="en-US" sz="1800" b="0" i="0" smtClean="0">
                        <a:effectLst/>
                        <a:latin typeface="Cambria Math" panose="02040503050406030204" pitchFamily="18" charset="0"/>
                      </a:rPr>
                      <m:t>−</m:t>
                    </m:r>
                    <m:f>
                      <m:fPr>
                        <m:ctrlPr>
                          <a:rPr lang="en-IN" sz="1800" i="1">
                            <a:effectLst/>
                            <a:latin typeface="Cambria Math" panose="02040503050406030204" pitchFamily="18" charset="0"/>
                          </a:rPr>
                        </m:ctrlPr>
                      </m:fPr>
                      <m:num>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rPr>
                          <m:t>𝑉</m:t>
                        </m:r>
                        <m:r>
                          <a:rPr lang="en-US" sz="1800" b="0" i="1" smtClean="0">
                            <a:effectLst/>
                            <a:latin typeface="Cambria Math" panose="02040503050406030204" pitchFamily="18" charset="0"/>
                          </a:rPr>
                          <m:t>𝑖</m:t>
                        </m:r>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𝑛</m:t>
                        </m:r>
                      </m:den>
                    </m:f>
                  </m:oMath>
                </a14:m>
                <a:r>
                  <a:rPr lang="en-IN" sz="1800" dirty="0">
                    <a:effectLst/>
                  </a:rPr>
                  <a:t>= </a:t>
                </a:r>
                <a14:m>
                  <m:oMath xmlns:m="http://schemas.openxmlformats.org/officeDocument/2006/math">
                    <m:r>
                      <a:rPr lang="en-US" sz="1800" b="0" i="0" smtClean="0">
                        <a:effectLst/>
                        <a:latin typeface="Cambria Math" panose="02040503050406030204" pitchFamily="18" charset="0"/>
                      </a:rPr>
                      <m:t>−</m:t>
                    </m:r>
                    <m:nary>
                      <m:naryPr>
                        <m:chr m:val="∑"/>
                        <m:limLoc m:val="undOvr"/>
                        <m:ctrlPr>
                          <a:rPr lang="en-IN" sz="1800" i="1" smtClean="0">
                            <a:effectLst/>
                            <a:latin typeface="Cambria Math" panose="02040503050406030204" pitchFamily="18" charset="0"/>
                          </a:rPr>
                        </m:ctrlPr>
                      </m:naryPr>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𝑁</m:t>
                        </m:r>
                      </m:sup>
                      <m:e>
                        <m:f>
                          <m:fPr>
                            <m:ctrlPr>
                              <a:rPr lang="en-IN" sz="1800" i="1">
                                <a:effectLst/>
                                <a:latin typeface="Cambria Math" panose="02040503050406030204" pitchFamily="18" charset="0"/>
                              </a:rPr>
                            </m:ctrlPr>
                          </m:fPr>
                          <m:num>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b="0" i="1" kern="100" smtClean="0">
                                <a:effectLst/>
                                <a:latin typeface="Cambria Math" panose="02040503050406030204" pitchFamily="18" charset="0"/>
                                <a:ea typeface="SimSun" panose="02010600030101010101" pitchFamily="2" charset="-122"/>
                                <a:cs typeface="Times New Roman" panose="02020603050405020304" pitchFamily="18" charset="0"/>
                              </a:rPr>
                              <m:t>𝑛</m:t>
                            </m:r>
                          </m:den>
                        </m:f>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e>
                    </m:nary>
                  </m:oMath>
                </a14:m>
                <a:r>
                  <a:rPr lang="en-US" sz="1800" kern="100" dirty="0">
                    <a:effectLst/>
                    <a:ea typeface="SimSun" panose="02010600030101010101" pitchFamily="2" charset="-122"/>
                    <a:cs typeface="Times New Roman" panose="02020603050405020304" pitchFamily="18" charset="0"/>
                  </a:rPr>
                  <a:t> </a:t>
                </a:r>
                <a14:m>
                  <m:oMath xmlns:m="http://schemas.openxmlformats.org/officeDocument/2006/math">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IN" sz="1800" i="1">
                            <a:effectLst/>
                            <a:latin typeface="Cambria Math" panose="02040503050406030204" pitchFamily="18" charset="0"/>
                          </a:rPr>
                        </m:ctrlPr>
                      </m:naryPr>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𝑁</m:t>
                        </m:r>
                      </m:sup>
                      <m:e>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800" b="0" i="1" kern="100"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800" i="1">
                                <a:effectLst/>
                                <a:latin typeface="Cambria Math" panose="020405030504060302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e>
                    </m:nary>
                  </m:oMath>
                </a14:m>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Also, the effect of grounded plane needs to be considered by introducing image charges.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2" y="1780162"/>
                <a:ext cx="9905999" cy="4542817"/>
              </a:xfrm>
              <a:blipFill>
                <a:blip r:embed="rId2"/>
                <a:stretch>
                  <a:fillRect l="-1354" t="-940" r="-554"/>
                </a:stretch>
              </a:blipFill>
            </p:spPr>
            <p:txBody>
              <a:bodyPr/>
              <a:lstStyle/>
              <a:p>
                <a:r>
                  <a:rPr lang="en-IN">
                    <a:noFill/>
                  </a:rPr>
                  <a:t> </a:t>
                </a:r>
              </a:p>
            </p:txBody>
          </p:sp>
        </mc:Fallback>
      </mc:AlternateContent>
    </p:spTree>
    <p:extLst>
      <p:ext uri="{BB962C8B-B14F-4D97-AF65-F5344CB8AC3E}">
        <p14:creationId xmlns:p14="http://schemas.microsoft.com/office/powerpoint/2010/main" val="399574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8573"/>
            <a:ext cx="9905998" cy="1099387"/>
          </a:xfrm>
        </p:spPr>
        <p:txBody>
          <a:bodyPr>
            <a:normAutofit/>
          </a:bodyPr>
          <a:lstStyle/>
          <a:p>
            <a:r>
              <a:rPr lang="en-GB" sz="3400" dirty="0"/>
              <a:t>CSM in multi-dielectric media</a:t>
            </a:r>
            <a:endParaRPr lang="en-IN" sz="3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3" y="872753"/>
                <a:ext cx="5725465" cy="4970834"/>
              </a:xfrm>
            </p:spPr>
            <p:txBody>
              <a:bodyPr>
                <a:noAutofit/>
              </a:bodyPr>
              <a:lstStyle/>
              <a:p>
                <a:pPr marL="0" indent="0">
                  <a:buNone/>
                </a:pPr>
                <a:r>
                  <a:rPr lang="en-US" sz="1600" dirty="0">
                    <a:latin typeface="Calibri" panose="020F0502020204030204" pitchFamily="34" charset="0"/>
                    <a:cs typeface="Calibri" panose="020F0502020204030204" pitchFamily="34" charset="0"/>
                  </a:rPr>
                  <a:t>The following equations, based on stated conditions, produce a system of linear simultaneous equations of the form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𝑃</m:t>
                        </m:r>
                        <m:r>
                          <a:rPr lang="en-US" sz="1600" b="0" i="1" smtClean="0">
                            <a:latin typeface="Cambria Math" panose="02040503050406030204" pitchFamily="18" charset="0"/>
                            <a:cs typeface="Calibri" panose="020F0502020204030204" pitchFamily="34" charset="0"/>
                          </a:rPr>
                          <m:t>]</m:t>
                        </m:r>
                      </m:e>
                      <m:sub>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𝑁</m:t>
                        </m:r>
                      </m:sub>
                    </m:sSub>
                  </m:oMath>
                </a14:m>
                <a:r>
                  <a:rPr lang="en-US" sz="1600" dirty="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𝑄</m:t>
                        </m:r>
                        <m:r>
                          <a:rPr lang="en-US" sz="1600" i="1">
                            <a:latin typeface="Cambria Math" panose="02040503050406030204" pitchFamily="18" charset="0"/>
                            <a:cs typeface="Calibri" panose="020F0502020204030204" pitchFamily="34" charset="0"/>
                          </a:rPr>
                          <m:t>]</m:t>
                        </m:r>
                      </m:e>
                      <m:sub>
                        <m:r>
                          <a:rPr lang="en-US" sz="1600" b="0" i="1" smtClean="0">
                            <a:latin typeface="Cambria Math" panose="02040503050406030204" pitchFamily="18" charset="0"/>
                            <a:cs typeface="Calibri" panose="020F0502020204030204" pitchFamily="34" charset="0"/>
                          </a:rPr>
                          <m:t>𝑁</m:t>
                        </m:r>
                        <m:r>
                          <a:rPr lang="en-US" sz="160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a:t>
                </a:r>
                <a:r>
                  <a:rPr lang="en-US" sz="1600" dirty="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𝑉</m:t>
                        </m:r>
                        <m:r>
                          <a:rPr lang="en-US" sz="1600" i="1">
                            <a:latin typeface="Cambria Math" panose="02040503050406030204" pitchFamily="18" charset="0"/>
                            <a:cs typeface="Calibri" panose="020F0502020204030204" pitchFamily="34" charset="0"/>
                          </a:rPr>
                          <m:t>]</m:t>
                        </m:r>
                      </m:e>
                      <m:sub>
                        <m:r>
                          <a:rPr lang="en-US" sz="1600" i="1">
                            <a:latin typeface="Cambria Math" panose="02040503050406030204" pitchFamily="18" charset="0"/>
                            <a:cs typeface="Calibri" panose="020F0502020204030204" pitchFamily="34" charset="0"/>
                          </a:rPr>
                          <m:t>𝑁</m:t>
                        </m:r>
                        <m:r>
                          <a:rPr lang="en-US" sz="1600" i="1">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IN" sz="1400" i="1" smtClean="0">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e>
                          </m:nary>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𝑉</m:t>
                          </m:r>
                        </m:e>
                      </m:nary>
                    </m:oMath>
                  </m:oMathPara>
                </a14:m>
                <a:endParaRPr lang="en-US" sz="14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IN" sz="1400" i="1" smtClean="0">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e>
                          </m:nary>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𝑉</m:t>
                          </m:r>
                        </m:e>
                      </m:nary>
                    </m:oMath>
                  </m:oMathPara>
                </a14:m>
                <a:endParaRPr lang="en-US" sz="14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e>
                      </m:nary>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IN" sz="1400" i="1" smtClean="0">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1400" b="0" i="1" kern="100" smtClean="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e>
                          </m:nary>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e>
                          </m:nary>
                        </m:e>
                      </m:nary>
                    </m:oMath>
                  </m:oMathPara>
                </a14:m>
                <a:endParaRPr lang="en-US" sz="14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IN" sz="1400" i="1" smtClean="0">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1400" b="0" i="1" kern="100" smtClean="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e>
                          </m:nary>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=0</m:t>
                          </m:r>
                        </m:e>
                      </m:nary>
                    </m:oMath>
                  </m:oMathPara>
                </a14:m>
                <a:endParaRPr lang="en-US" sz="14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IN" sz="1400" i="1">
                              <a:effectLst/>
                              <a:latin typeface="Cambria Math" panose="02040503050406030204" pitchFamily="18" charset="0"/>
                            </a:rPr>
                          </m:ctrlPr>
                        </m:sSubPr>
                        <m:e>
                          <m:d>
                            <m:dPr>
                              <m:begChr m:val=""/>
                              <m:endChr m:val=""/>
                              <m:ctrlPr>
                                <a:rPr lang="en-IN" sz="1400" i="1" smtClean="0">
                                  <a:effectLst/>
                                  <a:latin typeface="Cambria Math" panose="02040503050406030204" pitchFamily="18" charset="0"/>
                                </a:rPr>
                              </m:ctrlPr>
                            </m:dPr>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𝐴</m:t>
                                  </m:r>
                                </m:sub>
                              </m:sSub>
                            </m:e>
                          </m:d>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𝐴</m:t>
                                  </m:r>
                                </m:sub>
                              </m:sSub>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e>
                              </m:nary>
                              <m:r>
                                <a:rPr lang="en-US" sz="1400" b="0" i="1" kern="100"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IN" sz="1400" i="1">
                                      <a:effectLst/>
                                      <a:latin typeface="Cambria Math" panose="02040503050406030204" pitchFamily="18" charset="0"/>
                                    </a:rPr>
                                  </m:ctrlPr>
                                </m:dPr>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𝐵</m:t>
                                      </m:r>
                                    </m:sub>
                                  </m:sSub>
                                </m:e>
                              </m:d>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e>
                              </m:nary>
                            </m:e>
                          </m:nary>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𝐵</m:t>
                          </m:r>
                        </m:sub>
                      </m:sSub>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smtClean="0">
                              <a:effectLst/>
                              <a:latin typeface="Cambria Math" panose="02040503050406030204" pitchFamily="18" charset="0"/>
                              <a:ea typeface="SimSun" panose="02010600030101010101" pitchFamily="2" charset="-122"/>
                              <a:cs typeface="Times New Roman" panose="02020603050405020304" pitchFamily="18" charset="0"/>
                            </a:rPr>
                            <m:t> </m:t>
                          </m:r>
                        </m:e>
                      </m:nary>
                    </m:oMath>
                  </m:oMathPara>
                </a14:m>
                <a:endParaRPr lang="en-US" sz="14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d>
                        <m:dPr>
                          <m:ctrlPr>
                            <a:rPr lang="en-IN" sz="1400" i="1" smtClean="0">
                              <a:effectLst/>
                              <a:latin typeface="Cambria Math" panose="02040503050406030204" pitchFamily="18" charset="0"/>
                            </a:rPr>
                          </m:ctrlPr>
                        </m:dPr>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𝐴</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𝐵</m:t>
                              </m:r>
                            </m:sub>
                          </m:sSub>
                        </m:e>
                      </m:d>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r>
                            <a:rPr lang="en-US" sz="1400" b="0" i="1" kern="100" smtClean="0">
                              <a:effectLst/>
                              <a:latin typeface="Cambria Math" panose="02040503050406030204" pitchFamily="18" charset="0"/>
                              <a:ea typeface="SimSun" panose="02010600030101010101" pitchFamily="2" charset="-122"/>
                              <a:cs typeface="Times New Roman" panose="02020603050405020304" pitchFamily="18" charset="0"/>
                            </a:rPr>
                            <m:t>−</m:t>
                          </m:r>
                        </m:e>
                      </m:nary>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𝐵</m:t>
                          </m:r>
                        </m:sub>
                      </m:sSub>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𝜀</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𝐴</m:t>
                              </m:r>
                            </m:sub>
                          </m:sSub>
                          <m:nary>
                            <m:naryPr>
                              <m:chr m:val="∑"/>
                              <m:limLoc m:val="undOvr"/>
                              <m:ctrlPr>
                                <a:rPr lang="en-IN" sz="1400" i="1">
                                  <a:effectLst/>
                                  <a:latin typeface="Cambria Math" panose="02040503050406030204" pitchFamily="18" charset="0"/>
                                </a:rPr>
                              </m:ctrlPr>
                            </m:naryPr>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𝑁</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2</m:t>
                                  </m:r>
                                </m:sub>
                              </m:sSub>
                            </m:sup>
                            <m:e>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 </m:t>
                              </m:r>
                            </m:e>
                          </m:nary>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=0</m:t>
                          </m:r>
                        </m:e>
                      </m:nary>
                    </m:oMath>
                  </m:oMathPara>
                </a14:m>
                <a:endParaRPr lang="en-US" sz="14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3" y="872753"/>
                <a:ext cx="5725465" cy="4970834"/>
              </a:xfrm>
              <a:blipFill>
                <a:blip r:embed="rId2"/>
                <a:stretch>
                  <a:fillRect l="-1278" t="-613" b="-919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AD42AEF1-1C3C-4BBF-BCC2-B372FA47BA4C}"/>
              </a:ext>
            </a:extLst>
          </p:cNvPr>
          <p:cNvSpPr txBox="1"/>
          <p:nvPr/>
        </p:nvSpPr>
        <p:spPr>
          <a:xfrm>
            <a:off x="6533966" y="2078070"/>
            <a:ext cx="665825" cy="338554"/>
          </a:xfrm>
          <a:prstGeom prst="rect">
            <a:avLst/>
          </a:prstGeom>
          <a:noFill/>
        </p:spPr>
        <p:txBody>
          <a:bodyPr wrap="square" rtlCol="0">
            <a:spAutoFit/>
          </a:bodyPr>
          <a:lstStyle/>
          <a:p>
            <a:r>
              <a:rPr lang="en-US" sz="1600" dirty="0"/>
              <a:t>…(i)</a:t>
            </a:r>
            <a:endParaRPr lang="en-IN" sz="1600" dirty="0"/>
          </a:p>
        </p:txBody>
      </p:sp>
      <p:sp>
        <p:nvSpPr>
          <p:cNvPr id="5" name="TextBox 4">
            <a:extLst>
              <a:ext uri="{FF2B5EF4-FFF2-40B4-BE49-F238E27FC236}">
                <a16:creationId xmlns:a16="http://schemas.microsoft.com/office/drawing/2014/main" id="{034AEC75-6E8D-49B0-8680-673178A31EF5}"/>
              </a:ext>
            </a:extLst>
          </p:cNvPr>
          <p:cNvSpPr txBox="1"/>
          <p:nvPr/>
        </p:nvSpPr>
        <p:spPr>
          <a:xfrm>
            <a:off x="6533966" y="2820062"/>
            <a:ext cx="665825" cy="338554"/>
          </a:xfrm>
          <a:prstGeom prst="rect">
            <a:avLst/>
          </a:prstGeom>
          <a:noFill/>
        </p:spPr>
        <p:txBody>
          <a:bodyPr wrap="square" rtlCol="0">
            <a:spAutoFit/>
          </a:bodyPr>
          <a:lstStyle/>
          <a:p>
            <a:r>
              <a:rPr lang="en-US" sz="1600" dirty="0"/>
              <a:t>…(ii)</a:t>
            </a:r>
            <a:endParaRPr lang="en-IN" sz="1600" dirty="0"/>
          </a:p>
        </p:txBody>
      </p:sp>
      <p:sp>
        <p:nvSpPr>
          <p:cNvPr id="6" name="TextBox 5">
            <a:extLst>
              <a:ext uri="{FF2B5EF4-FFF2-40B4-BE49-F238E27FC236}">
                <a16:creationId xmlns:a16="http://schemas.microsoft.com/office/drawing/2014/main" id="{63A31CD7-F2DA-4493-9477-9E460D685BD5}"/>
              </a:ext>
            </a:extLst>
          </p:cNvPr>
          <p:cNvSpPr txBox="1"/>
          <p:nvPr/>
        </p:nvSpPr>
        <p:spPr>
          <a:xfrm>
            <a:off x="6533966" y="4300151"/>
            <a:ext cx="665825" cy="338554"/>
          </a:xfrm>
          <a:prstGeom prst="rect">
            <a:avLst/>
          </a:prstGeom>
          <a:noFill/>
        </p:spPr>
        <p:txBody>
          <a:bodyPr wrap="square" rtlCol="0">
            <a:spAutoFit/>
          </a:bodyPr>
          <a:lstStyle/>
          <a:p>
            <a:r>
              <a:rPr lang="en-US" sz="1600" dirty="0"/>
              <a:t>…(iii)</a:t>
            </a:r>
            <a:endParaRPr lang="en-IN" sz="1600" dirty="0"/>
          </a:p>
        </p:txBody>
      </p:sp>
      <p:sp>
        <p:nvSpPr>
          <p:cNvPr id="7" name="TextBox 6">
            <a:extLst>
              <a:ext uri="{FF2B5EF4-FFF2-40B4-BE49-F238E27FC236}">
                <a16:creationId xmlns:a16="http://schemas.microsoft.com/office/drawing/2014/main" id="{681D62AC-73DA-47DD-BFC7-7A23CB6336D2}"/>
              </a:ext>
            </a:extLst>
          </p:cNvPr>
          <p:cNvSpPr txBox="1"/>
          <p:nvPr/>
        </p:nvSpPr>
        <p:spPr>
          <a:xfrm>
            <a:off x="6866878" y="5773442"/>
            <a:ext cx="665825" cy="338554"/>
          </a:xfrm>
          <a:prstGeom prst="rect">
            <a:avLst/>
          </a:prstGeom>
          <a:noFill/>
        </p:spPr>
        <p:txBody>
          <a:bodyPr wrap="square" rtlCol="0">
            <a:spAutoFit/>
          </a:bodyPr>
          <a:lstStyle/>
          <a:p>
            <a:r>
              <a:rPr lang="en-US" sz="1600" dirty="0"/>
              <a:t>…(iv)</a:t>
            </a:r>
            <a:endParaRPr lang="en-IN" sz="1600" dirty="0"/>
          </a:p>
        </p:txBody>
      </p:sp>
      <p:pic>
        <p:nvPicPr>
          <p:cNvPr id="9" name="Picture 8">
            <a:extLst>
              <a:ext uri="{FF2B5EF4-FFF2-40B4-BE49-F238E27FC236}">
                <a16:creationId xmlns:a16="http://schemas.microsoft.com/office/drawing/2014/main" id="{8D125B96-710D-4075-BCB2-666207C11680}"/>
              </a:ext>
            </a:extLst>
          </p:cNvPr>
          <p:cNvPicPr>
            <a:picLocks noChangeAspect="1"/>
          </p:cNvPicPr>
          <p:nvPr/>
        </p:nvPicPr>
        <p:blipFill rotWithShape="1">
          <a:blip r:embed="rId3">
            <a:extLst>
              <a:ext uri="{28A0092B-C50C-407E-A947-70E740481C1C}">
                <a14:useLocalDpi xmlns:a14="http://schemas.microsoft.com/office/drawing/2010/main" val="0"/>
              </a:ext>
            </a:extLst>
          </a:blip>
          <a:srcRect t="7329" b="19882"/>
          <a:stretch/>
        </p:blipFill>
        <p:spPr>
          <a:xfrm>
            <a:off x="7199790" y="1147960"/>
            <a:ext cx="4270442" cy="4507115"/>
          </a:xfrm>
          <a:prstGeom prst="rect">
            <a:avLst/>
          </a:prstGeom>
        </p:spPr>
      </p:pic>
    </p:spTree>
    <p:extLst>
      <p:ext uri="{BB962C8B-B14F-4D97-AF65-F5344CB8AC3E}">
        <p14:creationId xmlns:p14="http://schemas.microsoft.com/office/powerpoint/2010/main" val="37815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74421"/>
            <a:ext cx="9905998" cy="1099387"/>
          </a:xfrm>
        </p:spPr>
        <p:txBody>
          <a:bodyPr>
            <a:normAutofit/>
          </a:bodyPr>
          <a:lstStyle/>
          <a:p>
            <a:r>
              <a:rPr lang="en-GB" sz="3400" dirty="0"/>
              <a:t>Programming logic</a:t>
            </a:r>
            <a:endParaRPr lang="en-IN" sz="3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81236" y="923277"/>
                <a:ext cx="7918882" cy="3498335"/>
              </a:xfrm>
            </p:spPr>
            <p:txBody>
              <a:bodyPr>
                <a:noAutofit/>
              </a:bodyPr>
              <a:lstStyle/>
              <a:p>
                <a:pPr marL="0" indent="0">
                  <a:buNone/>
                </a:pPr>
                <a:r>
                  <a:rPr lang="en-US" sz="1500" dirty="0">
                    <a:latin typeface="Calibri" panose="020F0502020204030204" pitchFamily="34" charset="0"/>
                    <a:cs typeface="Calibri" panose="020F0502020204030204" pitchFamily="34" charset="0"/>
                  </a:rPr>
                  <a:t>In the demonstration here, x-axis represents grounded plane. </a:t>
                </a:r>
                <a:r>
                  <a:rPr lang="en-US" sz="1600" dirty="0">
                    <a:latin typeface="Calibri" panose="020F0502020204030204" pitchFamily="34" charset="0"/>
                    <a:cs typeface="Calibri" panose="020F0502020204030204" pitchFamily="34" charset="0"/>
                  </a:rPr>
                  <a:t>j</a:t>
                </a:r>
                <a:r>
                  <a:rPr lang="en-US" sz="1600" baseline="30000" dirty="0">
                    <a:latin typeface="Calibri" panose="020F0502020204030204" pitchFamily="34" charset="0"/>
                    <a:cs typeface="Calibri" panose="020F0502020204030204" pitchFamily="34" charset="0"/>
                  </a:rPr>
                  <a:t>th</a:t>
                </a:r>
                <a:r>
                  <a:rPr lang="en-US" sz="1500" dirty="0">
                    <a:latin typeface="Calibri" panose="020F0502020204030204" pitchFamily="34" charset="0"/>
                    <a:cs typeface="Calibri" panose="020F0502020204030204" pitchFamily="34" charset="0"/>
                  </a:rPr>
                  <a:t> charge(</a:t>
                </a:r>
                <a14:m>
                  <m:oMath xmlns:m="http://schemas.openxmlformats.org/officeDocument/2006/math">
                    <m:sSub>
                      <m:sSubPr>
                        <m:ctrlPr>
                          <a:rPr lang="en-IN" sz="1600" i="1" smtClean="0">
                            <a:effectLst/>
                            <a:latin typeface="Cambria Math" panose="02040503050406030204" pitchFamily="18" charset="0"/>
                          </a:rPr>
                        </m:ctrlPr>
                      </m:sSubPr>
                      <m:e>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500" dirty="0">
                    <a:latin typeface="Calibri" panose="020F0502020204030204" pitchFamily="34" charset="0"/>
                    <a:cs typeface="Calibri" panose="020F0502020204030204" pitchFamily="34" charset="0"/>
                  </a:rPr>
                  <a:t>) present at (xj, yj, zj) will thus, have an image charge</a:t>
                </a:r>
                <a:r>
                  <a:rPr lang="en-US" sz="1400" dirty="0">
                    <a:latin typeface="Calibri" panose="020F0502020204030204" pitchFamily="34" charset="0"/>
                    <a:cs typeface="Calibri" panose="020F0502020204030204" pitchFamily="34" charset="0"/>
                  </a:rPr>
                  <a:t>(-</a:t>
                </a:r>
                <a14:m>
                  <m:oMath xmlns:m="http://schemas.openxmlformats.org/officeDocument/2006/math">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400" dirty="0">
                    <a:latin typeface="Calibri" panose="020F0502020204030204" pitchFamily="34" charset="0"/>
                    <a:cs typeface="Calibri" panose="020F0502020204030204" pitchFamily="34" charset="0"/>
                  </a:rPr>
                  <a:t>)</a:t>
                </a:r>
                <a:r>
                  <a:rPr lang="en-US" sz="1500" dirty="0">
                    <a:latin typeface="Calibri" panose="020F0502020204030204" pitchFamily="34" charset="0"/>
                    <a:cs typeface="Calibri" panose="020F0502020204030204" pitchFamily="34" charset="0"/>
                  </a:rPr>
                  <a:t> due to this grounded plane at (xj, -yj, zj). The combined effective voltage(v) at </a:t>
                </a:r>
                <a:r>
                  <a:rPr lang="en-US" sz="1600" dirty="0">
                    <a:latin typeface="Calibri" panose="020F0502020204030204" pitchFamily="34" charset="0"/>
                    <a:cs typeface="Calibri" panose="020F0502020204030204" pitchFamily="34" charset="0"/>
                  </a:rPr>
                  <a:t>i</a:t>
                </a:r>
                <a:r>
                  <a:rPr lang="en-US" sz="1600" baseline="30000" dirty="0">
                    <a:latin typeface="Calibri" panose="020F0502020204030204" pitchFamily="34" charset="0"/>
                    <a:cs typeface="Calibri" panose="020F0502020204030204" pitchFamily="34" charset="0"/>
                  </a:rPr>
                  <a:t>th</a:t>
                </a:r>
                <a:r>
                  <a:rPr lang="en-US" sz="1500" dirty="0">
                    <a:latin typeface="Calibri" panose="020F0502020204030204" pitchFamily="34" charset="0"/>
                    <a:cs typeface="Calibri" panose="020F0502020204030204" pitchFamily="34" charset="0"/>
                  </a:rPr>
                  <a:t> contour point (situated at xi, yi, zi) due to </a:t>
                </a:r>
                <a14:m>
                  <m:oMath xmlns:m="http://schemas.openxmlformats.org/officeDocument/2006/math">
                    <m:sSub>
                      <m:sSubPr>
                        <m:ctrlPr>
                          <a:rPr lang="en-IN" sz="1600" i="1">
                            <a:effectLst/>
                            <a:latin typeface="Cambria Math" panose="02040503050406030204" pitchFamily="18" charset="0"/>
                          </a:rPr>
                        </m:ctrlPr>
                      </m:sSubPr>
                      <m:e>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500" dirty="0">
                    <a:latin typeface="Calibri" panose="020F0502020204030204" pitchFamily="34" charset="0"/>
                    <a:cs typeface="Calibri" panose="020F0502020204030204" pitchFamily="34" charset="0"/>
                  </a:rPr>
                  <a:t> and its image charge will be given by</a:t>
                </a:r>
              </a:p>
              <a:p>
                <a:pPr marL="0" indent="0">
                  <a:buNone/>
                </a:pPr>
                <a:r>
                  <a:rPr lang="pt-BR" sz="1500" b="1" dirty="0">
                    <a:latin typeface="Calibri" panose="020F0502020204030204" pitchFamily="34" charset="0"/>
                    <a:cs typeface="Calibri" panose="020F0502020204030204" pitchFamily="34" charset="0"/>
                  </a:rPr>
                  <a:t>v=(1/(4</a:t>
                </a:r>
                <a:r>
                  <a:rPr lang="en-US" sz="1400" dirty="0">
                    <a:cs typeface="Calibri" panose="020F0502020204030204" pitchFamily="34" charset="0"/>
                  </a:rPr>
                  <a:t> </a:t>
                </a:r>
                <a14:m>
                  <m:oMath xmlns:m="http://schemas.openxmlformats.org/officeDocument/2006/math">
                    <m:r>
                      <a:rPr lang="en-US" sz="1400" i="1">
                        <a:latin typeface="Cambria Math" panose="02040503050406030204" pitchFamily="18" charset="0"/>
                        <a:cs typeface="Calibri" panose="020F0502020204030204" pitchFamily="34" charset="0"/>
                      </a:rPr>
                      <m:t>× </m:t>
                    </m:r>
                  </m:oMath>
                </a14:m>
                <a:r>
                  <a:rPr lang="pt-BR" sz="1500" b="1" dirty="0">
                    <a:latin typeface="Calibri" panose="020F0502020204030204" pitchFamily="34" charset="0"/>
                    <a:cs typeface="Calibri" panose="020F0502020204030204" pitchFamily="34" charset="0"/>
                  </a:rPr>
                  <a:t>pi</a:t>
                </a:r>
                <a:r>
                  <a:rPr lang="en-US" sz="1400" dirty="0">
                    <a:cs typeface="Calibri" panose="020F0502020204030204" pitchFamily="34" charset="0"/>
                  </a:rPr>
                  <a:t> </a:t>
                </a:r>
                <a14:m>
                  <m:oMath xmlns:m="http://schemas.openxmlformats.org/officeDocument/2006/math">
                    <m:r>
                      <a:rPr lang="en-US" sz="1400" i="1">
                        <a:latin typeface="Cambria Math" panose="02040503050406030204" pitchFamily="18" charset="0"/>
                        <a:cs typeface="Calibri" panose="020F0502020204030204" pitchFamily="34" charset="0"/>
                      </a:rPr>
                      <m:t>× </m:t>
                    </m:r>
                  </m:oMath>
                </a14:m>
                <a:r>
                  <a:rPr lang="pt-BR" sz="1500" b="1" dirty="0">
                    <a:latin typeface="Calibri" panose="020F0502020204030204" pitchFamily="34" charset="0"/>
                    <a:cs typeface="Calibri" panose="020F0502020204030204" pitchFamily="34" charset="0"/>
                  </a:rPr>
                  <a:t>e))</a:t>
                </a:r>
                <a:r>
                  <a:rPr lang="en-US" sz="1400" dirty="0">
                    <a:cs typeface="Calibri" panose="020F0502020204030204" pitchFamily="34" charset="0"/>
                  </a:rPr>
                  <a:t> </a:t>
                </a:r>
                <a14:m>
                  <m:oMath xmlns:m="http://schemas.openxmlformats.org/officeDocument/2006/math">
                    <m:r>
                      <a:rPr lang="en-US" sz="1400" i="1">
                        <a:latin typeface="Cambria Math" panose="02040503050406030204" pitchFamily="18" charset="0"/>
                        <a:cs typeface="Calibri" panose="020F0502020204030204" pitchFamily="34" charset="0"/>
                      </a:rPr>
                      <m:t>×</m:t>
                    </m:r>
                  </m:oMath>
                </a14:m>
                <a:r>
                  <a:rPr lang="pt-BR" sz="1500" b="1" dirty="0">
                    <a:latin typeface="Calibri" panose="020F0502020204030204" pitchFamily="34" charset="0"/>
                    <a:cs typeface="Calibri" panose="020F0502020204030204" pitchFamily="34" charset="0"/>
                  </a:rPr>
                  <a:t>(1/r1-1/r2)</a:t>
                </a:r>
                <a:r>
                  <a:rPr lang="en-US" sz="1400" dirty="0">
                    <a:cs typeface="Calibri" panose="020F0502020204030204" pitchFamily="34" charset="0"/>
                  </a:rPr>
                  <a:t> </a:t>
                </a:r>
                <a14:m>
                  <m:oMath xmlns:m="http://schemas.openxmlformats.org/officeDocument/2006/math">
                    <m:r>
                      <a:rPr lang="en-US" sz="1400" i="1">
                        <a:latin typeface="Cambria Math" panose="02040503050406030204" pitchFamily="18" charset="0"/>
                        <a:cs typeface="Calibri" panose="020F0502020204030204" pitchFamily="34" charset="0"/>
                      </a:rPr>
                      <m:t>× </m:t>
                    </m:r>
                    <m:sSub>
                      <m:sSubPr>
                        <m:ctrlPr>
                          <a:rPr lang="en-IN" sz="1600" i="1">
                            <a:effectLst/>
                            <a:latin typeface="Cambria Math" panose="02040503050406030204" pitchFamily="18" charset="0"/>
                          </a:rPr>
                        </m:ctrlPr>
                      </m:sSubPr>
                      <m:e>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 </m:t>
                    </m:r>
                  </m:oMath>
                </a14:m>
                <a:r>
                  <a:rPr lang="pt-BR" sz="1500" b="1" dirty="0">
                    <a:latin typeface="Calibri" panose="020F0502020204030204" pitchFamily="34" charset="0"/>
                    <a:cs typeface="Calibri" panose="020F0502020204030204" pitchFamily="34" charset="0"/>
                  </a:rPr>
                  <a:t>=</a:t>
                </a:r>
                <a:r>
                  <a:rPr lang="en-IN" sz="1600" dirty="0">
                    <a:effectLst/>
                  </a:rPr>
                  <a:t> </a:t>
                </a:r>
                <a14:m>
                  <m:oMath xmlns:m="http://schemas.openxmlformats.org/officeDocument/2006/math">
                    <m:sSub>
                      <m:sSubPr>
                        <m:ctrlPr>
                          <a:rPr lang="en-IN" sz="1600" i="1">
                            <a:effectLst/>
                            <a:latin typeface="Cambria Math" panose="02040503050406030204" pitchFamily="18" charset="0"/>
                          </a:rPr>
                        </m:ctrlPr>
                      </m:sSubPr>
                      <m:e>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 </m:t>
                    </m:r>
                    <m:r>
                      <a:rPr lang="en-US" sz="1600" i="1">
                        <a:latin typeface="Cambria Math" panose="02040503050406030204" pitchFamily="18" charset="0"/>
                        <a:cs typeface="Calibri" panose="020F0502020204030204" pitchFamily="34" charset="0"/>
                      </a:rPr>
                      <m:t>×</m:t>
                    </m:r>
                  </m:oMath>
                </a14:m>
                <a:r>
                  <a:rPr lang="en-IN" sz="1600" dirty="0">
                    <a:effectLst/>
                  </a:rPr>
                  <a:t> </a:t>
                </a:r>
                <a14:m>
                  <m:oMath xmlns:m="http://schemas.openxmlformats.org/officeDocument/2006/math">
                    <m:sSub>
                      <m:sSubPr>
                        <m:ctrlPr>
                          <a:rPr lang="en-IN" sz="1600" i="1">
                            <a:effectLst/>
                            <a:latin typeface="Cambria Math" panose="02040503050406030204" pitchFamily="18" charset="0"/>
                          </a:rPr>
                        </m:ctrlPr>
                      </m:sSubPr>
                      <m:e>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6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pt-BR" sz="1500" dirty="0">
                    <a:latin typeface="Calibri" panose="020F0502020204030204" pitchFamily="34" charset="0"/>
                    <a:cs typeface="Calibri" panose="020F0502020204030204" pitchFamily="34" charset="0"/>
                  </a:rPr>
                  <a:t>,</a:t>
                </a:r>
              </a:p>
              <a:p>
                <a:pPr marL="0" indent="0">
                  <a:buNone/>
                </a:pPr>
                <a:r>
                  <a:rPr lang="pt-BR" sz="1500" dirty="0">
                    <a:latin typeface="Calibri" panose="020F0502020204030204" pitchFamily="34" charset="0"/>
                    <a:cs typeface="Calibri" panose="020F0502020204030204" pitchFamily="34" charset="0"/>
                  </a:rPr>
                  <a:t>where r1 and r2 are distances between </a:t>
                </a:r>
                <a:r>
                  <a:rPr lang="en-US" sz="1600" dirty="0">
                    <a:latin typeface="Calibri" panose="020F0502020204030204" pitchFamily="34" charset="0"/>
                    <a:cs typeface="Calibri" panose="020F0502020204030204" pitchFamily="34" charset="0"/>
                  </a:rPr>
                  <a:t>i</a:t>
                </a:r>
                <a:r>
                  <a:rPr lang="en-US" sz="1600" baseline="30000" dirty="0">
                    <a:latin typeface="Calibri" panose="020F0502020204030204" pitchFamily="34" charset="0"/>
                    <a:cs typeface="Calibri" panose="020F0502020204030204" pitchFamily="34" charset="0"/>
                  </a:rPr>
                  <a:t>th</a:t>
                </a:r>
                <a:r>
                  <a:rPr lang="pt-BR" sz="1500" dirty="0">
                    <a:latin typeface="Calibri" panose="020F0502020204030204" pitchFamily="34" charset="0"/>
                    <a:cs typeface="Calibri" panose="020F0502020204030204" pitchFamily="34" charset="0"/>
                  </a:rPr>
                  <a:t> contour point and </a:t>
                </a:r>
                <a14:m>
                  <m:oMath xmlns:m="http://schemas.openxmlformats.org/officeDocument/2006/math">
                    <m:sSub>
                      <m:sSubPr>
                        <m:ctrlPr>
                          <a:rPr lang="en-IN" sz="1400" i="1" smtClean="0">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pt-BR" sz="1500" dirty="0">
                    <a:latin typeface="Calibri" panose="020F0502020204030204" pitchFamily="34" charset="0"/>
                    <a:cs typeface="Calibri" panose="020F0502020204030204" pitchFamily="34" charset="0"/>
                  </a:rPr>
                  <a:t> and its image charge respectively, given by</a:t>
                </a:r>
              </a:p>
              <a:p>
                <a:pPr marL="0" indent="0">
                  <a:buNone/>
                </a:pPr>
                <a:r>
                  <a:rPr lang="pt-BR" sz="1500" b="1" dirty="0">
                    <a:latin typeface="Calibri" panose="020F0502020204030204" pitchFamily="34" charset="0"/>
                    <a:cs typeface="Calibri" panose="020F0502020204030204" pitchFamily="34" charset="0"/>
                  </a:rPr>
                  <a:t>r1=sqrt((xi-xj)^2+(yi-yj)^2+(zi-zj)^2)</a:t>
                </a:r>
                <a:r>
                  <a:rPr lang="pt-BR" sz="1500" dirty="0">
                    <a:latin typeface="Calibri" panose="020F0502020204030204" pitchFamily="34" charset="0"/>
                    <a:cs typeface="Calibri" panose="020F0502020204030204" pitchFamily="34" charset="0"/>
                  </a:rPr>
                  <a:t> and </a:t>
                </a:r>
                <a:r>
                  <a:rPr lang="pt-BR" sz="1500" b="1" dirty="0">
                    <a:latin typeface="Calibri" panose="020F0502020204030204" pitchFamily="34" charset="0"/>
                    <a:cs typeface="Calibri" panose="020F0502020204030204" pitchFamily="34" charset="0"/>
                  </a:rPr>
                  <a:t>r2=sqrt((xi-xj)^2+(yi+yj)^2+(zi-zj)^2) .</a:t>
                </a:r>
              </a:p>
              <a:p>
                <a:pPr marL="0" indent="0">
                  <a:buNone/>
                </a:pPr>
                <a:r>
                  <a:rPr lang="pt-BR" sz="1500" dirty="0">
                    <a:latin typeface="Calibri" panose="020F0502020204030204" pitchFamily="34" charset="0"/>
                    <a:cs typeface="Calibri" panose="020F0502020204030204" pitchFamily="34" charset="0"/>
                  </a:rPr>
                  <a:t>e is permittivity of space, as applicable.</a:t>
                </a:r>
              </a:p>
              <a:p>
                <a:pPr marL="0" indent="0">
                  <a:buNone/>
                </a:pPr>
                <a:r>
                  <a:rPr lang="pt-BR" sz="1500" dirty="0">
                    <a:latin typeface="Calibri" panose="020F0502020204030204" pitchFamily="34" charset="0"/>
                    <a:cs typeface="Calibri" panose="020F0502020204030204" pitchFamily="34" charset="0"/>
                  </a:rPr>
                  <a:t>Since, </a:t>
                </a:r>
                <a14:m>
                  <m:oMath xmlns:m="http://schemas.openxmlformats.org/officeDocument/2006/math">
                    <m:sSub>
                      <m:sSubPr>
                        <m:ctrlPr>
                          <a:rPr lang="en-IN" sz="1500" i="1" smtClean="0">
                            <a:effectLst/>
                            <a:latin typeface="Cambria Math" panose="02040503050406030204" pitchFamily="18" charset="0"/>
                          </a:rPr>
                        </m:ctrlPr>
                      </m:sSubPr>
                      <m:e>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500" b="0" i="1" kern="100"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IN" sz="1500" i="1" smtClean="0">
                            <a:effectLst/>
                            <a:latin typeface="Cambria Math" panose="02040503050406030204" pitchFamily="18" charset="0"/>
                          </a:rPr>
                        </m:ctrlPr>
                      </m:naryPr>
                      <m:sub>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𝑁</m:t>
                        </m:r>
                      </m:sup>
                      <m:e>
                        <m:f>
                          <m:fPr>
                            <m:ctrlPr>
                              <a:rPr lang="en-IN" sz="1500" i="1">
                                <a:effectLst/>
                                <a:latin typeface="Cambria Math" panose="02040503050406030204" pitchFamily="18" charset="0"/>
                              </a:rPr>
                            </m:ctrlPr>
                          </m:fPr>
                          <m:num>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1500" i="1">
                                    <a:effectLst/>
                                    <a:latin typeface="Cambria Math" panose="02040503050406030204" pitchFamily="18" charset="0"/>
                                  </a:rPr>
                                </m:ctrlPr>
                              </m:sSubPr>
                              <m:e>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500" i="1">
                                    <a:effectLst/>
                                    <a:latin typeface="Cambria Math" panose="02040503050406030204" pitchFamily="18" charset="0"/>
                                  </a:rPr>
                                </m:ctrlPr>
                              </m:sSubPr>
                              <m:e>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num>
                          <m:den>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500" b="0" i="1" kern="100" smtClean="0">
                                <a:effectLst/>
                                <a:latin typeface="Cambria Math" panose="02040503050406030204" pitchFamily="18" charset="0"/>
                                <a:ea typeface="SimSun" panose="02010600030101010101" pitchFamily="2" charset="-122"/>
                                <a:cs typeface="Times New Roman" panose="02020603050405020304" pitchFamily="18" charset="0"/>
                              </a:rPr>
                              <m:t>𝑛</m:t>
                            </m:r>
                          </m:den>
                        </m:f>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m:t>
                        </m:r>
                      </m:e>
                    </m:nary>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IN" sz="1500" i="1">
                            <a:effectLst/>
                            <a:latin typeface="Cambria Math" panose="02040503050406030204" pitchFamily="18" charset="0"/>
                          </a:rPr>
                        </m:ctrlPr>
                      </m:naryPr>
                      <m:sub>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𝑁</m:t>
                        </m:r>
                      </m:sup>
                      <m:e>
                        <m:sSub>
                          <m:sSubPr>
                            <m:ctrlPr>
                              <a:rPr lang="en-IN" sz="1500" i="1">
                                <a:effectLst/>
                                <a:latin typeface="Cambria Math" panose="02040503050406030204" pitchFamily="18" charset="0"/>
                              </a:rPr>
                            </m:ctrlPr>
                          </m:sSubPr>
                          <m:e>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500" b="0" i="1" kern="100"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IN" sz="1500" i="1">
                                <a:effectLst/>
                                <a:latin typeface="Cambria Math" panose="02040503050406030204" pitchFamily="18" charset="0"/>
                              </a:rPr>
                            </m:ctrlPr>
                          </m:sSubPr>
                          <m:e>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e>
                    </m:nary>
                  </m:oMath>
                </a14:m>
                <a:r>
                  <a:rPr lang="en-US" sz="1500" dirty="0">
                    <a:latin typeface="Calibri" panose="020F0502020204030204" pitchFamily="34" charset="0"/>
                    <a:cs typeface="Calibri" panose="020F0502020204030204" pitchFamily="34" charset="0"/>
                  </a:rPr>
                  <a:t> , </a:t>
                </a:r>
                <a14:m>
                  <m:oMath xmlns:m="http://schemas.openxmlformats.org/officeDocument/2006/math">
                    <m:sSub>
                      <m:sSubPr>
                        <m:ctrlPr>
                          <a:rPr lang="en-IN" sz="1500" i="1">
                            <a:effectLst/>
                            <a:latin typeface="Cambria Math" panose="02040503050406030204" pitchFamily="18" charset="0"/>
                          </a:rPr>
                        </m:ctrlPr>
                      </m:sSubPr>
                      <m:e>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𝑛</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oMath>
                </a14:m>
                <a:r>
                  <a:rPr lang="en-US" sz="1500" dirty="0">
                    <a:latin typeface="Calibri" panose="020F0502020204030204" pitchFamily="34" charset="0"/>
                    <a:cs typeface="Calibri" panose="020F0502020204030204" pitchFamily="34" charset="0"/>
                  </a:rPr>
                  <a:t> at dielectric interface x=1, is calculated as</a:t>
                </a:r>
              </a:p>
              <a:p>
                <a:pPr marL="0" indent="0">
                  <a:buNone/>
                </a:pPr>
                <a14:m>
                  <m:oMath xmlns:m="http://schemas.openxmlformats.org/officeDocument/2006/math">
                    <m:sSub>
                      <m:sSubPr>
                        <m:ctrlPr>
                          <a:rPr lang="en-IN" sz="1500" i="1" smtClean="0">
                            <a:effectLst/>
                            <a:latin typeface="Cambria Math" panose="02040503050406030204" pitchFamily="18" charset="0"/>
                          </a:rPr>
                        </m:ctrlPr>
                      </m:sSubPr>
                      <m:e>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𝐹</m:t>
                        </m:r>
                      </m:e>
                      <m:sub>
                        <m:r>
                          <a:rPr lang="en-US" sz="1500" b="0" i="1" kern="100" smtClean="0">
                            <a:effectLst/>
                            <a:latin typeface="Cambria Math" panose="02040503050406030204" pitchFamily="18" charset="0"/>
                            <a:ea typeface="SimSun" panose="02010600030101010101" pitchFamily="2" charset="-122"/>
                            <a:cs typeface="Times New Roman" panose="02020603050405020304" pitchFamily="18" charset="0"/>
                          </a:rPr>
                          <m:t>𝑥</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500" i="1" kern="100">
                            <a:effectLst/>
                            <a:latin typeface="Cambria Math" panose="02040503050406030204" pitchFamily="18" charset="0"/>
                            <a:ea typeface="SimSun" panose="02010600030101010101" pitchFamily="2" charset="-122"/>
                            <a:cs typeface="Times New Roman" panose="02020603050405020304" pitchFamily="18" charset="0"/>
                          </a:rPr>
                          <m:t>𝑖𝑗</m:t>
                        </m:r>
                      </m:sub>
                    </m:sSub>
                  </m:oMath>
                </a14:m>
                <a:r>
                  <a:rPr lang="pt-BR" sz="1500" b="1" dirty="0">
                    <a:latin typeface="Calibri" panose="020F0502020204030204" pitchFamily="34" charset="0"/>
                    <a:cs typeface="Calibri" panose="020F0502020204030204" pitchFamily="34" charset="0"/>
                  </a:rPr>
                  <a:t>=((xi-xj)/(4</a:t>
                </a:r>
                <a:r>
                  <a:rPr lang="en-US" sz="1400" dirty="0">
                    <a:cs typeface="Calibri" panose="020F0502020204030204" pitchFamily="34" charset="0"/>
                  </a:rPr>
                  <a:t> </a:t>
                </a:r>
                <a14:m>
                  <m:oMath xmlns:m="http://schemas.openxmlformats.org/officeDocument/2006/math">
                    <m:r>
                      <a:rPr lang="en-US" sz="1400" i="1">
                        <a:latin typeface="Cambria Math" panose="02040503050406030204" pitchFamily="18" charset="0"/>
                        <a:cs typeface="Calibri" panose="020F0502020204030204" pitchFamily="34" charset="0"/>
                      </a:rPr>
                      <m:t>× </m:t>
                    </m:r>
                  </m:oMath>
                </a14:m>
                <a:r>
                  <a:rPr lang="pt-BR" sz="1500" b="1" dirty="0">
                    <a:latin typeface="Calibri" panose="020F0502020204030204" pitchFamily="34" charset="0"/>
                    <a:cs typeface="Calibri" panose="020F0502020204030204" pitchFamily="34" charset="0"/>
                  </a:rPr>
                  <a:t>pi</a:t>
                </a:r>
                <a:r>
                  <a:rPr lang="en-US" sz="1400" dirty="0">
                    <a:cs typeface="Calibri" panose="020F0502020204030204" pitchFamily="34" charset="0"/>
                  </a:rPr>
                  <a:t> </a:t>
                </a:r>
                <a14:m>
                  <m:oMath xmlns:m="http://schemas.openxmlformats.org/officeDocument/2006/math">
                    <m:r>
                      <a:rPr lang="en-US" sz="1400" i="1">
                        <a:latin typeface="Cambria Math" panose="02040503050406030204" pitchFamily="18" charset="0"/>
                        <a:cs typeface="Calibri" panose="020F0502020204030204" pitchFamily="34" charset="0"/>
                      </a:rPr>
                      <m:t>× </m:t>
                    </m:r>
                  </m:oMath>
                </a14:m>
                <a:r>
                  <a:rPr lang="pt-BR" sz="1500" b="1" dirty="0">
                    <a:latin typeface="Calibri" panose="020F0502020204030204" pitchFamily="34" charset="0"/>
                    <a:cs typeface="Calibri" panose="020F0502020204030204" pitchFamily="34" charset="0"/>
                  </a:rPr>
                  <a:t>e))*((1/((r1)^3))-(1/((r2)^3)))</a:t>
                </a:r>
                <a:r>
                  <a:rPr lang="en-US" sz="1400" dirty="0">
                    <a:cs typeface="Calibri" panose="020F0502020204030204" pitchFamily="34" charset="0"/>
                  </a:rPr>
                  <a:t> </a:t>
                </a:r>
                <a14:m>
                  <m:oMath xmlns:m="http://schemas.openxmlformats.org/officeDocument/2006/math">
                    <m:r>
                      <a:rPr lang="en-US" sz="1400" i="1">
                        <a:latin typeface="Cambria Math" panose="02040503050406030204" pitchFamily="18" charset="0"/>
                        <a:cs typeface="Calibri" panose="020F0502020204030204" pitchFamily="34" charset="0"/>
                      </a:rPr>
                      <m:t>×</m:t>
                    </m:r>
                  </m:oMath>
                </a14:m>
                <a:r>
                  <a:rPr lang="en-IN" sz="1400" dirty="0">
                    <a:effectLst/>
                  </a:rPr>
                  <a:t> </a:t>
                </a:r>
                <a14:m>
                  <m:oMath xmlns:m="http://schemas.openxmlformats.org/officeDocument/2006/math">
                    <m:sSub>
                      <m:sSubPr>
                        <m:ctrlPr>
                          <a:rPr lang="en-IN" sz="1400" i="1">
                            <a:effectLst/>
                            <a:latin typeface="Cambria Math" panose="02040503050406030204" pitchFamily="18" charset="0"/>
                          </a:rPr>
                        </m:ctrlPr>
                      </m:sSubPr>
                      <m:e>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𝑄</m:t>
                        </m:r>
                      </m:e>
                      <m:sub>
                        <m:r>
                          <a:rPr lang="en-US" sz="14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pt-BR" sz="1500" dirty="0">
                    <a:latin typeface="Calibri" panose="020F0502020204030204" pitchFamily="34" charset="0"/>
                    <a:cs typeface="Calibri" panose="020F0502020204030204" pitchFamily="34" charset="0"/>
                  </a:rPr>
                  <a:t>.</a:t>
                </a:r>
              </a:p>
              <a:p>
                <a:pPr marL="0" indent="0">
                  <a:buNone/>
                </a:pPr>
                <a:r>
                  <a:rPr lang="en-US" sz="1500" b="1" dirty="0">
                    <a:latin typeface="Calibri" panose="020F0502020204030204" pitchFamily="34" charset="0"/>
                    <a:cs typeface="Calibri" panose="020F0502020204030204" pitchFamily="34" charset="0"/>
                  </a:rPr>
                  <a:t>Note:</a:t>
                </a:r>
              </a:p>
              <a:p>
                <a:r>
                  <a:rPr lang="en-US" sz="1500" dirty="0">
                    <a:latin typeface="Calibri" panose="020F0502020204030204" pitchFamily="34" charset="0"/>
                    <a:cs typeface="Calibri" panose="020F0502020204030204" pitchFamily="34" charset="0"/>
                  </a:rPr>
                  <a:t>Since the chosen electrode arrangement is axially symmetric, the above steps can be carried out only for one half area of the structure and the obtained results will be replicated for the other half.</a:t>
                </a:r>
              </a:p>
              <a:p>
                <a:r>
                  <a:rPr lang="en-US" sz="1500" dirty="0">
                    <a:latin typeface="Calibri" panose="020F0502020204030204" pitchFamily="34" charset="0"/>
                    <a:cs typeface="Calibri" panose="020F0502020204030204" pitchFamily="34" charset="0"/>
                  </a:rPr>
                  <a:t>All analysis is based on a two dimensional structure.</a:t>
                </a:r>
              </a:p>
              <a:p>
                <a:pPr marL="0" indent="0">
                  <a:buNone/>
                </a:pPr>
                <a:endParaRPr lang="en-US" sz="15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81236" y="923277"/>
                <a:ext cx="7918882" cy="3498335"/>
              </a:xfrm>
              <a:blipFill>
                <a:blip r:embed="rId2"/>
                <a:stretch>
                  <a:fillRect l="-1078" t="-348" r="-1078" b="-65679"/>
                </a:stretch>
              </a:blipFill>
            </p:spPr>
            <p:txBody>
              <a:bodyPr/>
              <a:lstStyle/>
              <a:p>
                <a:r>
                  <a:rPr lang="en-IN">
                    <a:noFill/>
                  </a:rPr>
                  <a:t> </a:t>
                </a:r>
              </a:p>
            </p:txBody>
          </p:sp>
        </mc:Fallback>
      </mc:AlternateContent>
      <p:pic>
        <p:nvPicPr>
          <p:cNvPr id="12" name="Picture 11">
            <a:extLst>
              <a:ext uri="{FF2B5EF4-FFF2-40B4-BE49-F238E27FC236}">
                <a16:creationId xmlns:a16="http://schemas.microsoft.com/office/drawing/2014/main" id="{D2BC70BE-EEFE-4149-B2A7-8D6CB7CD70EC}"/>
              </a:ext>
            </a:extLst>
          </p:cNvPr>
          <p:cNvPicPr>
            <a:picLocks noChangeAspect="1"/>
          </p:cNvPicPr>
          <p:nvPr/>
        </p:nvPicPr>
        <p:blipFill rotWithShape="1">
          <a:blip r:embed="rId3">
            <a:extLst>
              <a:ext uri="{28A0092B-C50C-407E-A947-70E740481C1C}">
                <a14:useLocalDpi xmlns:a14="http://schemas.microsoft.com/office/drawing/2010/main" val="0"/>
              </a:ext>
            </a:extLst>
          </a:blip>
          <a:srcRect b="14373"/>
          <a:stretch/>
        </p:blipFill>
        <p:spPr>
          <a:xfrm>
            <a:off x="8629095" y="748866"/>
            <a:ext cx="3373515" cy="4488959"/>
          </a:xfrm>
          <a:prstGeom prst="rect">
            <a:avLst/>
          </a:prstGeom>
        </p:spPr>
      </p:pic>
    </p:spTree>
    <p:extLst>
      <p:ext uri="{BB962C8B-B14F-4D97-AF65-F5344CB8AC3E}">
        <p14:creationId xmlns:p14="http://schemas.microsoft.com/office/powerpoint/2010/main" val="2231225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otalTime>838</TotalTime>
  <Words>2113</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Tw Cen MT</vt:lpstr>
      <vt:lpstr>Circuit</vt:lpstr>
      <vt:lpstr>Electric Field Calculation in High Voltage Systems using Charge simulation method (CSM)</vt:lpstr>
      <vt:lpstr>Introduction</vt:lpstr>
      <vt:lpstr>Introduction</vt:lpstr>
      <vt:lpstr>BASIC PRINCIPLE</vt:lpstr>
      <vt:lpstr>BASIC PRINCIPLE</vt:lpstr>
      <vt:lpstr>CSM in multi-dielectric media</vt:lpstr>
      <vt:lpstr>CSM in multi-dielectric media</vt:lpstr>
      <vt:lpstr>CSM in multi-dielectric media</vt:lpstr>
      <vt:lpstr>Programming logic</vt:lpstr>
      <vt:lpstr>Programming logic</vt:lpstr>
      <vt:lpstr>Programming logic</vt:lpstr>
      <vt:lpstr>Programming logic</vt:lpstr>
      <vt:lpstr>Programming logic</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CHARGE SIMULATION METHOD</dc:title>
  <dc:creator>K M Rahaman</dc:creator>
  <cp:lastModifiedBy>K M Rahaman</cp:lastModifiedBy>
  <cp:revision>24</cp:revision>
  <dcterms:created xsi:type="dcterms:W3CDTF">2021-07-26T15:22:55Z</dcterms:created>
  <dcterms:modified xsi:type="dcterms:W3CDTF">2021-08-03T06:51:04Z</dcterms:modified>
</cp:coreProperties>
</file>