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1" r:id="rId5"/>
    <p:sldId id="265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74F2B-B310-4455-A9F5-88003567B5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4ED58-55BC-4C37-924B-34EF320DB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Kudu 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ED58-55BC-4C37-924B-34EF320DB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Kudu 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ED58-55BC-4C37-924B-34EF320DB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4ED58-55BC-4C37-924B-34EF320DB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062664" cy="4752527"/>
          </a:xfrm>
        </p:spPr>
        <p:txBody>
          <a:bodyPr>
            <a:normAutofit/>
          </a:bodyPr>
          <a:lstStyle/>
          <a:p>
            <a:pPr algn="l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18" y="692696"/>
            <a:ext cx="828092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</a:rPr>
              <a:t>需求：</a:t>
            </a:r>
            <a:br>
              <a:rPr lang="en-US" altLang="zh-CN" b="1" dirty="0">
                <a:latin typeface="+mj-ea"/>
              </a:rPr>
            </a:br>
            <a:br>
              <a:rPr lang="en-US" altLang="zh-CN" dirty="0">
                <a:latin typeface="+mn-ea"/>
              </a:rPr>
            </a:br>
            <a:r>
              <a:rPr lang="zh-CN" altLang="en-US" sz="1600" dirty="0">
                <a:latin typeface="+mn-ea"/>
              </a:rPr>
              <a:t>根据</a:t>
            </a:r>
            <a:r>
              <a:rPr lang="en-US" altLang="zh-CN" sz="1600" dirty="0" err="1">
                <a:latin typeface="+mn-ea"/>
              </a:rPr>
              <a:t>face_value_circle_video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face_value_circle_video_play_info</a:t>
            </a:r>
            <a:r>
              <a:rPr lang="en-US" altLang="zh-CN" sz="1600" dirty="0">
                <a:latin typeface="+mn-ea"/>
              </a:rPr>
              <a:t>/ </a:t>
            </a:r>
            <a:r>
              <a:rPr lang="en-US" altLang="zh-CN" sz="1600" dirty="0" err="1">
                <a:latin typeface="+mn-ea"/>
              </a:rPr>
              <a:t>t_fw_user_note_collection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t_fw_user_preference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t_fw_user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t_fw_back_note_label</a:t>
            </a:r>
            <a:r>
              <a:rPr lang="zh-CN" altLang="en-US" sz="1600" dirty="0">
                <a:latin typeface="+mn-ea"/>
              </a:rPr>
              <a:t>六个表，组合成以下样式的数据，存入</a:t>
            </a:r>
            <a:r>
              <a:rPr lang="en-US" altLang="zh-CN" sz="1600" dirty="0">
                <a:latin typeface="+mn-ea"/>
              </a:rPr>
              <a:t>kudu/</a:t>
            </a:r>
            <a:r>
              <a:rPr lang="en-US" altLang="zh-CN" sz="1600" dirty="0" err="1">
                <a:latin typeface="+mn-ea"/>
              </a:rPr>
              <a:t>redis</a:t>
            </a:r>
            <a:r>
              <a:rPr lang="zh-CN" altLang="en-US" sz="1600" dirty="0">
                <a:latin typeface="+mn-ea"/>
              </a:rPr>
              <a:t>。</a:t>
            </a:r>
            <a:br>
              <a:rPr lang="en-US" altLang="zh-CN" sz="1600" dirty="0">
                <a:latin typeface="+mn-ea"/>
              </a:rPr>
            </a:br>
            <a:br>
              <a:rPr lang="en-US" altLang="zh-CN" sz="1600" dirty="0">
                <a:latin typeface="+mn-ea"/>
              </a:rPr>
            </a:br>
            <a:br>
              <a:rPr lang="en-US" altLang="zh-CN" sz="1600" dirty="0">
                <a:latin typeface="+mn-ea"/>
              </a:rPr>
            </a:br>
            <a:r>
              <a:rPr lang="zh-CN" altLang="en-US" sz="1600" dirty="0">
                <a:latin typeface="+mn-ea"/>
              </a:rPr>
              <a:t>数据格式：</a:t>
            </a:r>
            <a:r>
              <a:rPr lang="en-US" altLang="zh-CN" sz="1600" dirty="0">
                <a:latin typeface="+mn-ea"/>
              </a:rPr>
              <a:t>{“gender”:“0”,“like_name”:“0_180”,“active”:“23”,“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classify</a:t>
            </a:r>
            <a:endParaRPr lang="zh-CN" altLang="en-US" sz="16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”:“0”,“videoId”:“2499179”,“finish”:</a:t>
            </a:r>
            <a:r>
              <a:rPr lang="zh-CN" altLang="en-US" sz="1600" dirty="0">
                <a:latin typeface="+mn-ea"/>
              </a:rPr>
              <a:t>“</a:t>
            </a:r>
            <a:r>
              <a:rPr lang="en-US" altLang="zh-CN" sz="1600" dirty="0">
                <a:latin typeface="+mn-ea"/>
              </a:rPr>
              <a:t>0.5938959133241316</a:t>
            </a:r>
            <a:r>
              <a:rPr lang="zh-CN" altLang="en-US" sz="1600" dirty="0">
                <a:latin typeface="+mn-ea"/>
              </a:rPr>
              <a:t>”</a:t>
            </a:r>
            <a:r>
              <a:rPr lang="en-US" altLang="zh-CN" sz="1600" dirty="0">
                <a:latin typeface="+mn-ea"/>
              </a:rPr>
              <a:t>,“like_latest”:“0”,“label”:“1”,“hot”:</a:t>
            </a:r>
            <a:r>
              <a:rPr lang="zh-CN" altLang="en-US" sz="1600" dirty="0">
                <a:latin typeface="+mn-ea"/>
              </a:rPr>
              <a:t>“</a:t>
            </a:r>
            <a:r>
              <a:rPr lang="en-US" altLang="zh-CN" sz="1600" dirty="0">
                <a:latin typeface="+mn-ea"/>
              </a:rPr>
              <a:t>0.009880783560720028</a:t>
            </a:r>
            <a:r>
              <a:rPr lang="zh-CN" altLang="en-US" sz="1600" dirty="0">
                <a:latin typeface="+mn-ea"/>
              </a:rPr>
              <a:t>”</a:t>
            </a:r>
            <a:r>
              <a:rPr lang="en-US" altLang="zh-CN" sz="1600" dirty="0">
                <a:latin typeface="+mn-ea"/>
              </a:rPr>
              <a:t>,“userId”:“2690662”,“age”:“25”}</a:t>
            </a:r>
            <a:br>
              <a:rPr lang="en-US" altLang="zh-CN" sz="1600" dirty="0">
                <a:latin typeface="+mn-ea"/>
              </a:rPr>
            </a:br>
            <a:br>
              <a:rPr lang="en-US" altLang="zh-CN" sz="1600" dirty="0">
                <a:latin typeface="+mn-ea"/>
              </a:rPr>
            </a:br>
            <a:br>
              <a:rPr lang="en-US" altLang="zh-CN" sz="1600" dirty="0">
                <a:latin typeface="+mn-ea"/>
              </a:rPr>
            </a:br>
            <a:endParaRPr lang="en-US" altLang="zh-CN" sz="1600" dirty="0">
              <a:latin typeface="+mn-ea"/>
            </a:endParaRPr>
          </a:p>
          <a:p>
            <a:br>
              <a:rPr lang="en-US" altLang="zh-CN" sz="1600" dirty="0">
                <a:latin typeface="+mn-ea"/>
              </a:rPr>
            </a:br>
            <a:r>
              <a:rPr lang="zh-CN" altLang="en-US" sz="1600" dirty="0">
                <a:latin typeface="+mn-ea"/>
              </a:rPr>
              <a:t>字段来源见下页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对于之前的数据：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1400" b="1" dirty="0">
                <a:solidFill>
                  <a:srgbClr val="FF0000"/>
                </a:solidFill>
              </a:rPr>
              <a:t>行为信息表，同步最近一个月的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>
                <a:solidFill>
                  <a:srgbClr val="FF0000"/>
                </a:solidFill>
              </a:rPr>
              <a:t>用户信息表，全量同步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>
                <a:solidFill>
                  <a:srgbClr val="FF0000"/>
                </a:solidFill>
              </a:rPr>
              <a:t>视频信息表，全量同步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116632"/>
          <a:ext cx="8892480" cy="470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15"/>
                <a:gridCol w="755015"/>
                <a:gridCol w="973177"/>
                <a:gridCol w="1555333"/>
                <a:gridCol w="2405107"/>
                <a:gridCol w="1699349"/>
                <a:gridCol w="827584"/>
              </a:tblGrid>
              <a:tr h="555079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、历史行为信息表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5079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所需字段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字段名称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所在表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所在表中字段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备注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备注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实时性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1350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</a:t>
                      </a:r>
                      <a:r>
                        <a:rPr lang="en-US" altLang="zh-CN" sz="1200" dirty="0"/>
                        <a:t>id(</a:t>
                      </a:r>
                      <a:r>
                        <a:rPr lang="zh-CN" altLang="en-US" sz="1200" dirty="0"/>
                        <a:t>主键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userid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face_value_circle_video_play_info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temporary_id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61350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观看时间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viewtime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face_value_circle_video_play_info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61350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视频</a:t>
                      </a:r>
                      <a:r>
                        <a:rPr lang="en-US" altLang="zh-CN" sz="1200" dirty="0"/>
                        <a:t>id(</a:t>
                      </a:r>
                      <a:r>
                        <a:rPr lang="zh-CN" altLang="en-US" sz="1200" dirty="0"/>
                        <a:t>主键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videoid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face_value_circle_video_play_info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note_id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613508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最近播放视频分类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like_latest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t_fw_back_note_label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label_id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为切分符号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最近</a:t>
                      </a:r>
                      <a:r>
                        <a:rPr lang="en-US" altLang="zh-CN" sz="1200" dirty="0"/>
                        <a:t>20</a:t>
                      </a:r>
                      <a:r>
                        <a:rPr lang="zh-CN" altLang="en-US" sz="1200" dirty="0"/>
                        <a:t>个视频，根据</a:t>
                      </a:r>
                      <a:r>
                        <a:rPr lang="en-US" altLang="zh-CN" sz="1200" dirty="0" err="1"/>
                        <a:t>note_id</a:t>
                      </a:r>
                      <a:r>
                        <a:rPr lang="zh-CN" altLang="en-US" sz="1200" dirty="0"/>
                        <a:t>找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注意去重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8796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正负样本标识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face_value_circle_video_play_info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log_type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abel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为负样本，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为正样本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log_type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为负样本，为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为正样本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 /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en-US" altLang="zh-C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4941168"/>
          <a:ext cx="8892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87"/>
                <a:gridCol w="519738"/>
                <a:gridCol w="1351047"/>
                <a:gridCol w="1584176"/>
                <a:gridCol w="2664296"/>
                <a:gridCol w="1296144"/>
                <a:gridCol w="899592"/>
              </a:tblGrid>
              <a:tr h="967383"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视频热度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hot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face_value_circle_video_play_info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t_fw_user_note_collection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t_fw_user_comment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从视频信息表获取字段值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视频播放率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finish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face_value_circle_video_play_info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play_duration</a:t>
                      </a:r>
                      <a:r>
                        <a:rPr lang="en-US" altLang="zh-CN" sz="1200" dirty="0"/>
                        <a:t>/</a:t>
                      </a:r>
                      <a:r>
                        <a:rPr lang="en-US" altLang="zh-CN" sz="1200" dirty="0" err="1"/>
                        <a:t>note_duration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从视频信息表获取字段值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/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908720"/>
          <a:ext cx="8208912" cy="35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82"/>
                <a:gridCol w="975833"/>
                <a:gridCol w="1126808"/>
                <a:gridCol w="1827382"/>
                <a:gridCol w="1853625"/>
                <a:gridCol w="1147482"/>
              </a:tblGrid>
              <a:tr h="35506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、用户信息表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表字段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用户活跃时间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（按天计算）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用户喜好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（按天计算）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用户性别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用户年龄</a:t>
                      </a:r>
                      <a:endParaRPr lang="en-US" altLang="zh-CN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（按天计算）</a:t>
                      </a:r>
                      <a:endParaRPr lang="zh-CN" altLang="en-US" sz="1800" dirty="0"/>
                    </a:p>
                  </a:txBody>
                  <a:tcPr/>
                </a:tc>
              </a:tr>
              <a:tr h="391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字段名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like_name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</a:tr>
              <a:tr h="391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用户最近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天看视频最多的时间，精确到小时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最近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天，用户看视频最多的分类，选择前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个分类写入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9112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字段与实时性均与行为信息表中一致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9512" y="620688"/>
          <a:ext cx="87129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720080"/>
                <a:gridCol w="1761037"/>
                <a:gridCol w="1407315"/>
                <a:gridCol w="732712"/>
                <a:gridCol w="1070014"/>
                <a:gridCol w="840725"/>
                <a:gridCol w="687866"/>
                <a:gridCol w="917155"/>
              </a:tblGrid>
              <a:tr h="36576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、视频信息表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表字段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视频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视频热度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按小时计算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视频播放率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按小时计算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视频分类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过审时间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过审等级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标题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视频分类名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1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字段名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videoid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hot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finish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classify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review_time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pass_level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classify</a:t>
                      </a:r>
                      <a:endParaRPr lang="zh-CN" alt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_name</a:t>
                      </a:r>
                      <a:endParaRPr lang="zh-CN" altLang="en-US" dirty="0"/>
                    </a:p>
                  </a:txBody>
                  <a:tcPr/>
                </a:tc>
              </a:tr>
              <a:tr h="391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计算公式：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*点赞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+2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*评论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+1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*有效播放次数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+5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*收藏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)/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推送次数， 每天进行归一化，空的话用中间值存入。之前所有的记录都算进去</a:t>
                      </a:r>
                      <a:endParaRPr lang="en-US" altLang="zh-C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FF0000"/>
                          </a:solidFill>
                        </a:rPr>
                        <a:t>计算公式：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总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play_duration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除总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note_duration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播放时长是之前的所有播放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91120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过审时间和过审等级从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t_fw_receive_review_log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表中获得，要求实时；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其余字段与实时性均与行为信息表中一致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face_value_circle_video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表中获取标题，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t_fw_back_label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表中获取视频分类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5082" y="764704"/>
            <a:ext cx="65527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sz="2000" b="1" dirty="0"/>
              <a:t>上新视频写入</a:t>
            </a:r>
            <a:r>
              <a:rPr lang="en-US" altLang="zh-CN" sz="2000" b="1" dirty="0" err="1"/>
              <a:t>redis</a:t>
            </a:r>
            <a:r>
              <a:rPr lang="zh-CN" altLang="en-US" sz="2000" b="1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需要外网访问。部署在中台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smembers</a:t>
            </a:r>
            <a:r>
              <a:rPr lang="zh-CN" altLang="en-US" dirty="0"/>
              <a:t>命令写入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写入格式：</a:t>
            </a:r>
            <a:endParaRPr lang="en-US" altLang="zh-CN" dirty="0"/>
          </a:p>
          <a:p>
            <a:r>
              <a:rPr lang="en-US" altLang="zh-CN" dirty="0"/>
              <a:t>	key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dirty="0" err="1"/>
              <a:t>face:circle:recent:xxxx-xx-xx</a:t>
            </a:r>
            <a:r>
              <a:rPr lang="en-US" altLang="zh-CN" dirty="0"/>
              <a:t>:</a:t>
            </a:r>
            <a:r>
              <a:rPr lang="zh-CN" altLang="en-US" dirty="0"/>
              <a:t>分类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en-US" altLang="zh-CN" dirty="0"/>
              <a:t>	value</a:t>
            </a:r>
            <a:r>
              <a:rPr lang="zh-CN" altLang="en-US" dirty="0"/>
              <a:t>为该分类下的视频</a:t>
            </a:r>
            <a:r>
              <a:rPr lang="en-US" altLang="zh-CN" dirty="0"/>
              <a:t>id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en-US" altLang="zh-CN" dirty="0"/>
              <a:t>: key</a:t>
            </a:r>
            <a:r>
              <a:rPr lang="zh-CN" altLang="en-US" dirty="0"/>
              <a:t>为</a:t>
            </a:r>
            <a:r>
              <a:rPr lang="en-US" altLang="zh-CN" dirty="0"/>
              <a:t> face:circle:recent:2019-10-10:9</a:t>
            </a:r>
            <a:endParaRPr lang="en-US" altLang="zh-CN" dirty="0"/>
          </a:p>
          <a:p>
            <a:r>
              <a:rPr lang="en-US" altLang="zh-CN" dirty="0"/>
              <a:t>	9</a:t>
            </a:r>
            <a:r>
              <a:rPr lang="zh-CN" altLang="en-US" dirty="0"/>
              <a:t>是视频分类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  <a:endParaRPr lang="en-US" altLang="zh-CN" dirty="0"/>
          </a:p>
          <a:p>
            <a:r>
              <a:rPr lang="zh-CN" altLang="en-US" sz="1600" dirty="0"/>
              <a:t>上新视频指今天一天的</a:t>
            </a:r>
            <a:r>
              <a:rPr lang="zh-CN" altLang="en-US" sz="1600" dirty="0">
                <a:solidFill>
                  <a:srgbClr val="FF0000"/>
                </a:solidFill>
              </a:rPr>
              <a:t>审核通过的视频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FF0000"/>
                </a:solidFill>
              </a:rPr>
              <a:t>实时写入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dirty="0"/>
              <a:t>设置过期时间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700808"/>
            <a:ext cx="8301608" cy="381642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200" b="1" dirty="0">
                <a:latin typeface="+mn-ea"/>
                <a:ea typeface="+mn-ea"/>
              </a:rPr>
              <a:t>              用户最近观看的</a:t>
            </a:r>
            <a:r>
              <a:rPr lang="en-US" altLang="zh-CN" sz="2200" b="1" dirty="0">
                <a:latin typeface="+mn-ea"/>
                <a:ea typeface="+mn-ea"/>
              </a:rPr>
              <a:t>20</a:t>
            </a:r>
            <a:r>
              <a:rPr lang="zh-CN" altLang="en-US" sz="2200" b="1" dirty="0">
                <a:latin typeface="+mn-ea"/>
                <a:ea typeface="+mn-ea"/>
              </a:rPr>
              <a:t>条记录写</a:t>
            </a:r>
            <a:r>
              <a:rPr lang="en-US" altLang="zh-CN" sz="2200" b="1" dirty="0" err="1">
                <a:latin typeface="+mn-ea"/>
                <a:ea typeface="+mn-ea"/>
              </a:rPr>
              <a:t>redis</a:t>
            </a:r>
            <a:br>
              <a:rPr lang="en-US" altLang="zh-CN" sz="2200" b="1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使用</a:t>
            </a:r>
            <a:r>
              <a:rPr lang="en-US" altLang="zh-CN" sz="1800" dirty="0" err="1">
                <a:latin typeface="+mn-ea"/>
                <a:ea typeface="+mn-ea"/>
              </a:rPr>
              <a:t>lpush</a:t>
            </a:r>
            <a:r>
              <a:rPr lang="zh-CN" altLang="en-US" sz="1800" dirty="0">
                <a:latin typeface="+mn-ea"/>
                <a:ea typeface="+mn-ea"/>
              </a:rPr>
              <a:t>命令存入</a:t>
            </a: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写入格式：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	key</a:t>
            </a:r>
            <a:r>
              <a:rPr lang="zh-CN" altLang="en-US" sz="1800" dirty="0">
                <a:latin typeface="+mn-ea"/>
                <a:ea typeface="+mn-ea"/>
              </a:rPr>
              <a:t>为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err="1"/>
              <a:t>face:circle:userId:seen:videoId</a:t>
            </a:r>
            <a:r>
              <a:rPr lang="en-US" altLang="zh-CN" sz="1800" dirty="0"/>
              <a:t>:</a:t>
            </a:r>
            <a:r>
              <a:rPr lang="zh-CN" altLang="en-US" sz="1800" dirty="0"/>
              <a:t>用户</a:t>
            </a:r>
            <a:r>
              <a:rPr lang="en-US" altLang="zh-CN" sz="1800" dirty="0"/>
              <a:t>id</a:t>
            </a:r>
            <a:br>
              <a:rPr lang="en-US" altLang="zh-CN" sz="1800" dirty="0"/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	value</a:t>
            </a:r>
            <a:r>
              <a:rPr lang="zh-CN" altLang="en-US" sz="1800" dirty="0">
                <a:latin typeface="+mn-ea"/>
                <a:ea typeface="+mn-ea"/>
              </a:rPr>
              <a:t>格式为</a:t>
            </a:r>
            <a:r>
              <a:rPr lang="en-US" altLang="zh-CN" sz="1800" dirty="0">
                <a:sym typeface="Wingdings" panose="05000000000000000000" pitchFamily="2" charset="2"/>
              </a:rPr>
              <a:t>{“videoId”:“17”,“videoTitle”:“</a:t>
            </a:r>
            <a:r>
              <a:rPr lang="zh-CN" altLang="en-US" sz="1800" dirty="0">
                <a:sym typeface="Wingdings" panose="05000000000000000000" pitchFamily="2" charset="2"/>
              </a:rPr>
              <a:t>赞！距离高考还有</a:t>
            </a:r>
            <a:r>
              <a:rPr lang="en-US" altLang="zh-CN" sz="1800" dirty="0">
                <a:sym typeface="Wingdings" panose="05000000000000000000" pitchFamily="2" charset="2"/>
              </a:rPr>
              <a:t>2</a:t>
            </a:r>
            <a:r>
              <a:rPr lang="zh-CN" altLang="en-US" sz="1800" dirty="0">
                <a:sym typeface="Wingdings" panose="05000000000000000000" pitchFamily="2" charset="2"/>
              </a:rPr>
              <a:t>天，开门零抬头，自习零讨论</a:t>
            </a:r>
            <a:r>
              <a:rPr lang="en-US" altLang="zh-CN" sz="1800" dirty="0">
                <a:sym typeface="Wingdings" panose="05000000000000000000" pitchFamily="2" charset="2"/>
              </a:rPr>
              <a:t>……</a:t>
            </a:r>
            <a:r>
              <a:rPr lang="zh-CN" altLang="en-US" sz="1800" dirty="0">
                <a:sym typeface="Wingdings" panose="05000000000000000000" pitchFamily="2" charset="2"/>
              </a:rPr>
              <a:t>衡中学子将“自习考试化、考试高考化、高考平时化”做到了极致！</a:t>
            </a:r>
            <a:r>
              <a:rPr lang="en-US" altLang="zh-CN" sz="1800" dirty="0">
                <a:sym typeface="Wingdings" panose="05000000000000000000" pitchFamily="2" charset="2"/>
              </a:rPr>
              <a:t>”,“videoClassifyId”:”168”}</a:t>
            </a:r>
            <a:r>
              <a:rPr lang="zh-CN" altLang="en-US" sz="1800" dirty="0">
                <a:sym typeface="Wingdings" panose="05000000000000000000" pitchFamily="2" charset="2"/>
              </a:rPr>
              <a:t>，即包含视频</a:t>
            </a:r>
            <a:r>
              <a:rPr lang="en-US" altLang="zh-CN" sz="1800" dirty="0">
                <a:sym typeface="Wingdings" panose="05000000000000000000" pitchFamily="2" charset="2"/>
              </a:rPr>
              <a:t>id(</a:t>
            </a:r>
            <a:r>
              <a:rPr lang="en-US" altLang="zh-CN" sz="1800" dirty="0" err="1">
                <a:sym typeface="Wingdings" panose="05000000000000000000" pitchFamily="2" charset="2"/>
              </a:rPr>
              <a:t>videoId</a:t>
            </a:r>
            <a:r>
              <a:rPr lang="en-US" altLang="zh-CN" sz="1800" dirty="0">
                <a:sym typeface="Wingdings" panose="05000000000000000000" pitchFamily="2" charset="2"/>
              </a:rPr>
              <a:t>), </a:t>
            </a:r>
            <a:r>
              <a:rPr lang="zh-CN" altLang="en-US" sz="1800" dirty="0">
                <a:sym typeface="Wingdings" panose="05000000000000000000" pitchFamily="2" charset="2"/>
              </a:rPr>
              <a:t>视频标题</a:t>
            </a:r>
            <a:r>
              <a:rPr lang="en-US" altLang="zh-CN" sz="1800" dirty="0">
                <a:sym typeface="Wingdings" panose="05000000000000000000" pitchFamily="2" charset="2"/>
              </a:rPr>
              <a:t>(</a:t>
            </a:r>
            <a:r>
              <a:rPr lang="en-US" altLang="zh-CN" sz="1800" dirty="0" err="1">
                <a:sym typeface="Wingdings" panose="05000000000000000000" pitchFamily="2" charset="2"/>
              </a:rPr>
              <a:t>videoTitle</a:t>
            </a:r>
            <a:r>
              <a:rPr lang="en-US" altLang="zh-CN" sz="1800" dirty="0">
                <a:sym typeface="Wingdings" panose="05000000000000000000" pitchFamily="2" charset="2"/>
              </a:rPr>
              <a:t>), </a:t>
            </a:r>
            <a:r>
              <a:rPr lang="zh-CN" altLang="en-US" sz="1800" dirty="0">
                <a:sym typeface="Wingdings" panose="05000000000000000000" pitchFamily="2" charset="2"/>
              </a:rPr>
              <a:t>视频分类</a:t>
            </a:r>
            <a:r>
              <a:rPr lang="en-US" altLang="zh-CN" sz="1800" dirty="0">
                <a:sym typeface="Wingdings" panose="05000000000000000000" pitchFamily="2" charset="2"/>
              </a:rPr>
              <a:t>(</a:t>
            </a:r>
            <a:r>
              <a:rPr lang="en-US" altLang="zh-CN" sz="1800" dirty="0" err="1">
                <a:sym typeface="Wingdings" panose="05000000000000000000" pitchFamily="2" charset="2"/>
              </a:rPr>
              <a:t>videoClassifyId</a:t>
            </a:r>
            <a:r>
              <a:rPr lang="en-US" altLang="zh-CN" sz="1800" dirty="0">
                <a:sym typeface="Wingdings" panose="05000000000000000000" pitchFamily="2" charset="2"/>
              </a:rPr>
              <a:t>)</a:t>
            </a:r>
            <a:r>
              <a:rPr lang="zh-CN" altLang="en-US" sz="1800" dirty="0">
                <a:sym typeface="Wingdings" panose="05000000000000000000" pitchFamily="2" charset="2"/>
              </a:rPr>
              <a:t>三条信息</a:t>
            </a:r>
            <a:br>
              <a:rPr lang="en-US" altLang="zh-CN" sz="1800" dirty="0">
                <a:sym typeface="Wingdings" panose="05000000000000000000" pitchFamily="2" charset="2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		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观看是指</a:t>
            </a:r>
            <a:r>
              <a:rPr lang="en-US" altLang="zh-CN" sz="1800" dirty="0" err="1">
                <a:latin typeface="+mn-ea"/>
                <a:ea typeface="+mn-ea"/>
              </a:rPr>
              <a:t>face_value_circle_video_play_info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表中</a:t>
            </a:r>
            <a:r>
              <a:rPr lang="en-US" altLang="zh-CN" sz="1800" dirty="0" err="1">
                <a:latin typeface="+mn-ea"/>
                <a:ea typeface="+mn-ea"/>
              </a:rPr>
              <a:t>log_type</a:t>
            </a:r>
            <a:r>
              <a:rPr lang="zh-CN" altLang="en-US" sz="1800" dirty="0">
                <a:latin typeface="+mn-ea"/>
                <a:ea typeface="+mn-ea"/>
              </a:rPr>
              <a:t>为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的事件，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实时写入，只保留最近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条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1700530"/>
            <a:ext cx="8301355" cy="469709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>
                <a:latin typeface="+mn-ea"/>
                <a:ea typeface="+mn-ea"/>
              </a:rPr>
              <a:t>                      </a:t>
            </a:r>
            <a:r>
              <a:rPr lang="zh-CN" altLang="en-US" sz="2000" b="1" dirty="0">
                <a:latin typeface="+mn-ea"/>
                <a:ea typeface="+mn-ea"/>
              </a:rPr>
              <a:t> 用户信息和视频信息写入</a:t>
            </a:r>
            <a:r>
              <a:rPr lang="en-US" altLang="zh-CN" sz="2000" b="1" dirty="0" err="1">
                <a:latin typeface="+mn-ea"/>
                <a:ea typeface="+mn-ea"/>
              </a:rPr>
              <a:t>redis</a:t>
            </a:r>
            <a:r>
              <a:rPr lang="zh-CN" altLang="en-US" sz="2000" b="1" dirty="0">
                <a:latin typeface="+mn-ea"/>
                <a:ea typeface="+mn-ea"/>
              </a:rPr>
              <a:t>格式</a:t>
            </a:r>
            <a:br>
              <a:rPr lang="en-US" altLang="zh-CN" sz="2000" b="1" dirty="0">
                <a:latin typeface="+mn-ea"/>
                <a:ea typeface="+mn-ea"/>
              </a:rPr>
            </a:br>
            <a:r>
              <a:rPr lang="zh-CN" altLang="en-US" sz="2000" dirty="0">
                <a:latin typeface="+mn-ea"/>
                <a:ea typeface="+mn-ea"/>
              </a:rPr>
              <a:t>使用</a:t>
            </a:r>
            <a:r>
              <a:rPr lang="en-US" altLang="zh-CN" sz="2000" dirty="0">
                <a:latin typeface="+mn-ea"/>
                <a:ea typeface="+mn-ea"/>
              </a:rPr>
              <a:t>set</a:t>
            </a:r>
            <a:r>
              <a:rPr lang="zh-CN" altLang="en-US" sz="2000" dirty="0">
                <a:latin typeface="+mn-ea"/>
                <a:ea typeface="+mn-ea"/>
              </a:rPr>
              <a:t>命令存入</a:t>
            </a:r>
            <a:br>
              <a:rPr lang="en-US" altLang="zh-CN" sz="2000" dirty="0">
                <a:latin typeface="+mn-ea"/>
                <a:ea typeface="+mn-ea"/>
              </a:rPr>
            </a:br>
            <a:br>
              <a:rPr lang="en-US" altLang="zh-CN" sz="20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用户信息：</a:t>
            </a: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b="1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key</a:t>
            </a:r>
            <a:r>
              <a:rPr lang="zh-CN" altLang="en-US" sz="1800" dirty="0">
                <a:latin typeface="+mn-ea"/>
                <a:ea typeface="+mn-ea"/>
              </a:rPr>
              <a:t>为</a:t>
            </a:r>
            <a:r>
              <a:rPr lang="en-US" altLang="zh-CN" sz="1800" b="1" dirty="0">
                <a:latin typeface="+mn-ea"/>
                <a:ea typeface="+mn-ea"/>
              </a:rPr>
              <a:t>    </a:t>
            </a:r>
            <a:r>
              <a:rPr lang="en-US" altLang="zh-CN" sz="1800" dirty="0" err="1">
                <a:latin typeface="+mn-ea"/>
                <a:ea typeface="+mn-ea"/>
              </a:rPr>
              <a:t>face:circle:feature:user</a:t>
            </a:r>
            <a:r>
              <a:rPr lang="en-US" altLang="zh-CN" sz="1800" dirty="0">
                <a:latin typeface="+mn-ea"/>
                <a:ea typeface="+mn-ea"/>
              </a:rPr>
              <a:t>:</a:t>
            </a:r>
            <a:r>
              <a:rPr lang="zh-CN" altLang="en-US" sz="1800" dirty="0">
                <a:latin typeface="+mn-ea"/>
                <a:ea typeface="+mn-ea"/>
              </a:rPr>
              <a:t>用户</a:t>
            </a:r>
            <a:r>
              <a:rPr lang="en-US" altLang="zh-CN" sz="1800" dirty="0">
                <a:latin typeface="+mn-ea"/>
                <a:ea typeface="+mn-ea"/>
              </a:rPr>
              <a:t>id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value</a:t>
            </a:r>
            <a:r>
              <a:rPr lang="zh-CN" altLang="en-US" sz="1800" dirty="0">
                <a:latin typeface="+mn-ea"/>
                <a:ea typeface="+mn-ea"/>
              </a:rPr>
              <a:t>为： 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{“gender”:“0”,“like_name”:“0_180”,“active”:“23”,“userid”:“2690662”,“age”:“25”}</a:t>
            </a: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视频信息：</a:t>
            </a: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key</a:t>
            </a:r>
            <a:r>
              <a:rPr lang="zh-CN" altLang="en-US" sz="1800" dirty="0">
                <a:latin typeface="+mn-ea"/>
                <a:ea typeface="+mn-ea"/>
              </a:rPr>
              <a:t>为    </a:t>
            </a:r>
            <a:r>
              <a:rPr lang="en-US" altLang="zh-CN" sz="1800" dirty="0" err="1">
                <a:latin typeface="+mn-ea"/>
                <a:ea typeface="+mn-ea"/>
              </a:rPr>
              <a:t>face:circle:feature:video</a:t>
            </a:r>
            <a:r>
              <a:rPr lang="en-US" altLang="zh-CN" sz="1800" dirty="0">
                <a:latin typeface="+mn-ea"/>
                <a:ea typeface="+mn-ea"/>
              </a:rPr>
              <a:t>:</a:t>
            </a:r>
            <a:r>
              <a:rPr lang="zh-CN" altLang="en-US" sz="1800" dirty="0">
                <a:latin typeface="+mn-ea"/>
                <a:ea typeface="+mn-ea"/>
              </a:rPr>
              <a:t>视频</a:t>
            </a:r>
            <a:r>
              <a:rPr lang="en-US" altLang="zh-CN" sz="1800" dirty="0">
                <a:latin typeface="+mn-ea"/>
                <a:ea typeface="+mn-ea"/>
              </a:rPr>
              <a:t>id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value</a:t>
            </a:r>
            <a:r>
              <a:rPr lang="zh-CN" altLang="en-US" sz="1800" dirty="0">
                <a:latin typeface="+mn-ea"/>
                <a:ea typeface="+mn-ea"/>
              </a:rPr>
              <a:t>为：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{"title":"</a:t>
            </a:r>
            <a:r>
              <a:rPr lang="zh-CN" altLang="en-US" sz="1800" dirty="0">
                <a:latin typeface="+mn-ea"/>
                <a:ea typeface="+mn-ea"/>
              </a:rPr>
              <a:t>一定要看到后边哈哈哈</a:t>
            </a:r>
            <a:r>
              <a:rPr lang="en-US" altLang="zh-CN" sz="1800" dirty="0">
                <a:latin typeface="+mn-ea"/>
                <a:ea typeface="+mn-ea"/>
              </a:rPr>
              <a:t>","</a:t>
            </a:r>
            <a:r>
              <a:rPr lang="en-US" altLang="zh-CN" sz="1800" dirty="0" err="1">
                <a:latin typeface="+mn-ea"/>
                <a:ea typeface="+mn-ea"/>
              </a:rPr>
              <a:t>classify_name</a:t>
            </a:r>
            <a:r>
              <a:rPr lang="en-US" altLang="zh-CN" sz="1800" dirty="0">
                <a:latin typeface="+mn-ea"/>
                <a:ea typeface="+mn-ea"/>
              </a:rPr>
              <a:t>":"</a:t>
            </a:r>
            <a:r>
              <a:rPr lang="zh-CN" altLang="en-US" sz="1800" dirty="0">
                <a:latin typeface="+mn-ea"/>
                <a:ea typeface="+mn-ea"/>
              </a:rPr>
              <a:t>美食</a:t>
            </a:r>
            <a:r>
              <a:rPr lang="en-US" altLang="zh-CN" sz="1800" dirty="0">
                <a:latin typeface="+mn-ea"/>
                <a:ea typeface="+mn-ea"/>
              </a:rPr>
              <a:t>",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"classify":"1","videoid":"2499179","review_time":"2019-10-15 23:03:19","pass_level":"1"}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视频的热度和完播率：</a:t>
            </a:r>
            <a:br>
              <a:rPr lang="zh-CN" altLang="en-US" sz="1800" dirty="0">
                <a:latin typeface="+mn-ea"/>
                <a:ea typeface="+mn-ea"/>
              </a:rPr>
            </a:b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key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为  face:circle:feature:finishhot:视频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b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value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为：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{“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videoid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”:”111”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finish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0.5938959133241316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hot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0.009880783560720028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”}</a:t>
            </a:r>
            <a:br>
              <a:rPr lang="en-US" altLang="zh-CN" sz="1800" dirty="0">
                <a:latin typeface="+mn-ea"/>
                <a:ea typeface="+mn-ea"/>
              </a:rPr>
            </a:br>
            <a:br>
              <a:rPr lang="en-US" altLang="zh-CN" sz="1800" dirty="0">
                <a:latin typeface="+mn-ea"/>
                <a:ea typeface="+mn-ea"/>
              </a:rPr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3671</Words>
  <Application>WPS 演示</Application>
  <PresentationFormat>全屏显示(4:3)</PresentationFormat>
  <Paragraphs>308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    </vt:lpstr>
      <vt:lpstr>PowerPoint 演示文稿</vt:lpstr>
      <vt:lpstr>PowerPoint 演示文稿</vt:lpstr>
      <vt:lpstr>PowerPoint 演示文稿</vt:lpstr>
      <vt:lpstr>PowerPoint 演示文稿</vt:lpstr>
      <vt:lpstr>              用户最近观看的20条记录写redis  使用lpush命令存入  写入格式： 	key为 face:circle:userId:seen:videoId:用户id  	value格式为{“videoId”:“17”,“videoTitle”:“赞！距离高考还有2天，开门零抬头，自习零讨论……衡中学子将“自习考试化、考试高考化、高考平时化”做到了极致！”,“videoClassifyId”:”168”}，即包含视频id(videoId), 视频标题(videoTitle), 视频分类(videoClassifyId)三条信息   		 观看是指face_value_circle_video_play_info 表中log_type为2的事件，实时写入，只保留最近20条 </vt:lpstr>
      <vt:lpstr>                       用户信息和视频信息写入redis格式 使用set命令存入  用户信息：  key为    face:circle:feature:user:用户id value为：  {“gender”:“0”,“like_name”:“0_180”,“active”:“23”,“userid”:“2690662”,“age”:“25”}  视频信息：  key为    face:circle:feature:video:视频id value为： {"title":"一定要看到后边哈哈哈","classify_name":"美食", "classify":"1","videoid":"2499179","review_time":"2019-10-15 23:03:19","pass_level":"1"} 视频的热度和完播率： key为  face:circle:feature:finishhot:视频id value为：{“videoid”:”111”，“finish”：“0.5938959133241316”，“hot”：“0.009880783560720028”}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根据face_value_circle_video几个表，组合成以下样式的数据，存入hbase。   Rowkey:   数据：{"gender":"0","like":"0_180","active":"23","topic":"0","videoId":"2499179","finish":0.5938959133241316,"like_latest":"0","label":"1","hot":0.009880783560720028,"userId":"2690662","age":"25"}</dc:title>
  <dc:creator>DELL</dc:creator>
  <cp:lastModifiedBy>Admin</cp:lastModifiedBy>
  <cp:revision>71</cp:revision>
  <dcterms:created xsi:type="dcterms:W3CDTF">2019-10-08T06:35:00Z</dcterms:created>
  <dcterms:modified xsi:type="dcterms:W3CDTF">2020-09-11T08:00:45Z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