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309" r:id="rId2"/>
    <p:sldId id="1310" r:id="rId3"/>
    <p:sldId id="257" r:id="rId4"/>
    <p:sldId id="258" r:id="rId5"/>
    <p:sldId id="1311" r:id="rId6"/>
    <p:sldId id="259" r:id="rId7"/>
    <p:sldId id="260" r:id="rId8"/>
    <p:sldId id="261" r:id="rId9"/>
    <p:sldId id="262" r:id="rId10"/>
    <p:sldId id="263" r:id="rId11"/>
    <p:sldId id="264" r:id="rId12"/>
    <p:sldId id="265" r:id="rId13"/>
    <p:sldId id="266" r:id="rId14"/>
    <p:sldId id="267" r:id="rId15"/>
    <p:sldId id="268" r:id="rId16"/>
    <p:sldId id="1312" r:id="rId17"/>
    <p:sldId id="269"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2" d="100"/>
          <a:sy n="52" d="100"/>
        </p:scale>
        <p:origin x="1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B243371-8E56-4A06-9C72-83B06EEC294A}" type="datetimeFigureOut">
              <a:rPr lang="en-IN" smtClean="0"/>
              <a:t>12-08-2024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A07EA37-82AC-4759-AFA3-2196D7476609}" type="slidenum">
              <a:rPr lang="en-IN" smtClean="0"/>
              <a:t>‹#›</a:t>
            </a:fld>
            <a:endParaRPr lang="en-IN"/>
          </a:p>
        </p:txBody>
      </p:sp>
    </p:spTree>
    <p:extLst>
      <p:ext uri="{BB962C8B-B14F-4D97-AF65-F5344CB8AC3E}">
        <p14:creationId xmlns:p14="http://schemas.microsoft.com/office/powerpoint/2010/main" val="3941833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07EA37-82AC-4759-AFA3-2196D7476609}" type="slidenum">
              <a:rPr lang="en-IN" smtClean="0"/>
              <a:t>10</a:t>
            </a:fld>
            <a:endParaRPr lang="en-IN"/>
          </a:p>
        </p:txBody>
      </p:sp>
    </p:spTree>
    <p:extLst>
      <p:ext uri="{BB962C8B-B14F-4D97-AF65-F5344CB8AC3E}">
        <p14:creationId xmlns:p14="http://schemas.microsoft.com/office/powerpoint/2010/main" val="274235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34216" y="370471"/>
            <a:ext cx="10619566" cy="3227070"/>
          </a:xfrm>
          <a:prstGeom prst="rect">
            <a:avLst/>
          </a:prstGeom>
        </p:spPr>
        <p:txBody>
          <a:bodyPr wrap="square" lIns="0" tIns="0" rIns="0" bIns="0">
            <a:spAutoFit/>
          </a:bodyPr>
          <a:lstStyle>
            <a:lvl1pPr>
              <a:defRPr sz="3000" b="0" i="0">
                <a:solidFill>
                  <a:srgbClr val="292E3A"/>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9" y="0"/>
            <a:ext cx="18288002" cy="4157534"/>
          </a:xfrm>
          <a:prstGeom prst="rect">
            <a:avLst/>
          </a:prstGeom>
        </p:spPr>
      </p:pic>
      <p:sp>
        <p:nvSpPr>
          <p:cNvPr id="2" name="Holder 2"/>
          <p:cNvSpPr>
            <a:spLocks noGrp="1"/>
          </p:cNvSpPr>
          <p:nvPr>
            <p:ph type="title"/>
          </p:nvPr>
        </p:nvSpPr>
        <p:spPr/>
        <p:txBody>
          <a:bodyPr lIns="0" tIns="0" rIns="0" bIns="0"/>
          <a:lstStyle>
            <a:lvl1pPr>
              <a:defRPr sz="70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9" y="0"/>
            <a:ext cx="18288002" cy="4157534"/>
          </a:xfrm>
          <a:prstGeom prst="rect">
            <a:avLst/>
          </a:prstGeom>
        </p:spPr>
      </p:pic>
      <p:sp>
        <p:nvSpPr>
          <p:cNvPr id="2" name="Holder 2"/>
          <p:cNvSpPr>
            <a:spLocks noGrp="1"/>
          </p:cNvSpPr>
          <p:nvPr>
            <p:ph type="title"/>
          </p:nvPr>
        </p:nvSpPr>
        <p:spPr/>
        <p:txBody>
          <a:bodyPr lIns="0" tIns="0" rIns="0" bIns="0"/>
          <a:lstStyle>
            <a:lvl1pPr>
              <a:defRPr sz="70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051389" cy="10286999"/>
          </a:xfrm>
          <a:prstGeom prst="rect">
            <a:avLst/>
          </a:prstGeom>
        </p:spPr>
      </p:pic>
      <p:pic>
        <p:nvPicPr>
          <p:cNvPr id="17" name="bg object 17"/>
          <p:cNvPicPr/>
          <p:nvPr/>
        </p:nvPicPr>
        <p:blipFill>
          <a:blip r:embed="rId3" cstate="print"/>
          <a:stretch>
            <a:fillRect/>
          </a:stretch>
        </p:blipFill>
        <p:spPr>
          <a:xfrm>
            <a:off x="7222360" y="2501872"/>
            <a:ext cx="10810874" cy="528637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21397" y="1710639"/>
            <a:ext cx="10845204" cy="1092200"/>
          </a:xfrm>
          <a:prstGeom prst="rect">
            <a:avLst/>
          </a:prstGeom>
        </p:spPr>
        <p:txBody>
          <a:bodyPr wrap="square" lIns="0" tIns="0" rIns="0" bIns="0">
            <a:spAutoFit/>
          </a:bodyPr>
          <a:lstStyle>
            <a:lvl1pPr>
              <a:defRPr sz="70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894675" y="4852952"/>
            <a:ext cx="14356715" cy="369633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python.langchain.com/v0.1/docs/modules/data_connection/text_embedding/" TargetMode="External"/><Relationship Id="rId7" Type="http://schemas.openxmlformats.org/officeDocument/2006/relationships/image" Target="../media/image7.png"/><Relationship Id="rId2" Type="http://schemas.openxmlformats.org/officeDocument/2006/relationships/hyperlink" Target="https://python.langchain.com/v0.1/docs/modules/data_connection/document_transformer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ython.langchain.com/v0.1/docs/modules/data_connection/document_loaders/" TargetMode="External"/><Relationship Id="rId4" Type="http://schemas.openxmlformats.org/officeDocument/2006/relationships/hyperlink" Target="https://python.langchain.com/v0.1/docs/modules/data_connection/vectorstor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4556760"/>
            <a:ext cx="16459200" cy="3754874"/>
          </a:xfrm>
        </p:spPr>
        <p:txBody>
          <a:bodyPr/>
          <a:lstStyle/>
          <a:p>
            <a:pPr algn="ctr"/>
            <a:r>
              <a:rPr lang="en-US" b="1" dirty="0">
                <a:cs typeface="+mj-lt"/>
                <a:sym typeface="+mn-ea"/>
              </a:rPr>
              <a:t>Web scraping and Research Automation</a:t>
            </a:r>
            <a:br>
              <a:rPr lang="en-US" b="1" dirty="0">
                <a:cs typeface="+mj-lt"/>
                <a:sym typeface="+mn-ea"/>
              </a:rPr>
            </a:br>
            <a:r>
              <a:rPr lang="en-US" sz="5400" b="0" dirty="0">
                <a:cs typeface="+mj-lt"/>
                <a:sym typeface="+mn-ea"/>
              </a:rPr>
              <a:t>BY</a:t>
            </a:r>
            <a:br>
              <a:rPr lang="en-US" b="1" dirty="0">
                <a:cs typeface="+mj-lt"/>
                <a:sym typeface="+mn-ea"/>
              </a:rPr>
            </a:br>
            <a:r>
              <a:rPr lang="en-US" sz="6000" b="0" dirty="0">
                <a:cs typeface="+mj-lt"/>
                <a:sym typeface="+mn-ea"/>
              </a:rPr>
              <a:t>Kamuju Vinay</a:t>
            </a:r>
            <a:br>
              <a:rPr lang="en-US" sz="6000" dirty="0">
                <a:cs typeface="+mj-lt"/>
                <a:sym typeface="+mn-ea"/>
              </a:rPr>
            </a:br>
            <a:r>
              <a:rPr lang="en-US" sz="6000" b="0" dirty="0">
                <a:cs typeface="+mj-lt"/>
                <a:sym typeface="+mn-ea"/>
              </a:rPr>
              <a:t>HU21CSEN0300505</a:t>
            </a:r>
          </a:p>
        </p:txBody>
      </p:sp>
      <p:pic>
        <p:nvPicPr>
          <p:cNvPr id="4" name="Picture 3"/>
          <p:cNvPicPr>
            <a:picLocks noChangeAspect="1"/>
          </p:cNvPicPr>
          <p:nvPr/>
        </p:nvPicPr>
        <p:blipFill>
          <a:blip r:embed="rId2"/>
          <a:stretch>
            <a:fillRect/>
          </a:stretch>
        </p:blipFill>
        <p:spPr>
          <a:xfrm>
            <a:off x="467619" y="1122998"/>
            <a:ext cx="5606091" cy="2354490"/>
          </a:xfrm>
          <a:prstGeom prst="rect">
            <a:avLst/>
          </a:prstGeom>
        </p:spPr>
      </p:pic>
      <p:sp>
        <p:nvSpPr>
          <p:cNvPr id="6" name="Text Box 5"/>
          <p:cNvSpPr txBox="1"/>
          <p:nvPr/>
        </p:nvSpPr>
        <p:spPr>
          <a:xfrm>
            <a:off x="6111240" y="1234976"/>
            <a:ext cx="11262360" cy="2308324"/>
          </a:xfrm>
          <a:prstGeom prst="rect">
            <a:avLst/>
          </a:prstGeom>
          <a:noFill/>
        </p:spPr>
        <p:txBody>
          <a:bodyPr wrap="square" rtlCol="0" anchor="t">
            <a:spAutoFit/>
          </a:bodyPr>
          <a:lstStyle/>
          <a:p>
            <a:pPr algn="ctr"/>
            <a:r>
              <a:rPr lang="en-US" sz="3600" b="1" dirty="0">
                <a:latin typeface="+mj-ea"/>
                <a:cs typeface="+mj-ea"/>
                <a:sym typeface="+mn-ea"/>
              </a:rPr>
              <a:t>Gandhi Institute of Technology and Management</a:t>
            </a:r>
            <a:br>
              <a:rPr lang="en-US" sz="3600" b="1" dirty="0">
                <a:latin typeface="+mj-ea"/>
                <a:cs typeface="+mj-ea"/>
                <a:sym typeface="+mn-ea"/>
              </a:rPr>
            </a:br>
            <a:r>
              <a:rPr lang="en-US" sz="3600" b="1" dirty="0">
                <a:latin typeface="+mj-ea"/>
                <a:cs typeface="+mj-ea"/>
                <a:sym typeface="+mn-ea"/>
              </a:rPr>
              <a:t>(Deemed to be University)</a:t>
            </a:r>
            <a:br>
              <a:rPr lang="en-US" sz="3600" b="1" dirty="0">
                <a:latin typeface="+mj-ea"/>
                <a:cs typeface="+mj-ea"/>
                <a:sym typeface="+mn-ea"/>
              </a:rPr>
            </a:br>
            <a:r>
              <a:rPr lang="en-US" sz="3600" b="1" dirty="0">
                <a:latin typeface="+mj-ea"/>
                <a:cs typeface="+mj-ea"/>
                <a:sym typeface="+mn-ea"/>
              </a:rPr>
              <a:t>Accredited by NAAC with A++ Grade</a:t>
            </a:r>
            <a:br>
              <a:rPr lang="en-US" sz="3600" b="1" dirty="0">
                <a:latin typeface="+mj-ea"/>
                <a:cs typeface="+mj-ea"/>
                <a:sym typeface="+mn-ea"/>
              </a:rPr>
            </a:br>
            <a:r>
              <a:rPr lang="en-US" sz="3600" b="1" dirty="0">
                <a:latin typeface="+mj-ea"/>
                <a:cs typeface="+mj-ea"/>
                <a:sym typeface="+mn-ea"/>
              </a:rPr>
              <a:t>Department of CSE-AIML</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7231" y="1710639"/>
            <a:ext cx="8453755" cy="1092200"/>
          </a:xfrm>
          <a:prstGeom prst="rect">
            <a:avLst/>
          </a:prstGeom>
        </p:spPr>
        <p:txBody>
          <a:bodyPr vert="horz" wrap="square" lIns="0" tIns="12700" rIns="0" bIns="0" rtlCol="0">
            <a:spAutoFit/>
          </a:bodyPr>
          <a:lstStyle/>
          <a:p>
            <a:pPr marL="12700">
              <a:lnSpc>
                <a:spcPct val="100000"/>
              </a:lnSpc>
              <a:spcBef>
                <a:spcPts val="100"/>
              </a:spcBef>
            </a:pPr>
            <a:r>
              <a:rPr spc="459" dirty="0"/>
              <a:t>Document</a:t>
            </a:r>
            <a:r>
              <a:rPr spc="-250" dirty="0"/>
              <a:t> </a:t>
            </a:r>
            <a:r>
              <a:rPr spc="270" dirty="0"/>
              <a:t>Loaders</a:t>
            </a:r>
          </a:p>
        </p:txBody>
      </p:sp>
      <p:sp>
        <p:nvSpPr>
          <p:cNvPr id="3" name="object 3"/>
          <p:cNvSpPr txBox="1"/>
          <p:nvPr/>
        </p:nvSpPr>
        <p:spPr>
          <a:xfrm>
            <a:off x="1143000" y="4317146"/>
            <a:ext cx="15316200" cy="2644698"/>
          </a:xfrm>
          <a:prstGeom prst="rect">
            <a:avLst/>
          </a:prstGeom>
        </p:spPr>
        <p:txBody>
          <a:bodyPr vert="horz" wrap="square" lIns="0" tIns="12700" rIns="0" bIns="0" rtlCol="0">
            <a:spAutoFit/>
          </a:bodyPr>
          <a:lstStyle/>
          <a:p>
            <a:pPr marL="12700" marR="5080" indent="-635" algn="just">
              <a:lnSpc>
                <a:spcPct val="107700"/>
              </a:lnSpc>
              <a:spcBef>
                <a:spcPts val="100"/>
              </a:spcBef>
            </a:pPr>
            <a:r>
              <a:rPr lang="en-US" sz="3200" dirty="0">
                <a:effectLst/>
              </a:rPr>
              <a:t>The </a:t>
            </a:r>
            <a:r>
              <a:rPr lang="en-US" sz="3200" b="1" dirty="0">
                <a:effectLst/>
              </a:rPr>
              <a:t>load() </a:t>
            </a:r>
            <a:r>
              <a:rPr lang="en-US" sz="3200" dirty="0">
                <a:effectLst/>
              </a:rPr>
              <a:t>method in Langhian's TextLoader class is used to convert raw text into a format that the language model can work with. When you call load(), it processes the provided document content and prepares it for integration into the language model pipeline. This step is essential for incorporating external or up-to-date information into your AI applications, allowing the model to access and utilize this data effectively.</a:t>
            </a:r>
            <a:r>
              <a:rPr lang="en-US" sz="3200" dirty="0">
                <a:latin typeface="Times New Roman" panose="02020603050405020304" pitchFamily="18" charset="0"/>
                <a:cs typeface="Times New Roman" panose="02020603050405020304" pitchFamily="18" charset="0"/>
              </a:rPr>
              <a:t> </a:t>
            </a:r>
          </a:p>
        </p:txBody>
      </p:sp>
      <p:sp>
        <p:nvSpPr>
          <p:cNvPr id="4" name="object 4"/>
          <p:cNvSpPr txBox="1"/>
          <p:nvPr/>
        </p:nvSpPr>
        <p:spPr>
          <a:xfrm>
            <a:off x="152400" y="4934313"/>
            <a:ext cx="17743805" cy="562077"/>
          </a:xfrm>
          <a:prstGeom prst="rect">
            <a:avLst/>
          </a:prstGeom>
        </p:spPr>
        <p:txBody>
          <a:bodyPr vert="horz" wrap="square" lIns="0" tIns="12700" rIns="0" bIns="0" rtlCol="0">
            <a:spAutoFit/>
          </a:bodyPr>
          <a:lstStyle/>
          <a:p>
            <a:pPr marL="12700" marR="5080" algn="ctr">
              <a:lnSpc>
                <a:spcPct val="107900"/>
              </a:lnSpc>
              <a:spcBef>
                <a:spcPts val="100"/>
              </a:spcBef>
            </a:pPr>
            <a:endParaRPr sz="35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7558" y="1710639"/>
            <a:ext cx="6073140" cy="1092200"/>
          </a:xfrm>
          <a:prstGeom prst="rect">
            <a:avLst/>
          </a:prstGeom>
        </p:spPr>
        <p:txBody>
          <a:bodyPr vert="horz" wrap="square" lIns="0" tIns="12700" rIns="0" bIns="0" rtlCol="0">
            <a:spAutoFit/>
          </a:bodyPr>
          <a:lstStyle/>
          <a:p>
            <a:pPr marL="12700">
              <a:lnSpc>
                <a:spcPct val="100000"/>
              </a:lnSpc>
              <a:spcBef>
                <a:spcPts val="100"/>
              </a:spcBef>
            </a:pPr>
            <a:r>
              <a:rPr spc="225" dirty="0"/>
              <a:t>Text</a:t>
            </a:r>
            <a:r>
              <a:rPr spc="-210" dirty="0"/>
              <a:t> </a:t>
            </a:r>
            <a:r>
              <a:rPr spc="260" dirty="0"/>
              <a:t>Splitters</a:t>
            </a:r>
          </a:p>
        </p:txBody>
      </p:sp>
      <p:sp>
        <p:nvSpPr>
          <p:cNvPr id="3" name="object 3"/>
          <p:cNvSpPr txBox="1"/>
          <p:nvPr/>
        </p:nvSpPr>
        <p:spPr>
          <a:xfrm>
            <a:off x="457200" y="4177570"/>
            <a:ext cx="16992600" cy="3176511"/>
          </a:xfrm>
          <a:prstGeom prst="rect">
            <a:avLst/>
          </a:prstGeom>
        </p:spPr>
        <p:txBody>
          <a:bodyPr vert="horz" wrap="square" lIns="0" tIns="12700" rIns="0" bIns="0" rtlCol="0">
            <a:spAutoFit/>
          </a:bodyPr>
          <a:lstStyle/>
          <a:p>
            <a:pPr marL="12700" marR="5080" algn="just">
              <a:lnSpc>
                <a:spcPct val="107700"/>
              </a:lnSpc>
              <a:spcBef>
                <a:spcPts val="100"/>
              </a:spcBef>
            </a:pPr>
            <a:r>
              <a:rPr lang="en-US" sz="3200" dirty="0">
                <a:effectLst/>
              </a:rPr>
              <a:t>Text splitters are used to divide large documents into manageable chunks for processing by language models. They help in breaking down lengthy texts into smaller, coherent segments, making it easier for models to handle and analyze the content effectively. By splitting text into sections or sentences, splitters improve the model's ability to generate accurate responses and maintain context. This approach is crucial for managing extensive documents and ensuring relevant information is processed efficiently.</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23" y="1028700"/>
            <a:ext cx="10845204" cy="1092200"/>
          </a:xfrm>
          <a:prstGeom prst="rect">
            <a:avLst/>
          </a:prstGeom>
        </p:spPr>
        <p:txBody>
          <a:bodyPr vert="horz" wrap="square" lIns="0" tIns="12700" rIns="0" bIns="0" rtlCol="0">
            <a:spAutoFit/>
          </a:bodyPr>
          <a:lstStyle/>
          <a:p>
            <a:pPr marL="12700">
              <a:lnSpc>
                <a:spcPct val="100000"/>
              </a:lnSpc>
              <a:spcBef>
                <a:spcPts val="100"/>
              </a:spcBef>
            </a:pPr>
            <a:r>
              <a:rPr spc="225" dirty="0"/>
              <a:t>Text</a:t>
            </a:r>
            <a:r>
              <a:rPr spc="-185" dirty="0"/>
              <a:t> </a:t>
            </a:r>
            <a:r>
              <a:rPr spc="415" dirty="0"/>
              <a:t>embedding</a:t>
            </a:r>
            <a:r>
              <a:rPr spc="-185" dirty="0"/>
              <a:t> </a:t>
            </a:r>
            <a:r>
              <a:rPr spc="409" dirty="0"/>
              <a:t>models</a:t>
            </a:r>
          </a:p>
        </p:txBody>
      </p:sp>
      <p:sp>
        <p:nvSpPr>
          <p:cNvPr id="3" name="object 3"/>
          <p:cNvSpPr txBox="1"/>
          <p:nvPr/>
        </p:nvSpPr>
        <p:spPr>
          <a:xfrm>
            <a:off x="602225" y="5549438"/>
            <a:ext cx="17449800" cy="3175869"/>
          </a:xfrm>
          <a:prstGeom prst="rect">
            <a:avLst/>
          </a:prstGeom>
        </p:spPr>
        <p:txBody>
          <a:bodyPr vert="horz" wrap="square" lIns="0" tIns="12065" rIns="0" bIns="0" rtlCol="0">
            <a:spAutoFit/>
          </a:bodyPr>
          <a:lstStyle/>
          <a:p>
            <a:pPr marL="185420" marR="177800" algn="just">
              <a:lnSpc>
                <a:spcPct val="108300"/>
              </a:lnSpc>
              <a:spcBef>
                <a:spcPts val="95"/>
              </a:spcBef>
            </a:pPr>
            <a:r>
              <a:rPr lang="en-US" sz="3200" dirty="0">
                <a:effectLst/>
              </a:rPr>
              <a:t>Text embeddings are numerical representations of text data that capture semantic meaning. They convert words or phrases into dense vectors in a high-dimensional space, allowing models to understand and process textual information based on meaning rather than raw text. Embeddings facilitate various tasks such as text classification, similarity searches, and information retrieval by enabling models to work with numerical data efficiently. This approach enhances the model's ability to interpret and respond to complex queries effectively.</a:t>
            </a:r>
            <a:endParaRPr sz="31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609600" y="5143500"/>
            <a:ext cx="7924800" cy="811877"/>
          </a:xfrm>
          <a:prstGeom prst="rect">
            <a:avLst/>
          </a:prstGeom>
        </p:spPr>
        <p:txBody>
          <a:bodyPr vert="horz" wrap="square" lIns="0" tIns="12700" rIns="0" bIns="0" rtlCol="0">
            <a:spAutoFit/>
          </a:bodyPr>
          <a:lstStyle/>
          <a:p>
            <a:pPr marL="12700" marR="5080">
              <a:lnSpc>
                <a:spcPct val="106200"/>
              </a:lnSpc>
              <a:spcBef>
                <a:spcPts val="100"/>
              </a:spcBef>
            </a:pPr>
            <a:endParaRPr sz="3000" dirty="0">
              <a:latin typeface="Times New Roman" panose="02020603050405020304" pitchFamily="18" charset="0"/>
              <a:cs typeface="Times New Roman" panose="02020603050405020304" pitchFamily="18" charset="0"/>
            </a:endParaRPr>
          </a:p>
        </p:txBody>
      </p:sp>
      <p:pic>
        <p:nvPicPr>
          <p:cNvPr id="5122" name="Picture 2" descr="Text Embedding: Basic Concepts and Implementation Principles - Dify Blog">
            <a:extLst>
              <a:ext uri="{FF2B5EF4-FFF2-40B4-BE49-F238E27FC236}">
                <a16:creationId xmlns:a16="http://schemas.microsoft.com/office/drawing/2014/main" id="{1172B91E-5D69-394C-702C-0D8FEA01A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183" y="2393273"/>
            <a:ext cx="8947633" cy="2562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162300"/>
            <a:ext cx="6156960" cy="1092200"/>
          </a:xfrm>
          <a:prstGeom prst="rect">
            <a:avLst/>
          </a:prstGeom>
        </p:spPr>
        <p:txBody>
          <a:bodyPr vert="horz" wrap="square" lIns="0" tIns="12700" rIns="0" bIns="0" rtlCol="0">
            <a:spAutoFit/>
          </a:bodyPr>
          <a:lstStyle/>
          <a:p>
            <a:pPr marL="12700">
              <a:lnSpc>
                <a:spcPct val="100000"/>
              </a:lnSpc>
              <a:spcBef>
                <a:spcPts val="100"/>
              </a:spcBef>
            </a:pPr>
            <a:r>
              <a:rPr spc="434" dirty="0"/>
              <a:t>Vector</a:t>
            </a:r>
            <a:r>
              <a:rPr spc="-240" dirty="0"/>
              <a:t> </a:t>
            </a:r>
            <a:r>
              <a:rPr spc="365" dirty="0"/>
              <a:t>stores</a:t>
            </a:r>
          </a:p>
        </p:txBody>
      </p:sp>
      <p:sp>
        <p:nvSpPr>
          <p:cNvPr id="3" name="object 3"/>
          <p:cNvSpPr txBox="1"/>
          <p:nvPr/>
        </p:nvSpPr>
        <p:spPr>
          <a:xfrm>
            <a:off x="1514168" y="6743700"/>
            <a:ext cx="16078200" cy="2019592"/>
          </a:xfrm>
          <a:prstGeom prst="rect">
            <a:avLst/>
          </a:prstGeom>
        </p:spPr>
        <p:txBody>
          <a:bodyPr vert="horz" wrap="square" lIns="0" tIns="12065" rIns="0" bIns="0" rtlCol="0">
            <a:spAutoFit/>
          </a:bodyPr>
          <a:lstStyle/>
          <a:p>
            <a:pPr marL="12700" marR="5080">
              <a:lnSpc>
                <a:spcPct val="106900"/>
              </a:lnSpc>
              <a:spcBef>
                <a:spcPts val="95"/>
              </a:spcBef>
            </a:pPr>
            <a:r>
              <a:rPr sz="3100" spc="245" dirty="0">
                <a:latin typeface="Times New Roman" panose="02020603050405020304" pitchFamily="18" charset="0"/>
                <a:cs typeface="Times New Roman" panose="02020603050405020304" pitchFamily="18" charset="0"/>
              </a:rPr>
              <a:t>One</a:t>
            </a:r>
            <a:r>
              <a:rPr sz="3100" spc="-75" dirty="0">
                <a:latin typeface="Times New Roman" panose="02020603050405020304" pitchFamily="18" charset="0"/>
                <a:cs typeface="Times New Roman" panose="02020603050405020304" pitchFamily="18" charset="0"/>
              </a:rPr>
              <a:t> </a:t>
            </a:r>
            <a:r>
              <a:rPr sz="3100" spc="245" dirty="0">
                <a:latin typeface="Times New Roman" panose="02020603050405020304" pitchFamily="18" charset="0"/>
                <a:cs typeface="Times New Roman" panose="02020603050405020304" pitchFamily="18" charset="0"/>
              </a:rPr>
              <a:t>of</a:t>
            </a:r>
            <a:r>
              <a:rPr sz="3100" spc="-70" dirty="0">
                <a:latin typeface="Times New Roman" panose="02020603050405020304" pitchFamily="18" charset="0"/>
                <a:cs typeface="Times New Roman" panose="02020603050405020304" pitchFamily="18" charset="0"/>
              </a:rPr>
              <a:t> </a:t>
            </a:r>
            <a:r>
              <a:rPr sz="3100" spc="165" dirty="0">
                <a:latin typeface="Times New Roman" panose="02020603050405020304" pitchFamily="18" charset="0"/>
                <a:cs typeface="Times New Roman" panose="02020603050405020304" pitchFamily="18" charset="0"/>
              </a:rPr>
              <a:t>the</a:t>
            </a:r>
            <a:r>
              <a:rPr sz="3100" spc="-75" dirty="0">
                <a:latin typeface="Times New Roman" panose="02020603050405020304" pitchFamily="18" charset="0"/>
                <a:cs typeface="Times New Roman" panose="02020603050405020304" pitchFamily="18" charset="0"/>
              </a:rPr>
              <a:t> </a:t>
            </a:r>
            <a:r>
              <a:rPr sz="3100" spc="265" dirty="0">
                <a:latin typeface="Times New Roman" panose="02020603050405020304" pitchFamily="18" charset="0"/>
                <a:cs typeface="Times New Roman" panose="02020603050405020304" pitchFamily="18" charset="0"/>
              </a:rPr>
              <a:t>most</a:t>
            </a:r>
            <a:r>
              <a:rPr sz="3100" spc="-70" dirty="0">
                <a:latin typeface="Times New Roman" panose="02020603050405020304" pitchFamily="18" charset="0"/>
                <a:cs typeface="Times New Roman" panose="02020603050405020304" pitchFamily="18" charset="0"/>
              </a:rPr>
              <a:t> </a:t>
            </a:r>
            <a:r>
              <a:rPr sz="3100" spc="265" dirty="0">
                <a:latin typeface="Times New Roman" panose="02020603050405020304" pitchFamily="18" charset="0"/>
                <a:cs typeface="Times New Roman" panose="02020603050405020304" pitchFamily="18" charset="0"/>
              </a:rPr>
              <a:t>common</a:t>
            </a:r>
            <a:r>
              <a:rPr sz="3100" spc="-75" dirty="0">
                <a:latin typeface="Times New Roman" panose="02020603050405020304" pitchFamily="18" charset="0"/>
                <a:cs typeface="Times New Roman" panose="02020603050405020304" pitchFamily="18" charset="0"/>
              </a:rPr>
              <a:t> </a:t>
            </a:r>
            <a:r>
              <a:rPr sz="3100" spc="175" dirty="0">
                <a:latin typeface="Times New Roman" panose="02020603050405020304" pitchFamily="18" charset="0"/>
                <a:cs typeface="Times New Roman" panose="02020603050405020304" pitchFamily="18" charset="0"/>
              </a:rPr>
              <a:t>ways</a:t>
            </a:r>
            <a:r>
              <a:rPr sz="3100" spc="-70" dirty="0">
                <a:latin typeface="Times New Roman" panose="02020603050405020304" pitchFamily="18" charset="0"/>
                <a:cs typeface="Times New Roman" panose="02020603050405020304" pitchFamily="18" charset="0"/>
              </a:rPr>
              <a:t> </a:t>
            </a:r>
            <a:r>
              <a:rPr sz="3100" spc="290" dirty="0">
                <a:latin typeface="Times New Roman" panose="02020603050405020304" pitchFamily="18" charset="0"/>
                <a:cs typeface="Times New Roman" panose="02020603050405020304" pitchFamily="18" charset="0"/>
              </a:rPr>
              <a:t>to</a:t>
            </a:r>
            <a:r>
              <a:rPr sz="3100" spc="-75" dirty="0">
                <a:latin typeface="Times New Roman" panose="02020603050405020304" pitchFamily="18" charset="0"/>
                <a:cs typeface="Times New Roman" panose="02020603050405020304" pitchFamily="18" charset="0"/>
              </a:rPr>
              <a:t> </a:t>
            </a:r>
            <a:r>
              <a:rPr sz="3100" spc="170" dirty="0">
                <a:latin typeface="Times New Roman" panose="02020603050405020304" pitchFamily="18" charset="0"/>
                <a:cs typeface="Times New Roman" panose="02020603050405020304" pitchFamily="18" charset="0"/>
              </a:rPr>
              <a:t>store</a:t>
            </a:r>
            <a:r>
              <a:rPr sz="3100" spc="-70" dirty="0">
                <a:latin typeface="Times New Roman" panose="02020603050405020304" pitchFamily="18" charset="0"/>
                <a:cs typeface="Times New Roman" panose="02020603050405020304" pitchFamily="18" charset="0"/>
              </a:rPr>
              <a:t> </a:t>
            </a:r>
            <a:r>
              <a:rPr sz="3100" spc="204" dirty="0">
                <a:latin typeface="Times New Roman" panose="02020603050405020304" pitchFamily="18" charset="0"/>
                <a:cs typeface="Times New Roman" panose="02020603050405020304" pitchFamily="18" charset="0"/>
              </a:rPr>
              <a:t>and</a:t>
            </a:r>
            <a:r>
              <a:rPr sz="3100" spc="-70" dirty="0">
                <a:latin typeface="Times New Roman" panose="02020603050405020304" pitchFamily="18" charset="0"/>
                <a:cs typeface="Times New Roman" panose="02020603050405020304" pitchFamily="18" charset="0"/>
              </a:rPr>
              <a:t> </a:t>
            </a:r>
            <a:r>
              <a:rPr sz="3100" spc="110" dirty="0">
                <a:latin typeface="Times New Roman" panose="02020603050405020304" pitchFamily="18" charset="0"/>
                <a:cs typeface="Times New Roman" panose="02020603050405020304" pitchFamily="18" charset="0"/>
              </a:rPr>
              <a:t>search</a:t>
            </a:r>
            <a:r>
              <a:rPr sz="3100" spc="-75" dirty="0">
                <a:latin typeface="Times New Roman" panose="02020603050405020304" pitchFamily="18" charset="0"/>
                <a:cs typeface="Times New Roman" panose="02020603050405020304" pitchFamily="18" charset="0"/>
              </a:rPr>
              <a:t> </a:t>
            </a:r>
            <a:r>
              <a:rPr sz="3100" spc="155" dirty="0">
                <a:latin typeface="Times New Roman" panose="02020603050405020304" pitchFamily="18" charset="0"/>
                <a:cs typeface="Times New Roman" panose="02020603050405020304" pitchFamily="18" charset="0"/>
              </a:rPr>
              <a:t>over</a:t>
            </a:r>
            <a:r>
              <a:rPr sz="3100" spc="-70" dirty="0">
                <a:latin typeface="Times New Roman" panose="02020603050405020304" pitchFamily="18" charset="0"/>
                <a:cs typeface="Times New Roman" panose="02020603050405020304" pitchFamily="18" charset="0"/>
              </a:rPr>
              <a:t> </a:t>
            </a:r>
            <a:r>
              <a:rPr sz="3100" spc="155" dirty="0">
                <a:latin typeface="Times New Roman" panose="02020603050405020304" pitchFamily="18" charset="0"/>
                <a:cs typeface="Times New Roman" panose="02020603050405020304" pitchFamily="18" charset="0"/>
              </a:rPr>
              <a:t>unstructured</a:t>
            </a:r>
            <a:r>
              <a:rPr sz="3100" spc="-75" dirty="0">
                <a:latin typeface="Times New Roman" panose="02020603050405020304" pitchFamily="18" charset="0"/>
                <a:cs typeface="Times New Roman" panose="02020603050405020304" pitchFamily="18" charset="0"/>
              </a:rPr>
              <a:t> </a:t>
            </a:r>
            <a:r>
              <a:rPr sz="3100" spc="215" dirty="0">
                <a:latin typeface="Times New Roman" panose="02020603050405020304" pitchFamily="18" charset="0"/>
                <a:cs typeface="Times New Roman" panose="02020603050405020304" pitchFamily="18" charset="0"/>
              </a:rPr>
              <a:t>data</a:t>
            </a:r>
            <a:r>
              <a:rPr sz="3100" spc="-70" dirty="0">
                <a:latin typeface="Times New Roman" panose="02020603050405020304" pitchFamily="18" charset="0"/>
                <a:cs typeface="Times New Roman" panose="02020603050405020304" pitchFamily="18" charset="0"/>
              </a:rPr>
              <a:t> </a:t>
            </a:r>
            <a:r>
              <a:rPr sz="3100" spc="35" dirty="0">
                <a:latin typeface="Times New Roman" panose="02020603050405020304" pitchFamily="18" charset="0"/>
                <a:cs typeface="Times New Roman" panose="02020603050405020304" pitchFamily="18" charset="0"/>
              </a:rPr>
              <a:t>is</a:t>
            </a:r>
            <a:r>
              <a:rPr sz="3100" spc="-75" dirty="0">
                <a:latin typeface="Times New Roman" panose="02020603050405020304" pitchFamily="18" charset="0"/>
                <a:cs typeface="Times New Roman" panose="02020603050405020304" pitchFamily="18" charset="0"/>
              </a:rPr>
              <a:t> </a:t>
            </a:r>
            <a:r>
              <a:rPr sz="3100" spc="290" dirty="0">
                <a:latin typeface="Times New Roman" panose="02020603050405020304" pitchFamily="18" charset="0"/>
                <a:cs typeface="Times New Roman" panose="02020603050405020304" pitchFamily="18" charset="0"/>
              </a:rPr>
              <a:t>to</a:t>
            </a:r>
            <a:r>
              <a:rPr sz="3100" spc="-70" dirty="0">
                <a:latin typeface="Times New Roman" panose="02020603050405020304" pitchFamily="18" charset="0"/>
                <a:cs typeface="Times New Roman" panose="02020603050405020304" pitchFamily="18" charset="0"/>
              </a:rPr>
              <a:t> </a:t>
            </a:r>
            <a:r>
              <a:rPr sz="3100" spc="195" dirty="0">
                <a:latin typeface="Times New Roman" panose="02020603050405020304" pitchFamily="18" charset="0"/>
                <a:cs typeface="Times New Roman" panose="02020603050405020304" pitchFamily="18" charset="0"/>
              </a:rPr>
              <a:t>embed</a:t>
            </a:r>
            <a:r>
              <a:rPr sz="3100" spc="-75" dirty="0">
                <a:latin typeface="Times New Roman" panose="02020603050405020304" pitchFamily="18" charset="0"/>
                <a:cs typeface="Times New Roman" panose="02020603050405020304" pitchFamily="18" charset="0"/>
              </a:rPr>
              <a:t> </a:t>
            </a:r>
            <a:r>
              <a:rPr sz="3100" spc="95" dirty="0">
                <a:latin typeface="Times New Roman" panose="02020603050405020304" pitchFamily="18" charset="0"/>
                <a:cs typeface="Times New Roman" panose="02020603050405020304" pitchFamily="18" charset="0"/>
              </a:rPr>
              <a:t>it </a:t>
            </a:r>
            <a:r>
              <a:rPr sz="3100" spc="-915" dirty="0">
                <a:latin typeface="Times New Roman" panose="02020603050405020304" pitchFamily="18" charset="0"/>
                <a:cs typeface="Times New Roman" panose="02020603050405020304" pitchFamily="18" charset="0"/>
              </a:rPr>
              <a:t> </a:t>
            </a:r>
            <a:r>
              <a:rPr sz="3100" spc="204" dirty="0">
                <a:latin typeface="Times New Roman" panose="02020603050405020304" pitchFamily="18" charset="0"/>
                <a:cs typeface="Times New Roman" panose="02020603050405020304" pitchFamily="18" charset="0"/>
              </a:rPr>
              <a:t>and </a:t>
            </a:r>
            <a:r>
              <a:rPr sz="3100" spc="170" dirty="0">
                <a:latin typeface="Times New Roman" panose="02020603050405020304" pitchFamily="18" charset="0"/>
                <a:cs typeface="Times New Roman" panose="02020603050405020304" pitchFamily="18" charset="0"/>
              </a:rPr>
              <a:t>store </a:t>
            </a:r>
            <a:r>
              <a:rPr sz="3100" spc="165" dirty="0">
                <a:latin typeface="Times New Roman" panose="02020603050405020304" pitchFamily="18" charset="0"/>
                <a:cs typeface="Times New Roman" panose="02020603050405020304" pitchFamily="18" charset="0"/>
              </a:rPr>
              <a:t>the </a:t>
            </a:r>
            <a:r>
              <a:rPr sz="3100" spc="120" dirty="0">
                <a:latin typeface="Times New Roman" panose="02020603050405020304" pitchFamily="18" charset="0"/>
                <a:cs typeface="Times New Roman" panose="02020603050405020304" pitchFamily="18" charset="0"/>
              </a:rPr>
              <a:t>resulting </a:t>
            </a:r>
            <a:r>
              <a:rPr sz="3100" spc="185" dirty="0">
                <a:latin typeface="Times New Roman" panose="02020603050405020304" pitchFamily="18" charset="0"/>
                <a:cs typeface="Times New Roman" panose="02020603050405020304" pitchFamily="18" charset="0"/>
              </a:rPr>
              <a:t>embedding </a:t>
            </a:r>
            <a:r>
              <a:rPr sz="3100" spc="95" dirty="0">
                <a:latin typeface="Times New Roman" panose="02020603050405020304" pitchFamily="18" charset="0"/>
                <a:cs typeface="Times New Roman" panose="02020603050405020304" pitchFamily="18" charset="0"/>
              </a:rPr>
              <a:t>vectors, </a:t>
            </a:r>
            <a:r>
              <a:rPr sz="3100" spc="204" dirty="0">
                <a:latin typeface="Times New Roman" panose="02020603050405020304" pitchFamily="18" charset="0"/>
                <a:cs typeface="Times New Roman" panose="02020603050405020304" pitchFamily="18" charset="0"/>
              </a:rPr>
              <a:t>and </a:t>
            </a:r>
            <a:r>
              <a:rPr sz="3100" spc="170" dirty="0">
                <a:latin typeface="Times New Roman" panose="02020603050405020304" pitchFamily="18" charset="0"/>
                <a:cs typeface="Times New Roman" panose="02020603050405020304" pitchFamily="18" charset="0"/>
              </a:rPr>
              <a:t>then </a:t>
            </a:r>
            <a:r>
              <a:rPr sz="3100" spc="215" dirty="0">
                <a:latin typeface="Times New Roman" panose="02020603050405020304" pitchFamily="18" charset="0"/>
                <a:cs typeface="Times New Roman" panose="02020603050405020304" pitchFamily="18" charset="0"/>
              </a:rPr>
              <a:t>at </a:t>
            </a:r>
            <a:r>
              <a:rPr sz="3100" spc="114" dirty="0">
                <a:latin typeface="Times New Roman" panose="02020603050405020304" pitchFamily="18" charset="0"/>
                <a:cs typeface="Times New Roman" panose="02020603050405020304" pitchFamily="18" charset="0"/>
              </a:rPr>
              <a:t>query </a:t>
            </a:r>
            <a:r>
              <a:rPr sz="3100" spc="155" dirty="0">
                <a:latin typeface="Times New Roman" panose="02020603050405020304" pitchFamily="18" charset="0"/>
                <a:cs typeface="Times New Roman" panose="02020603050405020304" pitchFamily="18" charset="0"/>
              </a:rPr>
              <a:t>time </a:t>
            </a:r>
            <a:r>
              <a:rPr sz="3100" spc="290" dirty="0">
                <a:latin typeface="Times New Roman" panose="02020603050405020304" pitchFamily="18" charset="0"/>
                <a:cs typeface="Times New Roman" panose="02020603050405020304" pitchFamily="18" charset="0"/>
              </a:rPr>
              <a:t>to </a:t>
            </a:r>
            <a:r>
              <a:rPr sz="3100" spc="195" dirty="0">
                <a:latin typeface="Times New Roman" panose="02020603050405020304" pitchFamily="18" charset="0"/>
                <a:cs typeface="Times New Roman" panose="02020603050405020304" pitchFamily="18" charset="0"/>
              </a:rPr>
              <a:t>embed </a:t>
            </a:r>
            <a:r>
              <a:rPr sz="3100" spc="165" dirty="0">
                <a:latin typeface="Times New Roman" panose="02020603050405020304" pitchFamily="18" charset="0"/>
                <a:cs typeface="Times New Roman" panose="02020603050405020304" pitchFamily="18" charset="0"/>
              </a:rPr>
              <a:t>the </a:t>
            </a:r>
            <a:r>
              <a:rPr sz="3100" spc="170" dirty="0">
                <a:latin typeface="Times New Roman" panose="02020603050405020304" pitchFamily="18" charset="0"/>
                <a:cs typeface="Times New Roman" panose="02020603050405020304" pitchFamily="18" charset="0"/>
              </a:rPr>
              <a:t> </a:t>
            </a:r>
            <a:r>
              <a:rPr sz="3100" spc="155" dirty="0">
                <a:latin typeface="Times New Roman" panose="02020603050405020304" pitchFamily="18" charset="0"/>
                <a:cs typeface="Times New Roman" panose="02020603050405020304" pitchFamily="18" charset="0"/>
              </a:rPr>
              <a:t>unstructured </a:t>
            </a:r>
            <a:r>
              <a:rPr sz="3100" spc="114" dirty="0">
                <a:latin typeface="Times New Roman" panose="02020603050405020304" pitchFamily="18" charset="0"/>
                <a:cs typeface="Times New Roman" panose="02020603050405020304" pitchFamily="18" charset="0"/>
              </a:rPr>
              <a:t>query </a:t>
            </a:r>
            <a:r>
              <a:rPr sz="3100" spc="204" dirty="0">
                <a:latin typeface="Times New Roman" panose="02020603050405020304" pitchFamily="18" charset="0"/>
                <a:cs typeface="Times New Roman" panose="02020603050405020304" pitchFamily="18" charset="0"/>
              </a:rPr>
              <a:t>and </a:t>
            </a:r>
            <a:r>
              <a:rPr sz="3100" spc="85" dirty="0">
                <a:latin typeface="Times New Roman" panose="02020603050405020304" pitchFamily="18" charset="0"/>
                <a:cs typeface="Times New Roman" panose="02020603050405020304" pitchFamily="18" charset="0"/>
              </a:rPr>
              <a:t>retrieve </a:t>
            </a:r>
            <a:r>
              <a:rPr sz="3100" spc="165" dirty="0">
                <a:latin typeface="Times New Roman" panose="02020603050405020304" pitchFamily="18" charset="0"/>
                <a:cs typeface="Times New Roman" panose="02020603050405020304" pitchFamily="18" charset="0"/>
              </a:rPr>
              <a:t>the </a:t>
            </a:r>
            <a:r>
              <a:rPr sz="3100" spc="185" dirty="0">
                <a:latin typeface="Times New Roman" panose="02020603050405020304" pitchFamily="18" charset="0"/>
                <a:cs typeface="Times New Roman" panose="02020603050405020304" pitchFamily="18" charset="0"/>
              </a:rPr>
              <a:t>embedding </a:t>
            </a:r>
            <a:r>
              <a:rPr sz="3100" spc="150" dirty="0">
                <a:latin typeface="Times New Roman" panose="02020603050405020304" pitchFamily="18" charset="0"/>
                <a:cs typeface="Times New Roman" panose="02020603050405020304" pitchFamily="18" charset="0"/>
              </a:rPr>
              <a:t>vectors </a:t>
            </a:r>
            <a:r>
              <a:rPr sz="3100" spc="210" dirty="0">
                <a:latin typeface="Times New Roman" panose="02020603050405020304" pitchFamily="18" charset="0"/>
                <a:cs typeface="Times New Roman" panose="02020603050405020304" pitchFamily="18" charset="0"/>
              </a:rPr>
              <a:t>that </a:t>
            </a:r>
            <a:r>
              <a:rPr sz="3100" spc="100" dirty="0">
                <a:latin typeface="Times New Roman" panose="02020603050405020304" pitchFamily="18" charset="0"/>
                <a:cs typeface="Times New Roman" panose="02020603050405020304" pitchFamily="18" charset="0"/>
              </a:rPr>
              <a:t>are </a:t>
            </a:r>
            <a:r>
              <a:rPr sz="3100" spc="220" dirty="0">
                <a:latin typeface="Times New Roman" panose="02020603050405020304" pitchFamily="18" charset="0"/>
                <a:cs typeface="Times New Roman" panose="02020603050405020304" pitchFamily="18" charset="0"/>
              </a:rPr>
              <a:t>'most </a:t>
            </a:r>
            <a:r>
              <a:rPr sz="3100" spc="70" dirty="0">
                <a:latin typeface="Times New Roman" panose="02020603050405020304" pitchFamily="18" charset="0"/>
                <a:cs typeface="Times New Roman" panose="02020603050405020304" pitchFamily="18" charset="0"/>
              </a:rPr>
              <a:t>similar' </a:t>
            </a:r>
            <a:r>
              <a:rPr sz="3100" spc="290" dirty="0">
                <a:latin typeface="Times New Roman" panose="02020603050405020304" pitchFamily="18" charset="0"/>
                <a:cs typeface="Times New Roman" panose="02020603050405020304" pitchFamily="18" charset="0"/>
              </a:rPr>
              <a:t>to </a:t>
            </a:r>
            <a:r>
              <a:rPr sz="3100" spc="165" dirty="0">
                <a:latin typeface="Times New Roman" panose="02020603050405020304" pitchFamily="18" charset="0"/>
                <a:cs typeface="Times New Roman" panose="02020603050405020304" pitchFamily="18" charset="0"/>
              </a:rPr>
              <a:t>the </a:t>
            </a:r>
            <a:r>
              <a:rPr sz="3100" spc="170" dirty="0">
                <a:latin typeface="Times New Roman" panose="02020603050405020304" pitchFamily="18" charset="0"/>
                <a:cs typeface="Times New Roman" panose="02020603050405020304" pitchFamily="18" charset="0"/>
              </a:rPr>
              <a:t> </a:t>
            </a:r>
            <a:r>
              <a:rPr sz="3100" spc="195" dirty="0">
                <a:latin typeface="Times New Roman" panose="02020603050405020304" pitchFamily="18" charset="0"/>
                <a:cs typeface="Times New Roman" panose="02020603050405020304" pitchFamily="18" charset="0"/>
              </a:rPr>
              <a:t>embedded </a:t>
            </a:r>
            <a:r>
              <a:rPr sz="3100" spc="45" dirty="0">
                <a:latin typeface="Times New Roman" panose="02020603050405020304" pitchFamily="18" charset="0"/>
                <a:cs typeface="Times New Roman" panose="02020603050405020304" pitchFamily="18" charset="0"/>
              </a:rPr>
              <a:t>query. </a:t>
            </a:r>
            <a:r>
              <a:rPr sz="3100" spc="415" dirty="0">
                <a:latin typeface="Times New Roman" panose="02020603050405020304" pitchFamily="18" charset="0"/>
                <a:cs typeface="Times New Roman" panose="02020603050405020304" pitchFamily="18" charset="0"/>
              </a:rPr>
              <a:t>A </a:t>
            </a:r>
            <a:r>
              <a:rPr sz="3100" spc="155" dirty="0">
                <a:latin typeface="Times New Roman" panose="02020603050405020304" pitchFamily="18" charset="0"/>
                <a:cs typeface="Times New Roman" panose="02020603050405020304" pitchFamily="18" charset="0"/>
              </a:rPr>
              <a:t>vector </a:t>
            </a:r>
            <a:r>
              <a:rPr sz="3100" spc="170" dirty="0">
                <a:latin typeface="Times New Roman" panose="02020603050405020304" pitchFamily="18" charset="0"/>
                <a:cs typeface="Times New Roman" panose="02020603050405020304" pitchFamily="18" charset="0"/>
              </a:rPr>
              <a:t>store </a:t>
            </a:r>
            <a:r>
              <a:rPr sz="3100" spc="175" dirty="0">
                <a:latin typeface="Times New Roman" panose="02020603050405020304" pitchFamily="18" charset="0"/>
                <a:cs typeface="Times New Roman" panose="02020603050405020304" pitchFamily="18" charset="0"/>
              </a:rPr>
              <a:t>takes </a:t>
            </a:r>
            <a:r>
              <a:rPr sz="3100" spc="90" dirty="0">
                <a:latin typeface="Times New Roman" panose="02020603050405020304" pitchFamily="18" charset="0"/>
                <a:cs typeface="Times New Roman" panose="02020603050405020304" pitchFamily="18" charset="0"/>
              </a:rPr>
              <a:t>care </a:t>
            </a:r>
            <a:r>
              <a:rPr sz="3100" spc="245" dirty="0">
                <a:latin typeface="Times New Roman" panose="02020603050405020304" pitchFamily="18" charset="0"/>
                <a:cs typeface="Times New Roman" panose="02020603050405020304" pitchFamily="18" charset="0"/>
              </a:rPr>
              <a:t>of </a:t>
            </a:r>
            <a:r>
              <a:rPr sz="3100" spc="170" dirty="0">
                <a:latin typeface="Times New Roman" panose="02020603050405020304" pitchFamily="18" charset="0"/>
                <a:cs typeface="Times New Roman" panose="02020603050405020304" pitchFamily="18" charset="0"/>
              </a:rPr>
              <a:t>storing </a:t>
            </a:r>
            <a:r>
              <a:rPr sz="3100" spc="195" dirty="0">
                <a:latin typeface="Times New Roman" panose="02020603050405020304" pitchFamily="18" charset="0"/>
                <a:cs typeface="Times New Roman" panose="02020603050405020304" pitchFamily="18" charset="0"/>
              </a:rPr>
              <a:t>embedded </a:t>
            </a:r>
            <a:r>
              <a:rPr sz="3100" spc="215" dirty="0">
                <a:latin typeface="Times New Roman" panose="02020603050405020304" pitchFamily="18" charset="0"/>
                <a:cs typeface="Times New Roman" panose="02020603050405020304" pitchFamily="18" charset="0"/>
              </a:rPr>
              <a:t>data </a:t>
            </a:r>
            <a:r>
              <a:rPr sz="3100" spc="204" dirty="0">
                <a:latin typeface="Times New Roman" panose="02020603050405020304" pitchFamily="18" charset="0"/>
                <a:cs typeface="Times New Roman" panose="02020603050405020304" pitchFamily="18" charset="0"/>
              </a:rPr>
              <a:t>and </a:t>
            </a:r>
            <a:r>
              <a:rPr sz="3100" spc="170" dirty="0">
                <a:latin typeface="Times New Roman" panose="02020603050405020304" pitchFamily="18" charset="0"/>
                <a:cs typeface="Times New Roman" panose="02020603050405020304" pitchFamily="18" charset="0"/>
              </a:rPr>
              <a:t>performing </a:t>
            </a:r>
            <a:r>
              <a:rPr sz="3100" spc="175" dirty="0">
                <a:latin typeface="Times New Roman" panose="02020603050405020304" pitchFamily="18" charset="0"/>
                <a:cs typeface="Times New Roman" panose="02020603050405020304" pitchFamily="18" charset="0"/>
              </a:rPr>
              <a:t> </a:t>
            </a:r>
            <a:r>
              <a:rPr sz="3100" spc="155" dirty="0">
                <a:latin typeface="Times New Roman" panose="02020603050405020304" pitchFamily="18" charset="0"/>
                <a:cs typeface="Times New Roman" panose="02020603050405020304" pitchFamily="18" charset="0"/>
              </a:rPr>
              <a:t>vector</a:t>
            </a:r>
            <a:r>
              <a:rPr sz="3100" spc="-80" dirty="0">
                <a:latin typeface="Times New Roman" panose="02020603050405020304" pitchFamily="18" charset="0"/>
                <a:cs typeface="Times New Roman" panose="02020603050405020304" pitchFamily="18" charset="0"/>
              </a:rPr>
              <a:t> </a:t>
            </a:r>
            <a:r>
              <a:rPr sz="3100" spc="110" dirty="0">
                <a:latin typeface="Times New Roman" panose="02020603050405020304" pitchFamily="18" charset="0"/>
                <a:cs typeface="Times New Roman" panose="02020603050405020304" pitchFamily="18" charset="0"/>
              </a:rPr>
              <a:t>search</a:t>
            </a:r>
            <a:r>
              <a:rPr sz="3100" spc="-75" dirty="0">
                <a:latin typeface="Times New Roman" panose="02020603050405020304" pitchFamily="18" charset="0"/>
                <a:cs typeface="Times New Roman" panose="02020603050405020304" pitchFamily="18" charset="0"/>
              </a:rPr>
              <a:t> </a:t>
            </a:r>
            <a:r>
              <a:rPr sz="3100" spc="180" dirty="0">
                <a:latin typeface="Times New Roman" panose="02020603050405020304" pitchFamily="18" charset="0"/>
                <a:cs typeface="Times New Roman" panose="02020603050405020304" pitchFamily="18" charset="0"/>
              </a:rPr>
              <a:t>for</a:t>
            </a:r>
            <a:r>
              <a:rPr sz="3100" spc="-75" dirty="0">
                <a:latin typeface="Times New Roman" panose="02020603050405020304" pitchFamily="18" charset="0"/>
                <a:cs typeface="Times New Roman" panose="02020603050405020304" pitchFamily="18" charset="0"/>
              </a:rPr>
              <a:t> </a:t>
            </a:r>
            <a:r>
              <a:rPr sz="3100" spc="70" dirty="0">
                <a:latin typeface="Times New Roman" panose="02020603050405020304" pitchFamily="18" charset="0"/>
                <a:cs typeface="Times New Roman" panose="02020603050405020304" pitchFamily="18" charset="0"/>
              </a:rPr>
              <a:t>you.</a:t>
            </a:r>
            <a:endParaRPr sz="3100" dirty="0">
              <a:latin typeface="Times New Roman" panose="02020603050405020304" pitchFamily="18" charset="0"/>
              <a:cs typeface="Times New Roman" panose="02020603050405020304" pitchFamily="18" charset="0"/>
            </a:endParaRPr>
          </a:p>
        </p:txBody>
      </p:sp>
      <p:pic>
        <p:nvPicPr>
          <p:cNvPr id="7170" name="Picture 2" descr="Does your enterprise need a vector database for LLM search? - TechTalks">
            <a:extLst>
              <a:ext uri="{FF2B5EF4-FFF2-40B4-BE49-F238E27FC236}">
                <a16:creationId xmlns:a16="http://schemas.microsoft.com/office/drawing/2014/main" id="{D984B686-31D6-8DFF-E025-285644A72F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7042" y="952500"/>
            <a:ext cx="6629106" cy="49532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83E9BAE-6390-85A6-2355-071F35DE7A2D}"/>
              </a:ext>
            </a:extLst>
          </p:cNvPr>
          <p:cNvCxnSpPr>
            <a:cxnSpLocks/>
          </p:cNvCxnSpPr>
          <p:nvPr/>
        </p:nvCxnSpPr>
        <p:spPr>
          <a:xfrm>
            <a:off x="9372600" y="1562100"/>
            <a:ext cx="0" cy="396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16000" y="4544394"/>
            <a:ext cx="4439285" cy="787400"/>
          </a:xfrm>
          <a:prstGeom prst="rect">
            <a:avLst/>
          </a:prstGeom>
        </p:spPr>
        <p:txBody>
          <a:bodyPr vert="horz" wrap="square" lIns="0" tIns="12700" rIns="0" bIns="0" rtlCol="0">
            <a:spAutoFit/>
          </a:bodyPr>
          <a:lstStyle/>
          <a:p>
            <a:pPr marL="12700">
              <a:lnSpc>
                <a:spcPct val="100000"/>
              </a:lnSpc>
              <a:spcBef>
                <a:spcPts val="100"/>
              </a:spcBef>
            </a:pPr>
            <a:r>
              <a:rPr sz="5000" spc="515" dirty="0">
                <a:solidFill>
                  <a:srgbClr val="292E3A"/>
                </a:solidFill>
              </a:rPr>
              <a:t>Web</a:t>
            </a:r>
            <a:r>
              <a:rPr sz="5000" spc="-180" dirty="0">
                <a:solidFill>
                  <a:srgbClr val="292E3A"/>
                </a:solidFill>
              </a:rPr>
              <a:t> </a:t>
            </a:r>
            <a:r>
              <a:rPr sz="5000" spc="220" dirty="0">
                <a:solidFill>
                  <a:srgbClr val="292E3A"/>
                </a:solidFill>
              </a:rPr>
              <a:t>Scraping</a:t>
            </a:r>
            <a:endParaRPr sz="5000" dirty="0"/>
          </a:p>
        </p:txBody>
      </p:sp>
      <p:sp>
        <p:nvSpPr>
          <p:cNvPr id="4" name="object 4"/>
          <p:cNvSpPr txBox="1"/>
          <p:nvPr/>
        </p:nvSpPr>
        <p:spPr>
          <a:xfrm>
            <a:off x="7244237" y="2213669"/>
            <a:ext cx="9900763" cy="8799845"/>
          </a:xfrm>
          <a:prstGeom prst="rect">
            <a:avLst/>
          </a:prstGeom>
        </p:spPr>
        <p:txBody>
          <a:bodyPr vert="horz" wrap="square" lIns="0" tIns="12065" rIns="0" bIns="0" rtlCol="0">
            <a:spAutoFit/>
          </a:bodyPr>
          <a:lstStyle/>
          <a:p>
            <a:pPr rtl="0">
              <a:lnSpc>
                <a:spcPct val="150000"/>
              </a:lnSpc>
            </a:pPr>
            <a:r>
              <a:rPr lang="en-US" sz="3200" dirty="0">
                <a:effectLst/>
                <a:latin typeface="Times New Roman" panose="02020603050405020304" pitchFamily="18" charset="0"/>
                <a:cs typeface="Times New Roman" panose="02020603050405020304" pitchFamily="18" charset="0"/>
              </a:rPr>
              <a:t>BeautifulSoup, with the HTML parser, simplifies web scraping by parsing HTML documents. Start by retrieving web content using libraries like requests. Then, create a BeautifulSoup object with the HTML parser to parse the content. Use BeautifulSoup methods to navigate and extract specific data from the parsed HTML. This approach makes it easy to gather and structure information from websites efficiently.</a:t>
            </a:r>
            <a:endParaRPr lang="en-US" sz="3200" dirty="0">
              <a:latin typeface="Times New Roman" panose="02020603050405020304" pitchFamily="18" charset="0"/>
              <a:cs typeface="Times New Roman" panose="02020603050405020304" pitchFamily="18" charset="0"/>
            </a:endParaRPr>
          </a:p>
          <a:p>
            <a:pPr rtl="0">
              <a:lnSpc>
                <a:spcPct val="150000"/>
              </a:lnSpc>
            </a:pPr>
            <a:br>
              <a:rPr lang="en-US" sz="3200" dirty="0"/>
            </a:br>
            <a:endParaRPr lang="en-US" sz="3200" dirty="0"/>
          </a:p>
          <a:p>
            <a:pPr rtl="0">
              <a:lnSpc>
                <a:spcPct val="150000"/>
              </a:lnSpc>
            </a:pPr>
            <a:br>
              <a:rPr lang="en-US" sz="3200" dirty="0"/>
            </a:br>
            <a:endParaRPr lang="en-US" sz="3200" dirty="0"/>
          </a:p>
        </p:txBody>
      </p:sp>
      <p:cxnSp>
        <p:nvCxnSpPr>
          <p:cNvPr id="5" name="Straight Connector 4">
            <a:extLst>
              <a:ext uri="{FF2B5EF4-FFF2-40B4-BE49-F238E27FC236}">
                <a16:creationId xmlns:a16="http://schemas.microsoft.com/office/drawing/2014/main" id="{3EA7E688-09C2-2B9A-8C9F-92732462AA73}"/>
              </a:ext>
            </a:extLst>
          </p:cNvPr>
          <p:cNvCxnSpPr>
            <a:cxnSpLocks/>
          </p:cNvCxnSpPr>
          <p:nvPr/>
        </p:nvCxnSpPr>
        <p:spPr>
          <a:xfrm>
            <a:off x="6096000" y="2213669"/>
            <a:ext cx="0" cy="567303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239000" y="5981700"/>
            <a:ext cx="9899882" cy="3390608"/>
          </a:xfrm>
          <a:prstGeom prst="rect">
            <a:avLst/>
          </a:prstGeom>
        </p:spPr>
      </p:pic>
      <p:sp>
        <p:nvSpPr>
          <p:cNvPr id="4" name="object 4"/>
          <p:cNvSpPr txBox="1"/>
          <p:nvPr/>
        </p:nvSpPr>
        <p:spPr>
          <a:xfrm>
            <a:off x="1125437" y="4040506"/>
            <a:ext cx="3854450" cy="1663700"/>
          </a:xfrm>
          <a:prstGeom prst="rect">
            <a:avLst/>
          </a:prstGeom>
        </p:spPr>
        <p:txBody>
          <a:bodyPr vert="horz" wrap="square" lIns="0" tIns="12700" rIns="0" bIns="0" rtlCol="0">
            <a:spAutoFit/>
          </a:bodyPr>
          <a:lstStyle/>
          <a:p>
            <a:pPr marL="12700" marR="5080">
              <a:lnSpc>
                <a:spcPct val="107500"/>
              </a:lnSpc>
              <a:spcBef>
                <a:spcPts val="100"/>
              </a:spcBef>
            </a:pPr>
            <a:r>
              <a:rPr sz="5000" b="1" spc="155" dirty="0">
                <a:solidFill>
                  <a:srgbClr val="292E3A"/>
                </a:solidFill>
                <a:latin typeface="Trebuchet MS"/>
                <a:cs typeface="Trebuchet MS"/>
              </a:rPr>
              <a:t>Research </a:t>
            </a:r>
            <a:r>
              <a:rPr sz="5000" b="1" spc="160" dirty="0">
                <a:solidFill>
                  <a:srgbClr val="292E3A"/>
                </a:solidFill>
                <a:latin typeface="Trebuchet MS"/>
                <a:cs typeface="Trebuchet MS"/>
              </a:rPr>
              <a:t> </a:t>
            </a:r>
            <a:r>
              <a:rPr sz="5000" b="1" spc="275" dirty="0">
                <a:solidFill>
                  <a:srgbClr val="292E3A"/>
                </a:solidFill>
                <a:latin typeface="Trebuchet MS"/>
                <a:cs typeface="Trebuchet MS"/>
              </a:rPr>
              <a:t>a</a:t>
            </a:r>
            <a:r>
              <a:rPr sz="5000" b="1" spc="285" dirty="0">
                <a:solidFill>
                  <a:srgbClr val="292E3A"/>
                </a:solidFill>
                <a:latin typeface="Trebuchet MS"/>
                <a:cs typeface="Trebuchet MS"/>
              </a:rPr>
              <a:t>u</a:t>
            </a:r>
            <a:r>
              <a:rPr sz="5000" b="1" spc="405" dirty="0">
                <a:solidFill>
                  <a:srgbClr val="292E3A"/>
                </a:solidFill>
                <a:latin typeface="Trebuchet MS"/>
                <a:cs typeface="Trebuchet MS"/>
              </a:rPr>
              <a:t>t</a:t>
            </a:r>
            <a:r>
              <a:rPr sz="5000" b="1" spc="525" dirty="0">
                <a:solidFill>
                  <a:srgbClr val="292E3A"/>
                </a:solidFill>
                <a:latin typeface="Trebuchet MS"/>
                <a:cs typeface="Trebuchet MS"/>
              </a:rPr>
              <a:t>o</a:t>
            </a:r>
            <a:r>
              <a:rPr sz="5000" b="1" spc="555" dirty="0">
                <a:solidFill>
                  <a:srgbClr val="292E3A"/>
                </a:solidFill>
                <a:latin typeface="Trebuchet MS"/>
                <a:cs typeface="Trebuchet MS"/>
              </a:rPr>
              <a:t>m</a:t>
            </a:r>
            <a:r>
              <a:rPr sz="5000" b="1" spc="275" dirty="0">
                <a:solidFill>
                  <a:srgbClr val="292E3A"/>
                </a:solidFill>
                <a:latin typeface="Trebuchet MS"/>
                <a:cs typeface="Trebuchet MS"/>
              </a:rPr>
              <a:t>a</a:t>
            </a:r>
            <a:r>
              <a:rPr sz="5000" b="1" spc="405" dirty="0">
                <a:solidFill>
                  <a:srgbClr val="292E3A"/>
                </a:solidFill>
                <a:latin typeface="Trebuchet MS"/>
                <a:cs typeface="Trebuchet MS"/>
              </a:rPr>
              <a:t>t</a:t>
            </a:r>
            <a:r>
              <a:rPr sz="5000" b="1" spc="-105" dirty="0">
                <a:solidFill>
                  <a:srgbClr val="292E3A"/>
                </a:solidFill>
                <a:latin typeface="Trebuchet MS"/>
                <a:cs typeface="Trebuchet MS"/>
              </a:rPr>
              <a:t>i</a:t>
            </a:r>
            <a:r>
              <a:rPr sz="5000" b="1" spc="525" dirty="0">
                <a:solidFill>
                  <a:srgbClr val="292E3A"/>
                </a:solidFill>
                <a:latin typeface="Trebuchet MS"/>
                <a:cs typeface="Trebuchet MS"/>
              </a:rPr>
              <a:t>o</a:t>
            </a:r>
            <a:r>
              <a:rPr sz="5000" b="1" spc="290" dirty="0">
                <a:solidFill>
                  <a:srgbClr val="292E3A"/>
                </a:solidFill>
                <a:latin typeface="Trebuchet MS"/>
                <a:cs typeface="Trebuchet MS"/>
              </a:rPr>
              <a:t>n</a:t>
            </a:r>
            <a:endParaRPr sz="5000">
              <a:latin typeface="Trebuchet MS"/>
              <a:cs typeface="Trebuchet MS"/>
            </a:endParaRPr>
          </a:p>
        </p:txBody>
      </p:sp>
      <p:sp>
        <p:nvSpPr>
          <p:cNvPr id="5" name="object 5"/>
          <p:cNvSpPr txBox="1">
            <a:spLocks noGrp="1"/>
          </p:cNvSpPr>
          <p:nvPr>
            <p:ph type="ctrTitle"/>
          </p:nvPr>
        </p:nvSpPr>
        <p:spPr>
          <a:xfrm>
            <a:off x="5410200" y="1257300"/>
            <a:ext cx="11100982" cy="3227070"/>
          </a:xfrm>
          <a:prstGeom prst="rect">
            <a:avLst/>
          </a:prstGeom>
        </p:spPr>
        <p:txBody>
          <a:bodyPr vert="horz" wrap="square" lIns="0" tIns="12065" rIns="0" bIns="0" rtlCol="0">
            <a:spAutoFit/>
          </a:bodyPr>
          <a:lstStyle/>
          <a:p>
            <a:pPr marL="3493135" marR="5080">
              <a:lnSpc>
                <a:spcPct val="116700"/>
              </a:lnSpc>
              <a:spcBef>
                <a:spcPts val="95"/>
              </a:spcBef>
            </a:pPr>
            <a:r>
              <a:rPr spc="60" dirty="0"/>
              <a:t>Related </a:t>
            </a:r>
            <a:r>
              <a:rPr spc="-50" dirty="0"/>
              <a:t>to </a:t>
            </a:r>
            <a:r>
              <a:rPr spc="35" dirty="0"/>
              <a:t>scraping, </a:t>
            </a:r>
            <a:r>
              <a:rPr spc="25" dirty="0"/>
              <a:t>we </a:t>
            </a:r>
            <a:r>
              <a:rPr spc="50" dirty="0"/>
              <a:t>may </a:t>
            </a:r>
            <a:r>
              <a:rPr spc="-15" dirty="0"/>
              <a:t>want </a:t>
            </a:r>
            <a:r>
              <a:rPr spc="-50" dirty="0"/>
              <a:t>to </a:t>
            </a:r>
            <a:r>
              <a:rPr spc="-45" dirty="0"/>
              <a:t> </a:t>
            </a:r>
            <a:r>
              <a:rPr spc="45" dirty="0"/>
              <a:t>answer</a:t>
            </a:r>
            <a:r>
              <a:rPr spc="-105" dirty="0"/>
              <a:t> </a:t>
            </a:r>
            <a:r>
              <a:rPr spc="50" dirty="0"/>
              <a:t>specific</a:t>
            </a:r>
            <a:r>
              <a:rPr spc="-100" dirty="0"/>
              <a:t> </a:t>
            </a:r>
            <a:r>
              <a:rPr spc="40" dirty="0"/>
              <a:t>questions</a:t>
            </a:r>
            <a:r>
              <a:rPr spc="-100" dirty="0"/>
              <a:t> </a:t>
            </a:r>
            <a:r>
              <a:rPr spc="40" dirty="0"/>
              <a:t>using</a:t>
            </a:r>
            <a:r>
              <a:rPr spc="-100" dirty="0"/>
              <a:t> </a:t>
            </a:r>
            <a:r>
              <a:rPr spc="70" dirty="0"/>
              <a:t>searched </a:t>
            </a:r>
            <a:r>
              <a:rPr spc="-925" dirty="0"/>
              <a:t> </a:t>
            </a:r>
            <a:r>
              <a:rPr spc="-10" dirty="0"/>
              <a:t>content.</a:t>
            </a:r>
          </a:p>
          <a:p>
            <a:pPr marL="3493135" marR="573405">
              <a:lnSpc>
                <a:spcPct val="116700"/>
              </a:lnSpc>
            </a:pPr>
            <a:r>
              <a:rPr spc="125" dirty="0"/>
              <a:t>We </a:t>
            </a:r>
            <a:r>
              <a:rPr spc="90" dirty="0"/>
              <a:t>can </a:t>
            </a:r>
            <a:r>
              <a:rPr spc="5" dirty="0"/>
              <a:t>automate </a:t>
            </a:r>
            <a:r>
              <a:rPr spc="-25" dirty="0"/>
              <a:t>the </a:t>
            </a:r>
            <a:r>
              <a:rPr spc="85" dirty="0"/>
              <a:t>process </a:t>
            </a:r>
            <a:r>
              <a:rPr spc="-25" dirty="0"/>
              <a:t>of </a:t>
            </a:r>
            <a:r>
              <a:rPr spc="30" dirty="0"/>
              <a:t>web </a:t>
            </a:r>
            <a:r>
              <a:rPr spc="-925" dirty="0"/>
              <a:t> </a:t>
            </a:r>
            <a:r>
              <a:rPr spc="55" dirty="0"/>
              <a:t>research</a:t>
            </a:r>
            <a:r>
              <a:rPr spc="-100" dirty="0"/>
              <a:t> </a:t>
            </a:r>
            <a:r>
              <a:rPr spc="40" dirty="0"/>
              <a:t>using</a:t>
            </a:r>
            <a:r>
              <a:rPr spc="-100" dirty="0"/>
              <a:t> </a:t>
            </a:r>
            <a:r>
              <a:rPr spc="114" dirty="0"/>
              <a:t>a</a:t>
            </a:r>
            <a:r>
              <a:rPr spc="-100" dirty="0"/>
              <a:t> </a:t>
            </a:r>
            <a:r>
              <a:rPr spc="-25" dirty="0"/>
              <a:t>retriever,</a:t>
            </a:r>
            <a:r>
              <a:rPr spc="-95" dirty="0"/>
              <a:t> </a:t>
            </a:r>
            <a:r>
              <a:rPr spc="85" dirty="0"/>
              <a:t>such</a:t>
            </a:r>
            <a:r>
              <a:rPr spc="-100" dirty="0"/>
              <a:t> </a:t>
            </a:r>
            <a:r>
              <a:rPr spc="145" dirty="0"/>
              <a:t>as</a:t>
            </a:r>
            <a:r>
              <a:rPr spc="-100" dirty="0"/>
              <a:t> </a:t>
            </a:r>
            <a:r>
              <a:rPr spc="-25" dirty="0"/>
              <a:t>the </a:t>
            </a:r>
            <a:r>
              <a:rPr spc="-919" dirty="0"/>
              <a:t> </a:t>
            </a:r>
            <a:r>
              <a:rPr spc="60" dirty="0"/>
              <a:t>WebResearchRetriever.</a:t>
            </a:r>
          </a:p>
        </p:txBody>
      </p:sp>
      <p:cxnSp>
        <p:nvCxnSpPr>
          <p:cNvPr id="6" name="Straight Connector 5">
            <a:extLst>
              <a:ext uri="{FF2B5EF4-FFF2-40B4-BE49-F238E27FC236}">
                <a16:creationId xmlns:a16="http://schemas.microsoft.com/office/drawing/2014/main" id="{812E7A76-C116-84C9-61A8-E60B52140725}"/>
              </a:ext>
            </a:extLst>
          </p:cNvPr>
          <p:cNvCxnSpPr>
            <a:cxnSpLocks/>
          </p:cNvCxnSpPr>
          <p:nvPr/>
        </p:nvCxnSpPr>
        <p:spPr>
          <a:xfrm>
            <a:off x="5791200" y="1638300"/>
            <a:ext cx="0" cy="603870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63E4-C855-B9B6-CA25-F3945753A1B4}"/>
              </a:ext>
            </a:extLst>
          </p:cNvPr>
          <p:cNvSpPr>
            <a:spLocks noGrp="1"/>
          </p:cNvSpPr>
          <p:nvPr>
            <p:ph type="title"/>
          </p:nvPr>
        </p:nvSpPr>
        <p:spPr>
          <a:xfrm>
            <a:off x="766916" y="3543300"/>
            <a:ext cx="4191000" cy="2769989"/>
          </a:xfrm>
        </p:spPr>
        <p:txBody>
          <a:bodyPr/>
          <a:lstStyle/>
          <a:p>
            <a:r>
              <a:rPr lang="en-IN" sz="6000" dirty="0"/>
              <a:t>Application of langChain</a:t>
            </a:r>
          </a:p>
        </p:txBody>
      </p:sp>
      <p:pic>
        <p:nvPicPr>
          <p:cNvPr id="6146" name="Picture 2" descr="Use cases with Langchain. Why LangChain? | by Ebru Boyacı | Medium">
            <a:extLst>
              <a:ext uri="{FF2B5EF4-FFF2-40B4-BE49-F238E27FC236}">
                <a16:creationId xmlns:a16="http://schemas.microsoft.com/office/drawing/2014/main" id="{C455F222-90AF-5470-24E4-AA828966B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810"/>
            <a:ext cx="13335000" cy="1002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7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33400" y="3042307"/>
            <a:ext cx="17373600" cy="4030527"/>
          </a:xfrm>
          <a:prstGeom prst="rect">
            <a:avLst/>
          </a:prstGeom>
        </p:spPr>
        <p:txBody>
          <a:bodyPr vert="horz" wrap="square" lIns="0" tIns="12065" rIns="0" bIns="0" rtlCol="0">
            <a:spAutoFit/>
          </a:bodyPr>
          <a:lstStyle/>
          <a:p>
            <a:pPr marL="12700" marR="5080">
              <a:lnSpc>
                <a:spcPct val="118100"/>
              </a:lnSpc>
              <a:spcBef>
                <a:spcPts val="95"/>
              </a:spcBef>
            </a:pPr>
            <a:r>
              <a:rPr sz="3200" spc="-60" dirty="0">
                <a:latin typeface="Times New Roman" panose="02020603050405020304" pitchFamily="18" charset="0"/>
                <a:cs typeface="Times New Roman" panose="02020603050405020304" pitchFamily="18" charset="0"/>
              </a:rPr>
              <a:t>The</a:t>
            </a:r>
            <a:r>
              <a:rPr sz="3200" spc="-50"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project</a:t>
            </a:r>
            <a:r>
              <a:rPr sz="3200" spc="-5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successfully</a:t>
            </a:r>
            <a:r>
              <a:rPr sz="3200" spc="-50" dirty="0">
                <a:latin typeface="Times New Roman" panose="02020603050405020304" pitchFamily="18" charset="0"/>
                <a:cs typeface="Times New Roman" panose="02020603050405020304" pitchFamily="18" charset="0"/>
              </a:rPr>
              <a:t> </a:t>
            </a:r>
            <a:r>
              <a:rPr sz="3200" spc="-135" dirty="0">
                <a:latin typeface="Times New Roman" panose="02020603050405020304" pitchFamily="18" charset="0"/>
                <a:cs typeface="Times New Roman" panose="02020603050405020304" pitchFamily="18" charset="0"/>
              </a:rPr>
              <a:t>integrated</a:t>
            </a:r>
            <a:r>
              <a:rPr sz="3200" spc="-45"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the</a:t>
            </a:r>
            <a:r>
              <a:rPr sz="3200" spc="-50"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LangChain</a:t>
            </a:r>
            <a:r>
              <a:rPr sz="3200" spc="-50"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framework</a:t>
            </a:r>
            <a:r>
              <a:rPr sz="3200" spc="-45" dirty="0">
                <a:latin typeface="Times New Roman" panose="02020603050405020304" pitchFamily="18" charset="0"/>
                <a:cs typeface="Times New Roman" panose="02020603050405020304" pitchFamily="18" charset="0"/>
              </a:rPr>
              <a:t> </a:t>
            </a:r>
            <a:r>
              <a:rPr sz="3200" spc="-240" dirty="0">
                <a:latin typeface="Times New Roman" panose="02020603050405020304" pitchFamily="18" charset="0"/>
                <a:cs typeface="Times New Roman" panose="02020603050405020304" pitchFamily="18" charset="0"/>
              </a:rPr>
              <a:t>with</a:t>
            </a:r>
            <a:r>
              <a:rPr sz="3200" spc="-50"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LLMs</a:t>
            </a:r>
            <a:r>
              <a:rPr sz="3200" spc="-50" dirty="0">
                <a:latin typeface="Times New Roman" panose="02020603050405020304" pitchFamily="18" charset="0"/>
                <a:cs typeface="Times New Roman" panose="02020603050405020304" pitchFamily="18" charset="0"/>
              </a:rPr>
              <a:t> </a:t>
            </a:r>
            <a:r>
              <a:rPr sz="3200" spc="-145" dirty="0">
                <a:latin typeface="Times New Roman" panose="02020603050405020304" pitchFamily="18" charset="0"/>
                <a:cs typeface="Times New Roman" panose="02020603050405020304" pitchFamily="18" charset="0"/>
              </a:rPr>
              <a:t>to </a:t>
            </a:r>
            <a:r>
              <a:rPr sz="3200" spc="-140" dirty="0">
                <a:latin typeface="Times New Roman" panose="02020603050405020304" pitchFamily="18" charset="0"/>
                <a:cs typeface="Times New Roman" panose="02020603050405020304" pitchFamily="18" charset="0"/>
              </a:rPr>
              <a:t> </a:t>
            </a:r>
            <a:r>
              <a:rPr sz="3200" spc="-150" dirty="0">
                <a:latin typeface="Times New Roman" panose="02020603050405020304" pitchFamily="18" charset="0"/>
                <a:cs typeface="Times New Roman" panose="02020603050405020304" pitchFamily="18" charset="0"/>
              </a:rPr>
              <a:t>implement</a:t>
            </a:r>
            <a:r>
              <a:rPr sz="3200" spc="-50"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advanced</a:t>
            </a:r>
            <a:r>
              <a:rPr sz="3200" spc="-5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NLP</a:t>
            </a:r>
            <a:r>
              <a:rPr sz="3200" spc="-50"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techniques.</a:t>
            </a:r>
            <a:r>
              <a:rPr sz="3200" spc="-50"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The</a:t>
            </a:r>
            <a:r>
              <a:rPr sz="3200" spc="-5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use</a:t>
            </a:r>
            <a:r>
              <a:rPr sz="3200" spc="-50"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of</a:t>
            </a:r>
            <a:r>
              <a:rPr sz="3200" spc="-50"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RAG</a:t>
            </a:r>
            <a:r>
              <a:rPr sz="3200" spc="-50" dirty="0">
                <a:latin typeface="Times New Roman" panose="02020603050405020304" pitchFamily="18" charset="0"/>
                <a:cs typeface="Times New Roman" panose="02020603050405020304" pitchFamily="18" charset="0"/>
              </a:rPr>
              <a:t> </a:t>
            </a:r>
            <a:r>
              <a:rPr sz="3200" spc="-110" dirty="0">
                <a:latin typeface="Times New Roman" panose="02020603050405020304" pitchFamily="18" charset="0"/>
                <a:cs typeface="Times New Roman" panose="02020603050405020304" pitchFamily="18" charset="0"/>
              </a:rPr>
              <a:t>for</a:t>
            </a:r>
            <a:r>
              <a:rPr sz="3200" spc="-5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resource</a:t>
            </a:r>
            <a:r>
              <a:rPr sz="3200" spc="-50"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handling</a:t>
            </a:r>
            <a:r>
              <a:rPr sz="3200" spc="-50"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and </a:t>
            </a:r>
            <a:r>
              <a:rPr sz="3200" spc="-95"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research </a:t>
            </a:r>
            <a:r>
              <a:rPr sz="3200" spc="-150" dirty="0">
                <a:latin typeface="Times New Roman" panose="02020603050405020304" pitchFamily="18" charset="0"/>
                <a:cs typeface="Times New Roman" panose="02020603050405020304" pitchFamily="18" charset="0"/>
              </a:rPr>
              <a:t>automation</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significantly</a:t>
            </a:r>
            <a:r>
              <a:rPr sz="3200" spc="-45" dirty="0">
                <a:latin typeface="Times New Roman" panose="02020603050405020304" pitchFamily="18" charset="0"/>
                <a:cs typeface="Times New Roman" panose="02020603050405020304" pitchFamily="18" charset="0"/>
              </a:rPr>
              <a:t> </a:t>
            </a:r>
            <a:r>
              <a:rPr sz="3200" spc="-70" dirty="0">
                <a:latin typeface="Times New Roman" panose="02020603050405020304" pitchFamily="18" charset="0"/>
                <a:cs typeface="Times New Roman" panose="02020603050405020304" pitchFamily="18" charset="0"/>
              </a:rPr>
              <a:t>enhanced</a:t>
            </a:r>
            <a:r>
              <a:rPr sz="3200" spc="-45"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the</a:t>
            </a:r>
            <a:r>
              <a:rPr sz="3200" spc="-45" dirty="0">
                <a:latin typeface="Times New Roman" panose="02020603050405020304" pitchFamily="18" charset="0"/>
                <a:cs typeface="Times New Roman" panose="02020603050405020304" pitchFamily="18" charset="0"/>
              </a:rPr>
              <a:t> </a:t>
            </a:r>
            <a:r>
              <a:rPr sz="3200" spc="-140" dirty="0">
                <a:latin typeface="Times New Roman" panose="02020603050405020304" pitchFamily="18" charset="0"/>
                <a:cs typeface="Times New Roman" panose="02020603050405020304" pitchFamily="18" charset="0"/>
              </a:rPr>
              <a:t>ability</a:t>
            </a:r>
            <a:r>
              <a:rPr sz="3200" spc="-45" dirty="0">
                <a:latin typeface="Times New Roman" panose="02020603050405020304" pitchFamily="18" charset="0"/>
                <a:cs typeface="Times New Roman" panose="02020603050405020304" pitchFamily="18" charset="0"/>
              </a:rPr>
              <a:t> </a:t>
            </a:r>
            <a:r>
              <a:rPr sz="3200" spc="-145" dirty="0">
                <a:latin typeface="Times New Roman" panose="02020603050405020304" pitchFamily="18" charset="0"/>
                <a:cs typeface="Times New Roman" panose="02020603050405020304" pitchFamily="18" charset="0"/>
              </a:rPr>
              <a:t>to</a:t>
            </a:r>
            <a:r>
              <a:rPr sz="3200" spc="-45" dirty="0">
                <a:latin typeface="Times New Roman" panose="02020603050405020304" pitchFamily="18" charset="0"/>
                <a:cs typeface="Times New Roman" panose="02020603050405020304" pitchFamily="18" charset="0"/>
              </a:rPr>
              <a:t> </a:t>
            </a:r>
            <a:r>
              <a:rPr sz="3200" spc="-125" dirty="0">
                <a:latin typeface="Times New Roman" panose="02020603050405020304" pitchFamily="18" charset="0"/>
                <a:cs typeface="Times New Roman" panose="02020603050405020304" pitchFamily="18" charset="0"/>
              </a:rPr>
              <a:t>retrieve</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and</a:t>
            </a:r>
            <a:r>
              <a:rPr sz="3200" spc="-45"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generate </a:t>
            </a:r>
            <a:r>
              <a:rPr sz="3200" spc="-110" dirty="0">
                <a:latin typeface="Times New Roman" panose="02020603050405020304" pitchFamily="18" charset="0"/>
                <a:cs typeface="Times New Roman" panose="02020603050405020304" pitchFamily="18" charset="0"/>
              </a:rPr>
              <a:t> </a:t>
            </a:r>
            <a:r>
              <a:rPr sz="3200" spc="-80" dirty="0">
                <a:latin typeface="Times New Roman" panose="02020603050405020304" pitchFamily="18" charset="0"/>
                <a:cs typeface="Times New Roman" panose="02020603050405020304" pitchFamily="18" charset="0"/>
              </a:rPr>
              <a:t>accurate</a:t>
            </a:r>
            <a:r>
              <a:rPr sz="3200" spc="-50"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answers</a:t>
            </a:r>
            <a:r>
              <a:rPr sz="3200" spc="-45" dirty="0">
                <a:latin typeface="Times New Roman" panose="02020603050405020304" pitchFamily="18" charset="0"/>
                <a:cs typeface="Times New Roman" panose="02020603050405020304" pitchFamily="18" charset="0"/>
              </a:rPr>
              <a:t> </a:t>
            </a:r>
            <a:r>
              <a:rPr sz="3200" spc="-145" dirty="0">
                <a:latin typeface="Times New Roman" panose="02020603050405020304" pitchFamily="18" charset="0"/>
                <a:cs typeface="Times New Roman" panose="02020603050405020304" pitchFamily="18" charset="0"/>
              </a:rPr>
              <a:t>from</a:t>
            </a:r>
            <a:r>
              <a:rPr sz="3200" spc="-45"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the</a:t>
            </a:r>
            <a:r>
              <a:rPr sz="3200" spc="-50"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vector</a:t>
            </a:r>
            <a:r>
              <a:rPr sz="3200" spc="-45"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database.</a:t>
            </a:r>
            <a:r>
              <a:rPr sz="3200" spc="-45"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The</a:t>
            </a:r>
            <a:r>
              <a:rPr sz="3200" spc="-45"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models</a:t>
            </a:r>
            <a:r>
              <a:rPr sz="3200" spc="-50"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built</a:t>
            </a:r>
            <a:r>
              <a:rPr sz="3200" spc="-45"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during</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this</a:t>
            </a:r>
            <a:r>
              <a:rPr sz="3200" spc="-50"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project </a:t>
            </a:r>
            <a:r>
              <a:rPr sz="3200" spc="-110" dirty="0">
                <a:latin typeface="Times New Roman" panose="02020603050405020304" pitchFamily="18" charset="0"/>
                <a:cs typeface="Times New Roman" panose="02020603050405020304" pitchFamily="18" charset="0"/>
              </a:rPr>
              <a:t> </a:t>
            </a:r>
            <a:r>
              <a:rPr sz="3200" spc="-40" dirty="0">
                <a:latin typeface="Times New Roman" panose="02020603050405020304" pitchFamily="18" charset="0"/>
                <a:cs typeface="Times New Roman" panose="02020603050405020304" pitchFamily="18" charset="0"/>
              </a:rPr>
              <a:t>can</a:t>
            </a:r>
            <a:r>
              <a:rPr sz="3200" spc="-45"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be</a:t>
            </a:r>
            <a:r>
              <a:rPr sz="3200" spc="-45" dirty="0">
                <a:latin typeface="Times New Roman" panose="02020603050405020304" pitchFamily="18" charset="0"/>
                <a:cs typeface="Times New Roman" panose="02020603050405020304" pitchFamily="18" charset="0"/>
              </a:rPr>
              <a:t> </a:t>
            </a:r>
            <a:r>
              <a:rPr sz="3200" spc="-90" dirty="0">
                <a:latin typeface="Times New Roman" panose="02020603050405020304" pitchFamily="18" charset="0"/>
                <a:cs typeface="Times New Roman" panose="02020603050405020304" pitchFamily="18" charset="0"/>
              </a:rPr>
              <a:t>applied</a:t>
            </a:r>
            <a:r>
              <a:rPr sz="3200" spc="-45" dirty="0">
                <a:latin typeface="Times New Roman" panose="02020603050405020304" pitchFamily="18" charset="0"/>
                <a:cs typeface="Times New Roman" panose="02020603050405020304" pitchFamily="18" charset="0"/>
              </a:rPr>
              <a:t> </a:t>
            </a:r>
            <a:r>
              <a:rPr sz="3200" spc="-145" dirty="0">
                <a:latin typeface="Times New Roman" panose="02020603050405020304" pitchFamily="18" charset="0"/>
                <a:cs typeface="Times New Roman" panose="02020603050405020304" pitchFamily="18" charset="0"/>
              </a:rPr>
              <a:t>to</a:t>
            </a:r>
            <a:r>
              <a:rPr sz="3200" spc="-45" dirty="0">
                <a:latin typeface="Times New Roman" panose="02020603050405020304" pitchFamily="18" charset="0"/>
                <a:cs typeface="Times New Roman" panose="02020603050405020304" pitchFamily="18" charset="0"/>
              </a:rPr>
              <a:t> </a:t>
            </a:r>
            <a:r>
              <a:rPr sz="3200" spc="-150" dirty="0">
                <a:latin typeface="Times New Roman" panose="02020603050405020304" pitchFamily="18" charset="0"/>
                <a:cs typeface="Times New Roman" panose="02020603050405020304" pitchFamily="18" charset="0"/>
              </a:rPr>
              <a:t>real-world</a:t>
            </a:r>
            <a:r>
              <a:rPr sz="3200" spc="-45" dirty="0">
                <a:latin typeface="Times New Roman" panose="02020603050405020304" pitchFamily="18" charset="0"/>
                <a:cs typeface="Times New Roman" panose="02020603050405020304" pitchFamily="18" charset="0"/>
              </a:rPr>
              <a:t> </a:t>
            </a:r>
            <a:r>
              <a:rPr sz="3200" spc="-80" dirty="0">
                <a:latin typeface="Times New Roman" panose="02020603050405020304" pitchFamily="18" charset="0"/>
                <a:cs typeface="Times New Roman" panose="02020603050405020304" pitchFamily="18" charset="0"/>
              </a:rPr>
              <a:t>applications</a:t>
            </a:r>
            <a:r>
              <a:rPr sz="3200" spc="-4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such</a:t>
            </a:r>
            <a:r>
              <a:rPr sz="3200" spc="-4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as</a:t>
            </a:r>
            <a:r>
              <a:rPr sz="3200" spc="-45" dirty="0">
                <a:latin typeface="Times New Roman" panose="02020603050405020304" pitchFamily="18" charset="0"/>
                <a:cs typeface="Times New Roman" panose="02020603050405020304" pitchFamily="18" charset="0"/>
              </a:rPr>
              <a:t> </a:t>
            </a:r>
            <a:r>
              <a:rPr sz="3200" spc="-130" dirty="0">
                <a:latin typeface="Times New Roman" panose="02020603050405020304" pitchFamily="18" charset="0"/>
                <a:cs typeface="Times New Roman" panose="02020603050405020304" pitchFamily="18" charset="0"/>
              </a:rPr>
              <a:t>sentiment</a:t>
            </a:r>
            <a:r>
              <a:rPr sz="3200" spc="-45" dirty="0">
                <a:latin typeface="Times New Roman" panose="02020603050405020304" pitchFamily="18" charset="0"/>
                <a:cs typeface="Times New Roman" panose="02020603050405020304" pitchFamily="18" charset="0"/>
              </a:rPr>
              <a:t> </a:t>
            </a:r>
            <a:r>
              <a:rPr sz="3200" spc="-60" dirty="0">
                <a:latin typeface="Times New Roman" panose="02020603050405020304" pitchFamily="18" charset="0"/>
                <a:cs typeface="Times New Roman" panose="02020603050405020304" pitchFamily="18" charset="0"/>
              </a:rPr>
              <a:t>analysis,</a:t>
            </a:r>
            <a:r>
              <a:rPr sz="3200" spc="-40" dirty="0">
                <a:latin typeface="Times New Roman" panose="02020603050405020304" pitchFamily="18" charset="0"/>
                <a:cs typeface="Times New Roman" panose="02020603050405020304" pitchFamily="18" charset="0"/>
              </a:rPr>
              <a:t> </a:t>
            </a:r>
            <a:r>
              <a:rPr sz="3200" spc="-140" dirty="0">
                <a:latin typeface="Times New Roman" panose="02020603050405020304" pitchFamily="18" charset="0"/>
                <a:cs typeface="Times New Roman" panose="02020603050405020304" pitchFamily="18" charset="0"/>
              </a:rPr>
              <a:t>information </a:t>
            </a:r>
            <a:r>
              <a:rPr sz="3200" spc="-135" dirty="0">
                <a:latin typeface="Times New Roman" panose="02020603050405020304" pitchFamily="18" charset="0"/>
                <a:cs typeface="Times New Roman" panose="02020603050405020304" pitchFamily="18" charset="0"/>
              </a:rPr>
              <a:t> </a:t>
            </a:r>
            <a:r>
              <a:rPr sz="3200" spc="-125" dirty="0">
                <a:latin typeface="Times New Roman" panose="02020603050405020304" pitchFamily="18" charset="0"/>
                <a:cs typeface="Times New Roman" panose="02020603050405020304" pitchFamily="18" charset="0"/>
              </a:rPr>
              <a:t>extraction,</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and</a:t>
            </a:r>
            <a:r>
              <a:rPr sz="3200" spc="-45" dirty="0">
                <a:latin typeface="Times New Roman" panose="02020603050405020304" pitchFamily="18" charset="0"/>
                <a:cs typeface="Times New Roman" panose="02020603050405020304" pitchFamily="18" charset="0"/>
              </a:rPr>
              <a:t> </a:t>
            </a:r>
            <a:r>
              <a:rPr sz="3200" spc="-200" dirty="0">
                <a:latin typeface="Times New Roman" panose="02020603050405020304" pitchFamily="18" charset="0"/>
                <a:cs typeface="Times New Roman" panose="02020603050405020304" pitchFamily="18" charset="0"/>
              </a:rPr>
              <a:t>text</a:t>
            </a:r>
            <a:r>
              <a:rPr sz="3200" spc="-45" dirty="0">
                <a:latin typeface="Times New Roman" panose="02020603050405020304" pitchFamily="18" charset="0"/>
                <a:cs typeface="Times New Roman" panose="02020603050405020304" pitchFamily="18" charset="0"/>
              </a:rPr>
              <a:t> </a:t>
            </a:r>
            <a:r>
              <a:rPr sz="3200" spc="-65" dirty="0">
                <a:latin typeface="Times New Roman" panose="02020603050405020304" pitchFamily="18" charset="0"/>
                <a:cs typeface="Times New Roman" panose="02020603050405020304" pitchFamily="18" charset="0"/>
              </a:rPr>
              <a:t>classification,</a:t>
            </a:r>
            <a:r>
              <a:rPr sz="3200" spc="-45" dirty="0">
                <a:latin typeface="Times New Roman" panose="02020603050405020304" pitchFamily="18" charset="0"/>
                <a:cs typeface="Times New Roman" panose="02020603050405020304" pitchFamily="18" charset="0"/>
              </a:rPr>
              <a:t> </a:t>
            </a:r>
            <a:r>
              <a:rPr sz="3200" spc="-90" dirty="0">
                <a:latin typeface="Times New Roman" panose="02020603050405020304" pitchFamily="18" charset="0"/>
                <a:cs typeface="Times New Roman" panose="02020603050405020304" pitchFamily="18" charset="0"/>
              </a:rPr>
              <a:t>providing</a:t>
            </a:r>
            <a:r>
              <a:rPr sz="3200" spc="-45" dirty="0">
                <a:latin typeface="Times New Roman" panose="02020603050405020304" pitchFamily="18" charset="0"/>
                <a:cs typeface="Times New Roman" panose="02020603050405020304" pitchFamily="18" charset="0"/>
              </a:rPr>
              <a:t> </a:t>
            </a:r>
            <a:r>
              <a:rPr sz="3200" spc="-110" dirty="0">
                <a:latin typeface="Times New Roman" panose="02020603050405020304" pitchFamily="18" charset="0"/>
                <a:cs typeface="Times New Roman" panose="02020603050405020304" pitchFamily="18" charset="0"/>
              </a:rPr>
              <a:t>valuable</a:t>
            </a:r>
            <a:r>
              <a:rPr sz="3200" spc="-45" dirty="0">
                <a:latin typeface="Times New Roman" panose="02020603050405020304" pitchFamily="18" charset="0"/>
                <a:cs typeface="Times New Roman" panose="02020603050405020304" pitchFamily="18" charset="0"/>
              </a:rPr>
              <a:t> </a:t>
            </a:r>
            <a:r>
              <a:rPr sz="3200" spc="-75" dirty="0">
                <a:latin typeface="Times New Roman" panose="02020603050405020304" pitchFamily="18" charset="0"/>
                <a:cs typeface="Times New Roman" panose="02020603050405020304" pitchFamily="18" charset="0"/>
              </a:rPr>
              <a:t>insights</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and</a:t>
            </a:r>
            <a:r>
              <a:rPr sz="3200" spc="-45" dirty="0">
                <a:latin typeface="Times New Roman" panose="02020603050405020304" pitchFamily="18" charset="0"/>
                <a:cs typeface="Times New Roman" panose="02020603050405020304" pitchFamily="18" charset="0"/>
              </a:rPr>
              <a:t> </a:t>
            </a:r>
            <a:r>
              <a:rPr sz="3200" spc="-90" dirty="0">
                <a:latin typeface="Times New Roman" panose="02020603050405020304" pitchFamily="18" charset="0"/>
                <a:cs typeface="Times New Roman" panose="02020603050405020304" pitchFamily="18" charset="0"/>
              </a:rPr>
              <a:t>enhancing </a:t>
            </a:r>
            <a:r>
              <a:rPr sz="3200" spc="-85" dirty="0">
                <a:latin typeface="Times New Roman" panose="02020603050405020304" pitchFamily="18" charset="0"/>
                <a:cs typeface="Times New Roman" panose="02020603050405020304" pitchFamily="18" charset="0"/>
              </a:rPr>
              <a:t> </a:t>
            </a:r>
            <a:r>
              <a:rPr sz="3200" spc="-145" dirty="0">
                <a:latin typeface="Times New Roman" panose="02020603050405020304" pitchFamily="18" charset="0"/>
                <a:cs typeface="Times New Roman" panose="02020603050405020304" pitchFamily="18" charset="0"/>
              </a:rPr>
              <a:t>automated</a:t>
            </a:r>
            <a:r>
              <a:rPr sz="3200" spc="-40" dirty="0">
                <a:latin typeface="Times New Roman" panose="02020603050405020304" pitchFamily="18" charset="0"/>
                <a:cs typeface="Times New Roman" panose="02020603050405020304" pitchFamily="18" charset="0"/>
              </a:rPr>
              <a:t> </a:t>
            </a:r>
            <a:r>
              <a:rPr sz="3200" spc="-200" dirty="0">
                <a:latin typeface="Times New Roman" panose="02020603050405020304" pitchFamily="18" charset="0"/>
                <a:cs typeface="Times New Roman" panose="02020603050405020304" pitchFamily="18" charset="0"/>
              </a:rPr>
              <a:t>text</a:t>
            </a:r>
            <a:r>
              <a:rPr sz="3200" spc="-3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processing</a:t>
            </a:r>
            <a:r>
              <a:rPr sz="3200" spc="-35" dirty="0">
                <a:latin typeface="Times New Roman" panose="02020603050405020304" pitchFamily="18" charset="0"/>
                <a:cs typeface="Times New Roman" panose="02020603050405020304" pitchFamily="18" charset="0"/>
              </a:rPr>
              <a:t> </a:t>
            </a:r>
            <a:r>
              <a:rPr sz="3200" spc="-90" dirty="0">
                <a:latin typeface="Times New Roman" panose="02020603050405020304" pitchFamily="18" charset="0"/>
                <a:cs typeface="Times New Roman" panose="02020603050405020304" pitchFamily="18" charset="0"/>
              </a:rPr>
              <a:t>capabilities.</a:t>
            </a:r>
            <a:r>
              <a:rPr sz="3200" spc="-3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Additionally,</a:t>
            </a:r>
            <a:r>
              <a:rPr sz="3200" spc="-40"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the</a:t>
            </a:r>
            <a:r>
              <a:rPr sz="3200" spc="-35" dirty="0">
                <a:latin typeface="Times New Roman" panose="02020603050405020304" pitchFamily="18" charset="0"/>
                <a:cs typeface="Times New Roman" panose="02020603050405020304" pitchFamily="18" charset="0"/>
              </a:rPr>
              <a:t> </a:t>
            </a:r>
            <a:r>
              <a:rPr sz="3200" spc="-95" dirty="0">
                <a:latin typeface="Times New Roman" panose="02020603050405020304" pitchFamily="18" charset="0"/>
                <a:cs typeface="Times New Roman" panose="02020603050405020304" pitchFamily="18" charset="0"/>
              </a:rPr>
              <a:t>incorporation</a:t>
            </a:r>
            <a:r>
              <a:rPr sz="3200" spc="-35"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of</a:t>
            </a:r>
            <a:r>
              <a:rPr sz="3200" spc="-35" dirty="0">
                <a:latin typeface="Times New Roman" panose="02020603050405020304" pitchFamily="18" charset="0"/>
                <a:cs typeface="Times New Roman" panose="02020603050405020304" pitchFamily="18" charset="0"/>
              </a:rPr>
              <a:t> </a:t>
            </a:r>
            <a:r>
              <a:rPr sz="3200" spc="-50" dirty="0">
                <a:latin typeface="Times New Roman" panose="02020603050405020304" pitchFamily="18" charset="0"/>
                <a:cs typeface="Times New Roman" panose="02020603050405020304" pitchFamily="18" charset="0"/>
              </a:rPr>
              <a:t>research </a:t>
            </a:r>
            <a:r>
              <a:rPr sz="3200" spc="-1040" dirty="0">
                <a:latin typeface="Times New Roman" panose="02020603050405020304" pitchFamily="18" charset="0"/>
                <a:cs typeface="Times New Roman" panose="02020603050405020304" pitchFamily="18" charset="0"/>
              </a:rPr>
              <a:t> </a:t>
            </a:r>
            <a:r>
              <a:rPr sz="3200" spc="-150" dirty="0">
                <a:latin typeface="Times New Roman" panose="02020603050405020304" pitchFamily="18" charset="0"/>
                <a:cs typeface="Times New Roman" panose="02020603050405020304" pitchFamily="18" charset="0"/>
              </a:rPr>
              <a:t>automation</a:t>
            </a:r>
            <a:r>
              <a:rPr sz="3200" spc="-50" dirty="0">
                <a:latin typeface="Times New Roman" panose="02020603050405020304" pitchFamily="18" charset="0"/>
                <a:cs typeface="Times New Roman" panose="02020603050405020304" pitchFamily="18" charset="0"/>
              </a:rPr>
              <a:t> </a:t>
            </a:r>
            <a:r>
              <a:rPr sz="3200" spc="-114" dirty="0">
                <a:latin typeface="Times New Roman" panose="02020603050405020304" pitchFamily="18" charset="0"/>
                <a:cs typeface="Times New Roman" panose="02020603050405020304" pitchFamily="18" charset="0"/>
              </a:rPr>
              <a:t>streamlined</a:t>
            </a:r>
            <a:r>
              <a:rPr sz="3200" spc="-45" dirty="0">
                <a:latin typeface="Times New Roman" panose="02020603050405020304" pitchFamily="18" charset="0"/>
                <a:cs typeface="Times New Roman" panose="02020603050405020304" pitchFamily="18" charset="0"/>
              </a:rPr>
              <a:t> </a:t>
            </a:r>
            <a:r>
              <a:rPr sz="3200" spc="-160" dirty="0">
                <a:latin typeface="Times New Roman" panose="02020603050405020304" pitchFamily="18" charset="0"/>
                <a:cs typeface="Times New Roman" panose="02020603050405020304" pitchFamily="18" charset="0"/>
              </a:rPr>
              <a:t>the</a:t>
            </a:r>
            <a:r>
              <a:rPr sz="3200" spc="-4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process</a:t>
            </a:r>
            <a:r>
              <a:rPr sz="3200" spc="-45" dirty="0">
                <a:latin typeface="Times New Roman" panose="02020603050405020304" pitchFamily="18" charset="0"/>
                <a:cs typeface="Times New Roman" panose="02020603050405020304" pitchFamily="18" charset="0"/>
              </a:rPr>
              <a:t> </a:t>
            </a:r>
            <a:r>
              <a:rPr sz="3200" spc="-85" dirty="0">
                <a:latin typeface="Times New Roman" panose="02020603050405020304" pitchFamily="18" charset="0"/>
                <a:cs typeface="Times New Roman" panose="02020603050405020304" pitchFamily="18" charset="0"/>
              </a:rPr>
              <a:t>of</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querying</a:t>
            </a:r>
            <a:r>
              <a:rPr sz="3200" spc="-45" dirty="0">
                <a:latin typeface="Times New Roman" panose="02020603050405020304" pitchFamily="18" charset="0"/>
                <a:cs typeface="Times New Roman" panose="02020603050405020304" pitchFamily="18" charset="0"/>
              </a:rPr>
              <a:t> </a:t>
            </a:r>
            <a:r>
              <a:rPr sz="3200" spc="-100" dirty="0">
                <a:latin typeface="Times New Roman" panose="02020603050405020304" pitchFamily="18" charset="0"/>
                <a:cs typeface="Times New Roman" panose="02020603050405020304" pitchFamily="18" charset="0"/>
              </a:rPr>
              <a:t>and</a:t>
            </a:r>
            <a:r>
              <a:rPr sz="3200" spc="-45" dirty="0">
                <a:latin typeface="Times New Roman" panose="02020603050405020304" pitchFamily="18" charset="0"/>
                <a:cs typeface="Times New Roman" panose="02020603050405020304" pitchFamily="18" charset="0"/>
              </a:rPr>
              <a:t> </a:t>
            </a:r>
            <a:r>
              <a:rPr sz="3200" spc="-110" dirty="0">
                <a:latin typeface="Times New Roman" panose="02020603050405020304" pitchFamily="18" charset="0"/>
                <a:cs typeface="Times New Roman" panose="02020603050405020304" pitchFamily="18" charset="0"/>
              </a:rPr>
              <a:t>analyzing</a:t>
            </a:r>
            <a:r>
              <a:rPr sz="3200" spc="-45" dirty="0">
                <a:latin typeface="Times New Roman" panose="02020603050405020304" pitchFamily="18" charset="0"/>
                <a:cs typeface="Times New Roman" panose="02020603050405020304" pitchFamily="18" charset="0"/>
              </a:rPr>
              <a:t> </a:t>
            </a:r>
            <a:r>
              <a:rPr sz="3200" spc="-110" dirty="0">
                <a:latin typeface="Times New Roman" panose="02020603050405020304" pitchFamily="18" charset="0"/>
                <a:cs typeface="Times New Roman" panose="02020603050405020304" pitchFamily="18" charset="0"/>
              </a:rPr>
              <a:t>large</a:t>
            </a:r>
            <a:r>
              <a:rPr sz="3200" spc="-45" dirty="0">
                <a:latin typeface="Times New Roman" panose="02020603050405020304" pitchFamily="18" charset="0"/>
                <a:cs typeface="Times New Roman" panose="02020603050405020304" pitchFamily="18" charset="0"/>
              </a:rPr>
              <a:t> </a:t>
            </a:r>
            <a:r>
              <a:rPr sz="3200" spc="-80" dirty="0">
                <a:latin typeface="Times New Roman" panose="02020603050405020304" pitchFamily="18" charset="0"/>
                <a:cs typeface="Times New Roman" panose="02020603050405020304" pitchFamily="18" charset="0"/>
              </a:rPr>
              <a:t>datasets, </a:t>
            </a:r>
            <a:r>
              <a:rPr sz="3200" spc="-75" dirty="0">
                <a:latin typeface="Times New Roman" panose="02020603050405020304" pitchFamily="18" charset="0"/>
                <a:cs typeface="Times New Roman" panose="02020603050405020304" pitchFamily="18" charset="0"/>
              </a:rPr>
              <a:t> </a:t>
            </a:r>
            <a:r>
              <a:rPr sz="3200" spc="-240" dirty="0">
                <a:latin typeface="Times New Roman" panose="02020603050405020304" pitchFamily="18" charset="0"/>
                <a:cs typeface="Times New Roman" panose="02020603050405020304" pitchFamily="18" charset="0"/>
              </a:rPr>
              <a:t>m</a:t>
            </a:r>
            <a:r>
              <a:rPr sz="3200" spc="-120" dirty="0">
                <a:latin typeface="Times New Roman" panose="02020603050405020304" pitchFamily="18" charset="0"/>
                <a:cs typeface="Times New Roman" panose="02020603050405020304" pitchFamily="18" charset="0"/>
              </a:rPr>
              <a:t>a</a:t>
            </a:r>
            <a:r>
              <a:rPr sz="3200" spc="-155" dirty="0">
                <a:latin typeface="Times New Roman" panose="02020603050405020304" pitchFamily="18" charset="0"/>
                <a:cs typeface="Times New Roman" panose="02020603050405020304" pitchFamily="18" charset="0"/>
              </a:rPr>
              <a:t>ki</a:t>
            </a:r>
            <a:r>
              <a:rPr sz="3200" spc="-135" dirty="0">
                <a:latin typeface="Times New Roman" panose="02020603050405020304" pitchFamily="18" charset="0"/>
                <a:cs typeface="Times New Roman" panose="02020603050405020304" pitchFamily="18" charset="0"/>
              </a:rPr>
              <a:t>n</a:t>
            </a:r>
            <a:r>
              <a:rPr sz="3200" spc="-45" dirty="0">
                <a:latin typeface="Times New Roman" panose="02020603050405020304" pitchFamily="18" charset="0"/>
                <a:cs typeface="Times New Roman" panose="02020603050405020304" pitchFamily="18" charset="0"/>
              </a:rPr>
              <a:t>g</a:t>
            </a:r>
            <a:r>
              <a:rPr sz="3200" spc="-50" dirty="0">
                <a:latin typeface="Times New Roman" panose="02020603050405020304" pitchFamily="18" charset="0"/>
                <a:cs typeface="Times New Roman" panose="02020603050405020304" pitchFamily="18" charset="0"/>
              </a:rPr>
              <a:t> </a:t>
            </a:r>
            <a:r>
              <a:rPr sz="3200" spc="-155" dirty="0">
                <a:latin typeface="Times New Roman" panose="02020603050405020304" pitchFamily="18" charset="0"/>
                <a:cs typeface="Times New Roman" panose="02020603050405020304" pitchFamily="18" charset="0"/>
              </a:rPr>
              <a:t>i</a:t>
            </a:r>
            <a:r>
              <a:rPr sz="3200" spc="-285" dirty="0">
                <a:latin typeface="Times New Roman" panose="02020603050405020304" pitchFamily="18" charset="0"/>
                <a:cs typeface="Times New Roman" panose="02020603050405020304" pitchFamily="18" charset="0"/>
              </a:rPr>
              <a:t>t</a:t>
            </a:r>
            <a:r>
              <a:rPr sz="3200" spc="-50" dirty="0">
                <a:latin typeface="Times New Roman" panose="02020603050405020304" pitchFamily="18" charset="0"/>
                <a:cs typeface="Times New Roman" panose="02020603050405020304" pitchFamily="18" charset="0"/>
              </a:rPr>
              <a:t> </a:t>
            </a:r>
            <a:r>
              <a:rPr sz="3200" spc="-240" dirty="0">
                <a:latin typeface="Times New Roman" panose="02020603050405020304" pitchFamily="18" charset="0"/>
                <a:cs typeface="Times New Roman" panose="02020603050405020304" pitchFamily="18" charset="0"/>
              </a:rPr>
              <a:t>m</a:t>
            </a:r>
            <a:r>
              <a:rPr sz="3200" dirty="0">
                <a:latin typeface="Times New Roman" panose="02020603050405020304" pitchFamily="18" charset="0"/>
                <a:cs typeface="Times New Roman" panose="02020603050405020304" pitchFamily="18" charset="0"/>
              </a:rPr>
              <a:t>o</a:t>
            </a:r>
            <a:r>
              <a:rPr sz="3200" spc="-170" dirty="0">
                <a:latin typeface="Times New Roman" panose="02020603050405020304" pitchFamily="18" charset="0"/>
                <a:cs typeface="Times New Roman" panose="02020603050405020304" pitchFamily="18" charset="0"/>
              </a:rPr>
              <a:t>r</a:t>
            </a:r>
            <a:r>
              <a:rPr sz="3200" spc="-50" dirty="0">
                <a:latin typeface="Times New Roman" panose="02020603050405020304" pitchFamily="18" charset="0"/>
                <a:cs typeface="Times New Roman" panose="02020603050405020304" pitchFamily="18" charset="0"/>
              </a:rPr>
              <a:t>e </a:t>
            </a:r>
            <a:r>
              <a:rPr sz="3200" spc="-55" dirty="0">
                <a:latin typeface="Times New Roman" panose="02020603050405020304" pitchFamily="18" charset="0"/>
                <a:cs typeface="Times New Roman" panose="02020603050405020304" pitchFamily="18" charset="0"/>
              </a:rPr>
              <a:t>e</a:t>
            </a:r>
            <a:r>
              <a:rPr sz="3200" spc="-170" dirty="0">
                <a:latin typeface="Times New Roman" panose="02020603050405020304" pitchFamily="18" charset="0"/>
                <a:cs typeface="Times New Roman" panose="02020603050405020304" pitchFamily="18" charset="0"/>
              </a:rPr>
              <a:t>ff</a:t>
            </a:r>
            <a:r>
              <a:rPr sz="3200" spc="-155" dirty="0">
                <a:latin typeface="Times New Roman" panose="02020603050405020304" pitchFamily="18" charset="0"/>
                <a:cs typeface="Times New Roman" panose="02020603050405020304" pitchFamily="18" charset="0"/>
              </a:rPr>
              <a:t>i</a:t>
            </a:r>
            <a:r>
              <a:rPr sz="3200" spc="125" dirty="0">
                <a:latin typeface="Times New Roman" panose="02020603050405020304" pitchFamily="18" charset="0"/>
                <a:cs typeface="Times New Roman" panose="02020603050405020304" pitchFamily="18" charset="0"/>
              </a:rPr>
              <a:t>c</a:t>
            </a:r>
            <a:r>
              <a:rPr sz="3200" spc="-155" dirty="0">
                <a:latin typeface="Times New Roman" panose="02020603050405020304" pitchFamily="18" charset="0"/>
                <a:cs typeface="Times New Roman" panose="02020603050405020304" pitchFamily="18" charset="0"/>
              </a:rPr>
              <a:t>i</a:t>
            </a:r>
            <a:r>
              <a:rPr sz="3200" spc="-55" dirty="0">
                <a:latin typeface="Times New Roman" panose="02020603050405020304" pitchFamily="18" charset="0"/>
                <a:cs typeface="Times New Roman" panose="02020603050405020304" pitchFamily="18" charset="0"/>
              </a:rPr>
              <a:t>e</a:t>
            </a:r>
            <a:r>
              <a:rPr sz="3200" spc="-135" dirty="0">
                <a:latin typeface="Times New Roman" panose="02020603050405020304" pitchFamily="18" charset="0"/>
                <a:cs typeface="Times New Roman" panose="02020603050405020304" pitchFamily="18" charset="0"/>
              </a:rPr>
              <a:t>n</a:t>
            </a:r>
            <a:r>
              <a:rPr sz="3200" spc="-285" dirty="0">
                <a:latin typeface="Times New Roman" panose="02020603050405020304" pitchFamily="18" charset="0"/>
                <a:cs typeface="Times New Roman" panose="02020603050405020304" pitchFamily="18" charset="0"/>
              </a:rPr>
              <a:t>t</a:t>
            </a:r>
            <a:r>
              <a:rPr sz="3200" spc="-50" dirty="0">
                <a:latin typeface="Times New Roman" panose="02020603050405020304" pitchFamily="18" charset="0"/>
                <a:cs typeface="Times New Roman" panose="02020603050405020304" pitchFamily="18" charset="0"/>
              </a:rPr>
              <a:t> </a:t>
            </a:r>
            <a:r>
              <a:rPr sz="3200" spc="-120" dirty="0">
                <a:latin typeface="Times New Roman" panose="02020603050405020304" pitchFamily="18" charset="0"/>
                <a:cs typeface="Times New Roman" panose="02020603050405020304" pitchFamily="18" charset="0"/>
              </a:rPr>
              <a:t>a</a:t>
            </a:r>
            <a:r>
              <a:rPr sz="3200" spc="-135" dirty="0">
                <a:latin typeface="Times New Roman" panose="02020603050405020304" pitchFamily="18" charset="0"/>
                <a:cs typeface="Times New Roman" panose="02020603050405020304" pitchFamily="18" charset="0"/>
              </a:rPr>
              <a:t>n</a:t>
            </a:r>
            <a:r>
              <a:rPr sz="3200" spc="-45" dirty="0">
                <a:latin typeface="Times New Roman" panose="02020603050405020304" pitchFamily="18" charset="0"/>
                <a:cs typeface="Times New Roman" panose="02020603050405020304" pitchFamily="18" charset="0"/>
              </a:rPr>
              <a:t>d</a:t>
            </a:r>
            <a:r>
              <a:rPr sz="3200" spc="-50"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e</a:t>
            </a:r>
            <a:r>
              <a:rPr sz="3200" spc="-170" dirty="0">
                <a:latin typeface="Times New Roman" panose="02020603050405020304" pitchFamily="18" charset="0"/>
                <a:cs typeface="Times New Roman" panose="02020603050405020304" pitchFamily="18" charset="0"/>
              </a:rPr>
              <a:t>ff</a:t>
            </a:r>
            <a:r>
              <a:rPr sz="3200" spc="-55" dirty="0">
                <a:latin typeface="Times New Roman" panose="02020603050405020304" pitchFamily="18" charset="0"/>
                <a:cs typeface="Times New Roman" panose="02020603050405020304" pitchFamily="18" charset="0"/>
              </a:rPr>
              <a:t>e</a:t>
            </a:r>
            <a:r>
              <a:rPr sz="3200" spc="125" dirty="0">
                <a:latin typeface="Times New Roman" panose="02020603050405020304" pitchFamily="18" charset="0"/>
                <a:cs typeface="Times New Roman" panose="02020603050405020304" pitchFamily="18" charset="0"/>
              </a:rPr>
              <a:t>c</a:t>
            </a:r>
            <a:r>
              <a:rPr sz="3200" spc="-290" dirty="0">
                <a:latin typeface="Times New Roman" panose="02020603050405020304" pitchFamily="18" charset="0"/>
                <a:cs typeface="Times New Roman" panose="02020603050405020304" pitchFamily="18" charset="0"/>
              </a:rPr>
              <a:t>t</a:t>
            </a:r>
            <a:r>
              <a:rPr sz="3200" spc="-155" dirty="0">
                <a:latin typeface="Times New Roman" panose="02020603050405020304" pitchFamily="18" charset="0"/>
                <a:cs typeface="Times New Roman" panose="02020603050405020304" pitchFamily="18" charset="0"/>
              </a:rPr>
              <a:t>i</a:t>
            </a:r>
            <a:r>
              <a:rPr sz="3200" spc="-65" dirty="0">
                <a:latin typeface="Times New Roman" panose="02020603050405020304" pitchFamily="18" charset="0"/>
                <a:cs typeface="Times New Roman" panose="02020603050405020304" pitchFamily="18" charset="0"/>
              </a:rPr>
              <a:t>v</a:t>
            </a:r>
            <a:r>
              <a:rPr sz="3200" spc="-55" dirty="0">
                <a:latin typeface="Times New Roman" panose="02020603050405020304" pitchFamily="18" charset="0"/>
                <a:cs typeface="Times New Roman" panose="02020603050405020304" pitchFamily="18" charset="0"/>
              </a:rPr>
              <a:t>e</a:t>
            </a:r>
            <a:r>
              <a:rPr sz="3200" spc="-12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6055443" y="562133"/>
            <a:ext cx="5720080" cy="1397000"/>
          </a:xfrm>
          <a:prstGeom prst="rect">
            <a:avLst/>
          </a:prstGeom>
        </p:spPr>
        <p:txBody>
          <a:bodyPr vert="horz" wrap="square" lIns="0" tIns="12700" rIns="0" bIns="0" rtlCol="0">
            <a:spAutoFit/>
          </a:bodyPr>
          <a:lstStyle/>
          <a:p>
            <a:pPr marL="12700">
              <a:lnSpc>
                <a:spcPct val="100000"/>
              </a:lnSpc>
              <a:spcBef>
                <a:spcPts val="100"/>
              </a:spcBef>
            </a:pPr>
            <a:r>
              <a:rPr sz="9000" b="0" spc="1160" dirty="0">
                <a:latin typeface="Tahoma"/>
                <a:cs typeface="Tahoma"/>
              </a:rPr>
              <a:t>C</a:t>
            </a:r>
            <a:r>
              <a:rPr sz="9000" b="0" spc="170" dirty="0">
                <a:latin typeface="Tahoma"/>
                <a:cs typeface="Tahoma"/>
              </a:rPr>
              <a:t>o</a:t>
            </a:r>
            <a:r>
              <a:rPr sz="9000" b="0" spc="20" dirty="0">
                <a:latin typeface="Tahoma"/>
                <a:cs typeface="Tahoma"/>
              </a:rPr>
              <a:t>n</a:t>
            </a:r>
            <a:r>
              <a:rPr sz="9000" b="0" spc="434" dirty="0">
                <a:latin typeface="Tahoma"/>
                <a:cs typeface="Tahoma"/>
              </a:rPr>
              <a:t>c</a:t>
            </a:r>
            <a:r>
              <a:rPr sz="9000" b="0" spc="-90" dirty="0">
                <a:latin typeface="Tahoma"/>
                <a:cs typeface="Tahoma"/>
              </a:rPr>
              <a:t>l</a:t>
            </a:r>
            <a:r>
              <a:rPr sz="9000" b="0" spc="-25" dirty="0">
                <a:latin typeface="Tahoma"/>
                <a:cs typeface="Tahoma"/>
              </a:rPr>
              <a:t>u</a:t>
            </a:r>
            <a:r>
              <a:rPr sz="9000" b="0" spc="525" dirty="0">
                <a:latin typeface="Tahoma"/>
                <a:cs typeface="Tahoma"/>
              </a:rPr>
              <a:t>s</a:t>
            </a:r>
            <a:r>
              <a:rPr sz="9000" b="0" spc="-90" dirty="0">
                <a:latin typeface="Tahoma"/>
                <a:cs typeface="Tahoma"/>
              </a:rPr>
              <a:t>i</a:t>
            </a:r>
            <a:r>
              <a:rPr sz="9000" b="0" spc="170" dirty="0">
                <a:latin typeface="Tahoma"/>
                <a:cs typeface="Tahoma"/>
              </a:rPr>
              <a:t>o</a:t>
            </a:r>
            <a:r>
              <a:rPr sz="9000" b="0" spc="20" dirty="0">
                <a:latin typeface="Tahoma"/>
                <a:cs typeface="Tahoma"/>
              </a:rPr>
              <a:t>n</a:t>
            </a:r>
            <a:endParaRPr sz="90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037AB-5BDB-64DD-321A-883FE41DF149}"/>
              </a:ext>
            </a:extLst>
          </p:cNvPr>
          <p:cNvPicPr>
            <a:picLocks noChangeAspect="1"/>
          </p:cNvPicPr>
          <p:nvPr/>
        </p:nvPicPr>
        <p:blipFill>
          <a:blip r:embed="rId2"/>
          <a:stretch>
            <a:fillRect/>
          </a:stretch>
        </p:blipFill>
        <p:spPr>
          <a:xfrm>
            <a:off x="4114800" y="495300"/>
            <a:ext cx="9525000" cy="8761095"/>
          </a:xfrm>
          <a:prstGeom prst="rect">
            <a:avLst/>
          </a:prstGeom>
        </p:spPr>
      </p:pic>
    </p:spTree>
    <p:extLst>
      <p:ext uri="{BB962C8B-B14F-4D97-AF65-F5344CB8AC3E}">
        <p14:creationId xmlns:p14="http://schemas.microsoft.com/office/powerpoint/2010/main" val="93201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nvGraphicFramePr>
        <p:xfrm>
          <a:off x="1894675" y="4852952"/>
          <a:ext cx="14357348" cy="3704179"/>
        </p:xfrm>
        <a:graphic>
          <a:graphicData uri="http://schemas.openxmlformats.org/drawingml/2006/table">
            <a:tbl>
              <a:tblPr firstRow="1" bandRow="1">
                <a:tableStyleId>{2D5ABB26-0587-4C30-8999-92F81FD0307C}</a:tableStyleId>
              </a:tblPr>
              <a:tblGrid>
                <a:gridCol w="5628005">
                  <a:extLst>
                    <a:ext uri="{9D8B030D-6E8A-4147-A177-3AD203B41FA5}">
                      <a16:colId xmlns:a16="http://schemas.microsoft.com/office/drawing/2014/main" val="20000"/>
                    </a:ext>
                  </a:extLst>
                </a:gridCol>
                <a:gridCol w="975995">
                  <a:extLst>
                    <a:ext uri="{9D8B030D-6E8A-4147-A177-3AD203B41FA5}">
                      <a16:colId xmlns:a16="http://schemas.microsoft.com/office/drawing/2014/main" val="20001"/>
                    </a:ext>
                  </a:extLst>
                </a:gridCol>
                <a:gridCol w="1148079">
                  <a:extLst>
                    <a:ext uri="{9D8B030D-6E8A-4147-A177-3AD203B41FA5}">
                      <a16:colId xmlns:a16="http://schemas.microsoft.com/office/drawing/2014/main" val="20002"/>
                    </a:ext>
                  </a:extLst>
                </a:gridCol>
                <a:gridCol w="4347210">
                  <a:extLst>
                    <a:ext uri="{9D8B030D-6E8A-4147-A177-3AD203B41FA5}">
                      <a16:colId xmlns:a16="http://schemas.microsoft.com/office/drawing/2014/main" val="20003"/>
                    </a:ext>
                  </a:extLst>
                </a:gridCol>
                <a:gridCol w="2258059">
                  <a:extLst>
                    <a:ext uri="{9D8B030D-6E8A-4147-A177-3AD203B41FA5}">
                      <a16:colId xmlns:a16="http://schemas.microsoft.com/office/drawing/2014/main" val="20004"/>
                    </a:ext>
                  </a:extLst>
                </a:gridCol>
              </a:tblGrid>
              <a:tr h="628571">
                <a:tc>
                  <a:txBody>
                    <a:bodyPr/>
                    <a:lstStyle/>
                    <a:p>
                      <a:pPr marL="151765">
                        <a:lnSpc>
                          <a:spcPts val="3100"/>
                        </a:lnSpc>
                      </a:pPr>
                      <a:r>
                        <a:rPr sz="2600" spc="70" dirty="0">
                          <a:solidFill>
                            <a:srgbClr val="292E3A"/>
                          </a:solidFill>
                          <a:latin typeface="Tahoma"/>
                          <a:cs typeface="Tahoma"/>
                        </a:rPr>
                        <a:t>LangChain</a:t>
                      </a:r>
                      <a:endParaRPr sz="2600" dirty="0">
                        <a:latin typeface="Tahoma"/>
                        <a:cs typeface="Tahoma"/>
                      </a:endParaRPr>
                    </a:p>
                  </a:txBody>
                  <a:tcPr marL="0" marR="0" marT="0" marB="0">
                    <a:lnB w="9525">
                      <a:solidFill>
                        <a:srgbClr val="F4F4F4"/>
                      </a:solidFill>
                      <a:prstDash val="solid"/>
                    </a:lnB>
                  </a:tcPr>
                </a:tc>
                <a:tc>
                  <a:txBody>
                    <a:bodyPr/>
                    <a:lstStyle/>
                    <a:p>
                      <a:pPr marR="144780" algn="r">
                        <a:lnSpc>
                          <a:spcPts val="3100"/>
                        </a:lnSpc>
                      </a:pPr>
                      <a:r>
                        <a:rPr sz="2600" b="1" dirty="0">
                          <a:solidFill>
                            <a:srgbClr val="708BAB"/>
                          </a:solidFill>
                          <a:latin typeface="Trebuchet MS"/>
                          <a:cs typeface="Trebuchet MS"/>
                        </a:rPr>
                        <a:t>1</a:t>
                      </a:r>
                      <a:endParaRPr sz="2600">
                        <a:latin typeface="Trebuchet MS"/>
                        <a:cs typeface="Trebuchet MS"/>
                      </a:endParaRPr>
                    </a:p>
                  </a:txBody>
                  <a:tcPr marL="0" marR="0" marT="0" marB="0">
                    <a:lnB w="9525">
                      <a:solidFill>
                        <a:srgbClr val="F4F4F4"/>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152400">
                        <a:lnSpc>
                          <a:spcPct val="100000"/>
                        </a:lnSpc>
                        <a:spcBef>
                          <a:spcPts val="40"/>
                        </a:spcBef>
                      </a:pPr>
                      <a:r>
                        <a:rPr sz="2600" spc="5" dirty="0">
                          <a:solidFill>
                            <a:srgbClr val="292E3A"/>
                          </a:solidFill>
                          <a:latin typeface="Tahoma"/>
                          <a:cs typeface="Tahoma"/>
                          <a:hlinkClick r:id="rId2"/>
                        </a:rPr>
                        <a:t>Text</a:t>
                      </a:r>
                      <a:r>
                        <a:rPr sz="2600" spc="-130" dirty="0">
                          <a:solidFill>
                            <a:srgbClr val="292E3A"/>
                          </a:solidFill>
                          <a:latin typeface="Tahoma"/>
                          <a:cs typeface="Tahoma"/>
                          <a:hlinkClick r:id="rId2"/>
                        </a:rPr>
                        <a:t> </a:t>
                      </a:r>
                      <a:r>
                        <a:rPr sz="2600" spc="-5" dirty="0">
                          <a:solidFill>
                            <a:srgbClr val="292E3A"/>
                          </a:solidFill>
                          <a:latin typeface="Tahoma"/>
                          <a:cs typeface="Tahoma"/>
                          <a:hlinkClick r:id="rId2"/>
                        </a:rPr>
                        <a:t>splitters</a:t>
                      </a:r>
                      <a:endParaRPr sz="2600">
                        <a:latin typeface="Tahoma"/>
                        <a:cs typeface="Tahoma"/>
                      </a:endParaRPr>
                    </a:p>
                  </a:txBody>
                  <a:tcPr marL="0" marR="0" marT="5080" marB="0">
                    <a:lnB w="9525">
                      <a:solidFill>
                        <a:srgbClr val="F4F4F4"/>
                      </a:solidFill>
                      <a:prstDash val="solid"/>
                    </a:lnB>
                  </a:tcPr>
                </a:tc>
                <a:tc>
                  <a:txBody>
                    <a:bodyPr/>
                    <a:lstStyle/>
                    <a:p>
                      <a:pPr marR="144780" algn="r">
                        <a:lnSpc>
                          <a:spcPct val="100000"/>
                        </a:lnSpc>
                        <a:spcBef>
                          <a:spcPts val="40"/>
                        </a:spcBef>
                      </a:pPr>
                      <a:r>
                        <a:rPr sz="2600" b="1" dirty="0">
                          <a:solidFill>
                            <a:srgbClr val="708BAB"/>
                          </a:solidFill>
                          <a:latin typeface="Trebuchet MS"/>
                          <a:cs typeface="Trebuchet MS"/>
                        </a:rPr>
                        <a:t>6</a:t>
                      </a:r>
                      <a:endParaRPr sz="2600">
                        <a:latin typeface="Trebuchet MS"/>
                        <a:cs typeface="Trebuchet MS"/>
                      </a:endParaRPr>
                    </a:p>
                  </a:txBody>
                  <a:tcPr marL="0" marR="0" marT="5080" marB="0">
                    <a:lnB w="9525">
                      <a:solidFill>
                        <a:srgbClr val="F4F4F4"/>
                      </a:solidFill>
                      <a:prstDash val="solid"/>
                    </a:lnB>
                  </a:tcPr>
                </a:tc>
                <a:extLst>
                  <a:ext uri="{0D108BD9-81ED-4DB2-BD59-A6C34878D82A}">
                    <a16:rowId xmlns:a16="http://schemas.microsoft.com/office/drawing/2014/main" val="10000"/>
                  </a:ext>
                </a:extLst>
              </a:tr>
              <a:tr h="831419">
                <a:tc>
                  <a:txBody>
                    <a:bodyPr/>
                    <a:lstStyle/>
                    <a:p>
                      <a:pPr marL="151765">
                        <a:lnSpc>
                          <a:spcPct val="100000"/>
                        </a:lnSpc>
                        <a:spcBef>
                          <a:spcPts val="1635"/>
                        </a:spcBef>
                      </a:pPr>
                      <a:r>
                        <a:rPr sz="2600" spc="160" dirty="0">
                          <a:solidFill>
                            <a:srgbClr val="292E3A"/>
                          </a:solidFill>
                          <a:latin typeface="Tahoma"/>
                          <a:cs typeface="Tahoma"/>
                        </a:rPr>
                        <a:t>LLM</a:t>
                      </a:r>
                      <a:r>
                        <a:rPr sz="2600" spc="-120" dirty="0">
                          <a:solidFill>
                            <a:srgbClr val="292E3A"/>
                          </a:solidFill>
                          <a:latin typeface="Tahoma"/>
                          <a:cs typeface="Tahoma"/>
                        </a:rPr>
                        <a:t> </a:t>
                      </a:r>
                      <a:r>
                        <a:rPr sz="2600" spc="75" dirty="0">
                          <a:solidFill>
                            <a:srgbClr val="292E3A"/>
                          </a:solidFill>
                          <a:latin typeface="Tahoma"/>
                          <a:cs typeface="Tahoma"/>
                        </a:rPr>
                        <a:t>Chain</a:t>
                      </a:r>
                      <a:endParaRPr sz="2600">
                        <a:latin typeface="Tahoma"/>
                        <a:cs typeface="Tahoma"/>
                      </a:endParaRPr>
                    </a:p>
                  </a:txBody>
                  <a:tcPr marL="0" marR="0" marT="207645" marB="0">
                    <a:lnT w="9525">
                      <a:solidFill>
                        <a:srgbClr val="F4F4F4"/>
                      </a:solidFill>
                      <a:prstDash val="solid"/>
                    </a:lnT>
                    <a:lnB w="9525">
                      <a:solidFill>
                        <a:srgbClr val="F4F4F4"/>
                      </a:solidFill>
                      <a:prstDash val="solid"/>
                    </a:lnB>
                  </a:tcPr>
                </a:tc>
                <a:tc>
                  <a:txBody>
                    <a:bodyPr/>
                    <a:lstStyle/>
                    <a:p>
                      <a:pPr marR="144780" algn="r">
                        <a:lnSpc>
                          <a:spcPct val="100000"/>
                        </a:lnSpc>
                        <a:spcBef>
                          <a:spcPts val="1635"/>
                        </a:spcBef>
                      </a:pPr>
                      <a:r>
                        <a:rPr sz="2600" b="1" dirty="0">
                          <a:solidFill>
                            <a:srgbClr val="708BAB"/>
                          </a:solidFill>
                          <a:latin typeface="Trebuchet MS"/>
                          <a:cs typeface="Trebuchet MS"/>
                        </a:rPr>
                        <a:t>2</a:t>
                      </a:r>
                      <a:endParaRPr sz="2600">
                        <a:latin typeface="Trebuchet MS"/>
                        <a:cs typeface="Trebuchet MS"/>
                      </a:endParaRPr>
                    </a:p>
                  </a:txBody>
                  <a:tcPr marL="0" marR="0" marT="207645" marB="0">
                    <a:lnT w="9525">
                      <a:solidFill>
                        <a:srgbClr val="F4F4F4"/>
                      </a:solidFill>
                      <a:prstDash val="solid"/>
                    </a:lnT>
                    <a:lnB w="9525">
                      <a:solidFill>
                        <a:srgbClr val="F4F4F4"/>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152400">
                        <a:lnSpc>
                          <a:spcPct val="100000"/>
                        </a:lnSpc>
                        <a:spcBef>
                          <a:spcPts val="1635"/>
                        </a:spcBef>
                      </a:pPr>
                      <a:r>
                        <a:rPr sz="2600" spc="50" dirty="0">
                          <a:solidFill>
                            <a:srgbClr val="292E3A"/>
                          </a:solidFill>
                          <a:latin typeface="Tahoma"/>
                          <a:cs typeface="Tahoma"/>
                          <a:hlinkClick r:id="rId3"/>
                        </a:rPr>
                        <a:t>Embeddings</a:t>
                      </a:r>
                      <a:endParaRPr sz="2600">
                        <a:latin typeface="Tahoma"/>
                        <a:cs typeface="Tahoma"/>
                      </a:endParaRPr>
                    </a:p>
                  </a:txBody>
                  <a:tcPr marL="0" marR="0" marT="207645" marB="0">
                    <a:lnT w="9525">
                      <a:solidFill>
                        <a:srgbClr val="F4F4F4"/>
                      </a:solidFill>
                      <a:prstDash val="solid"/>
                    </a:lnT>
                    <a:lnB w="9525">
                      <a:solidFill>
                        <a:srgbClr val="F4F4F4"/>
                      </a:solidFill>
                      <a:prstDash val="solid"/>
                    </a:lnB>
                  </a:tcPr>
                </a:tc>
                <a:tc>
                  <a:txBody>
                    <a:bodyPr/>
                    <a:lstStyle/>
                    <a:p>
                      <a:pPr marR="144780" algn="r">
                        <a:lnSpc>
                          <a:spcPct val="100000"/>
                        </a:lnSpc>
                        <a:spcBef>
                          <a:spcPts val="1635"/>
                        </a:spcBef>
                      </a:pPr>
                      <a:r>
                        <a:rPr sz="2600" b="1" dirty="0">
                          <a:solidFill>
                            <a:srgbClr val="708BAB"/>
                          </a:solidFill>
                          <a:latin typeface="Trebuchet MS"/>
                          <a:cs typeface="Trebuchet MS"/>
                        </a:rPr>
                        <a:t>7</a:t>
                      </a:r>
                      <a:endParaRPr sz="2600">
                        <a:latin typeface="Trebuchet MS"/>
                        <a:cs typeface="Trebuchet MS"/>
                      </a:endParaRPr>
                    </a:p>
                  </a:txBody>
                  <a:tcPr marL="0" marR="0" marT="207645" marB="0">
                    <a:lnT w="9525">
                      <a:solidFill>
                        <a:srgbClr val="F4F4F4"/>
                      </a:solidFill>
                      <a:prstDash val="solid"/>
                    </a:lnT>
                    <a:lnB w="9525">
                      <a:solidFill>
                        <a:srgbClr val="F4F4F4"/>
                      </a:solidFill>
                      <a:prstDash val="solid"/>
                    </a:lnB>
                  </a:tcPr>
                </a:tc>
                <a:extLst>
                  <a:ext uri="{0D108BD9-81ED-4DB2-BD59-A6C34878D82A}">
                    <a16:rowId xmlns:a16="http://schemas.microsoft.com/office/drawing/2014/main" val="10001"/>
                  </a:ext>
                </a:extLst>
              </a:tr>
              <a:tr h="831419">
                <a:tc>
                  <a:txBody>
                    <a:bodyPr/>
                    <a:lstStyle/>
                    <a:p>
                      <a:pPr marL="151765">
                        <a:lnSpc>
                          <a:spcPct val="100000"/>
                        </a:lnSpc>
                        <a:spcBef>
                          <a:spcPts val="1635"/>
                        </a:spcBef>
                      </a:pPr>
                      <a:r>
                        <a:rPr sz="2600" spc="15" dirty="0">
                          <a:solidFill>
                            <a:srgbClr val="292E3A"/>
                          </a:solidFill>
                          <a:latin typeface="Tahoma"/>
                          <a:cs typeface="Tahoma"/>
                        </a:rPr>
                        <a:t>Retrieval-Augmented</a:t>
                      </a:r>
                      <a:r>
                        <a:rPr sz="2600" spc="-120" dirty="0">
                          <a:solidFill>
                            <a:srgbClr val="292E3A"/>
                          </a:solidFill>
                          <a:latin typeface="Tahoma"/>
                          <a:cs typeface="Tahoma"/>
                        </a:rPr>
                        <a:t> </a:t>
                      </a:r>
                      <a:r>
                        <a:rPr sz="2600" spc="30" dirty="0">
                          <a:solidFill>
                            <a:srgbClr val="292E3A"/>
                          </a:solidFill>
                          <a:latin typeface="Tahoma"/>
                          <a:cs typeface="Tahoma"/>
                        </a:rPr>
                        <a:t>Generation</a:t>
                      </a:r>
                      <a:endParaRPr sz="2600">
                        <a:latin typeface="Tahoma"/>
                        <a:cs typeface="Tahoma"/>
                      </a:endParaRPr>
                    </a:p>
                  </a:txBody>
                  <a:tcPr marL="0" marR="0" marT="207645" marB="0">
                    <a:lnT w="9525">
                      <a:solidFill>
                        <a:srgbClr val="F4F4F4"/>
                      </a:solidFill>
                      <a:prstDash val="solid"/>
                    </a:lnT>
                    <a:lnB w="9525">
                      <a:solidFill>
                        <a:srgbClr val="F4F4F4"/>
                      </a:solidFill>
                      <a:prstDash val="solid"/>
                    </a:lnB>
                  </a:tcPr>
                </a:tc>
                <a:tc>
                  <a:txBody>
                    <a:bodyPr/>
                    <a:lstStyle/>
                    <a:p>
                      <a:pPr marR="144780" algn="r">
                        <a:lnSpc>
                          <a:spcPct val="100000"/>
                        </a:lnSpc>
                        <a:spcBef>
                          <a:spcPts val="1635"/>
                        </a:spcBef>
                      </a:pPr>
                      <a:r>
                        <a:rPr sz="2600" b="1" dirty="0">
                          <a:solidFill>
                            <a:srgbClr val="708BAB"/>
                          </a:solidFill>
                          <a:latin typeface="Trebuchet MS"/>
                          <a:cs typeface="Trebuchet MS"/>
                        </a:rPr>
                        <a:t>3</a:t>
                      </a:r>
                      <a:endParaRPr sz="2600">
                        <a:latin typeface="Trebuchet MS"/>
                        <a:cs typeface="Trebuchet MS"/>
                      </a:endParaRPr>
                    </a:p>
                  </a:txBody>
                  <a:tcPr marL="0" marR="0" marT="207645" marB="0">
                    <a:lnT w="9525">
                      <a:solidFill>
                        <a:srgbClr val="F4F4F4"/>
                      </a:solidFill>
                      <a:prstDash val="solid"/>
                    </a:lnT>
                    <a:lnB w="9525">
                      <a:solidFill>
                        <a:srgbClr val="F4F4F4"/>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152400">
                        <a:lnSpc>
                          <a:spcPct val="100000"/>
                        </a:lnSpc>
                        <a:spcBef>
                          <a:spcPts val="1635"/>
                        </a:spcBef>
                      </a:pPr>
                      <a:r>
                        <a:rPr sz="2600" spc="30" dirty="0">
                          <a:solidFill>
                            <a:srgbClr val="292E3A"/>
                          </a:solidFill>
                          <a:latin typeface="Tahoma"/>
                          <a:cs typeface="Tahoma"/>
                          <a:hlinkClick r:id="rId4"/>
                        </a:rPr>
                        <a:t>Vector</a:t>
                      </a:r>
                      <a:r>
                        <a:rPr sz="2600" spc="-120" dirty="0">
                          <a:solidFill>
                            <a:srgbClr val="292E3A"/>
                          </a:solidFill>
                          <a:latin typeface="Tahoma"/>
                          <a:cs typeface="Tahoma"/>
                          <a:hlinkClick r:id="rId4"/>
                        </a:rPr>
                        <a:t> </a:t>
                      </a:r>
                      <a:r>
                        <a:rPr sz="2600" spc="35" dirty="0">
                          <a:solidFill>
                            <a:srgbClr val="292E3A"/>
                          </a:solidFill>
                          <a:latin typeface="Tahoma"/>
                          <a:cs typeface="Tahoma"/>
                          <a:hlinkClick r:id="rId4"/>
                        </a:rPr>
                        <a:t>Store</a:t>
                      </a:r>
                      <a:endParaRPr sz="2600">
                        <a:latin typeface="Tahoma"/>
                        <a:cs typeface="Tahoma"/>
                      </a:endParaRPr>
                    </a:p>
                  </a:txBody>
                  <a:tcPr marL="0" marR="0" marT="207645" marB="0">
                    <a:lnT w="9525">
                      <a:solidFill>
                        <a:srgbClr val="F4F4F4"/>
                      </a:solidFill>
                      <a:prstDash val="solid"/>
                    </a:lnT>
                    <a:lnB w="9525">
                      <a:solidFill>
                        <a:srgbClr val="F4F4F4"/>
                      </a:solidFill>
                      <a:prstDash val="solid"/>
                    </a:lnB>
                  </a:tcPr>
                </a:tc>
                <a:tc>
                  <a:txBody>
                    <a:bodyPr/>
                    <a:lstStyle/>
                    <a:p>
                      <a:pPr marR="144780" algn="r">
                        <a:lnSpc>
                          <a:spcPct val="100000"/>
                        </a:lnSpc>
                        <a:spcBef>
                          <a:spcPts val="1635"/>
                        </a:spcBef>
                      </a:pPr>
                      <a:r>
                        <a:rPr sz="2600" b="1" dirty="0">
                          <a:solidFill>
                            <a:srgbClr val="708BAB"/>
                          </a:solidFill>
                          <a:latin typeface="Trebuchet MS"/>
                          <a:cs typeface="Trebuchet MS"/>
                        </a:rPr>
                        <a:t>8</a:t>
                      </a:r>
                      <a:endParaRPr sz="2600">
                        <a:latin typeface="Trebuchet MS"/>
                        <a:cs typeface="Trebuchet MS"/>
                      </a:endParaRPr>
                    </a:p>
                  </a:txBody>
                  <a:tcPr marL="0" marR="0" marT="207645" marB="0">
                    <a:lnT w="9525">
                      <a:solidFill>
                        <a:srgbClr val="F4F4F4"/>
                      </a:solidFill>
                      <a:prstDash val="solid"/>
                    </a:lnT>
                    <a:lnB w="9525">
                      <a:solidFill>
                        <a:srgbClr val="F4F4F4"/>
                      </a:solidFill>
                      <a:prstDash val="solid"/>
                    </a:lnB>
                  </a:tcPr>
                </a:tc>
                <a:extLst>
                  <a:ext uri="{0D108BD9-81ED-4DB2-BD59-A6C34878D82A}">
                    <a16:rowId xmlns:a16="http://schemas.microsoft.com/office/drawing/2014/main" val="10002"/>
                  </a:ext>
                </a:extLst>
              </a:tr>
              <a:tr h="618385">
                <a:tc>
                  <a:txBody>
                    <a:bodyPr/>
                    <a:lstStyle/>
                    <a:p>
                      <a:pPr marL="151765">
                        <a:lnSpc>
                          <a:spcPct val="100000"/>
                        </a:lnSpc>
                        <a:spcBef>
                          <a:spcPts val="1485"/>
                        </a:spcBef>
                      </a:pPr>
                      <a:r>
                        <a:rPr sz="2600" spc="240" dirty="0">
                          <a:solidFill>
                            <a:srgbClr val="292E3A"/>
                          </a:solidFill>
                          <a:latin typeface="Tahoma"/>
                          <a:cs typeface="Tahoma"/>
                        </a:rPr>
                        <a:t>RAG</a:t>
                      </a:r>
                      <a:r>
                        <a:rPr sz="2600" spc="-125" dirty="0">
                          <a:solidFill>
                            <a:srgbClr val="292E3A"/>
                          </a:solidFill>
                          <a:latin typeface="Tahoma"/>
                          <a:cs typeface="Tahoma"/>
                        </a:rPr>
                        <a:t> </a:t>
                      </a:r>
                      <a:r>
                        <a:rPr sz="2600" spc="5" dirty="0">
                          <a:solidFill>
                            <a:srgbClr val="292E3A"/>
                          </a:solidFill>
                          <a:latin typeface="Tahoma"/>
                          <a:cs typeface="Tahoma"/>
                        </a:rPr>
                        <a:t>Architecture</a:t>
                      </a:r>
                      <a:endParaRPr sz="2600">
                        <a:latin typeface="Tahoma"/>
                        <a:cs typeface="Tahoma"/>
                      </a:endParaRPr>
                    </a:p>
                  </a:txBody>
                  <a:tcPr marL="0" marR="0" marT="188595" marB="0">
                    <a:lnT w="9525">
                      <a:solidFill>
                        <a:srgbClr val="F4F4F4"/>
                      </a:solidFill>
                      <a:prstDash val="solid"/>
                    </a:lnT>
                  </a:tcPr>
                </a:tc>
                <a:tc>
                  <a:txBody>
                    <a:bodyPr/>
                    <a:lstStyle/>
                    <a:p>
                      <a:pPr marR="144780" algn="r">
                        <a:lnSpc>
                          <a:spcPct val="100000"/>
                        </a:lnSpc>
                        <a:spcBef>
                          <a:spcPts val="1485"/>
                        </a:spcBef>
                      </a:pPr>
                      <a:r>
                        <a:rPr sz="2600" b="1" dirty="0">
                          <a:solidFill>
                            <a:srgbClr val="708BAB"/>
                          </a:solidFill>
                          <a:latin typeface="Trebuchet MS"/>
                          <a:cs typeface="Trebuchet MS"/>
                        </a:rPr>
                        <a:t>4</a:t>
                      </a:r>
                      <a:endParaRPr sz="2600">
                        <a:latin typeface="Trebuchet MS"/>
                        <a:cs typeface="Trebuchet MS"/>
                      </a:endParaRPr>
                    </a:p>
                  </a:txBody>
                  <a:tcPr marL="0" marR="0" marT="188595" marB="0">
                    <a:lnT w="9525">
                      <a:solidFill>
                        <a:srgbClr val="F4F4F4"/>
                      </a:solidFill>
                      <a:prstDash val="solid"/>
                    </a:lnT>
                  </a:tcPr>
                </a:tc>
                <a:tc>
                  <a:txBody>
                    <a:bodyPr/>
                    <a:lstStyle/>
                    <a:p>
                      <a:pPr>
                        <a:lnSpc>
                          <a:spcPct val="100000"/>
                        </a:lnSpc>
                      </a:pPr>
                      <a:endParaRPr sz="2700">
                        <a:latin typeface="Times New Roman"/>
                        <a:cs typeface="Times New Roman"/>
                      </a:endParaRPr>
                    </a:p>
                  </a:txBody>
                  <a:tcPr marL="0" marR="0" marT="0" marB="0"/>
                </a:tc>
                <a:tc>
                  <a:txBody>
                    <a:bodyPr/>
                    <a:lstStyle/>
                    <a:p>
                      <a:pPr marL="152400">
                        <a:lnSpc>
                          <a:spcPct val="100000"/>
                        </a:lnSpc>
                        <a:spcBef>
                          <a:spcPts val="1635"/>
                        </a:spcBef>
                      </a:pPr>
                      <a:r>
                        <a:rPr sz="2600" spc="70" dirty="0">
                          <a:solidFill>
                            <a:srgbClr val="292E3A"/>
                          </a:solidFill>
                          <a:latin typeface="Tahoma"/>
                          <a:cs typeface="Tahoma"/>
                        </a:rPr>
                        <a:t>Web</a:t>
                      </a:r>
                      <a:r>
                        <a:rPr sz="2600" spc="-120" dirty="0">
                          <a:solidFill>
                            <a:srgbClr val="292E3A"/>
                          </a:solidFill>
                          <a:latin typeface="Tahoma"/>
                          <a:cs typeface="Tahoma"/>
                        </a:rPr>
                        <a:t> </a:t>
                      </a:r>
                      <a:r>
                        <a:rPr sz="2600" spc="50" dirty="0">
                          <a:solidFill>
                            <a:srgbClr val="292E3A"/>
                          </a:solidFill>
                          <a:latin typeface="Tahoma"/>
                          <a:cs typeface="Tahoma"/>
                        </a:rPr>
                        <a:t>Scrapping</a:t>
                      </a:r>
                      <a:endParaRPr sz="2600">
                        <a:latin typeface="Tahoma"/>
                        <a:cs typeface="Tahoma"/>
                      </a:endParaRPr>
                    </a:p>
                  </a:txBody>
                  <a:tcPr marL="0" marR="0" marT="207645" marB="0">
                    <a:lnT w="9525">
                      <a:solidFill>
                        <a:srgbClr val="F4F4F4"/>
                      </a:solidFill>
                      <a:prstDash val="solid"/>
                    </a:lnT>
                  </a:tcPr>
                </a:tc>
                <a:tc>
                  <a:txBody>
                    <a:bodyPr/>
                    <a:lstStyle/>
                    <a:p>
                      <a:pPr marR="144780" algn="r">
                        <a:lnSpc>
                          <a:spcPct val="100000"/>
                        </a:lnSpc>
                        <a:spcBef>
                          <a:spcPts val="1635"/>
                        </a:spcBef>
                      </a:pPr>
                      <a:r>
                        <a:rPr sz="2600" b="1" dirty="0">
                          <a:solidFill>
                            <a:srgbClr val="708BAB"/>
                          </a:solidFill>
                          <a:latin typeface="Trebuchet MS"/>
                          <a:cs typeface="Trebuchet MS"/>
                        </a:rPr>
                        <a:t>9</a:t>
                      </a:r>
                      <a:endParaRPr sz="2600">
                        <a:latin typeface="Trebuchet MS"/>
                        <a:cs typeface="Trebuchet MS"/>
                      </a:endParaRPr>
                    </a:p>
                  </a:txBody>
                  <a:tcPr marL="0" marR="0" marT="207645" marB="0">
                    <a:lnT w="9525">
                      <a:solidFill>
                        <a:srgbClr val="F4F4F4"/>
                      </a:solidFill>
                      <a:prstDash val="solid"/>
                    </a:lnT>
                  </a:tcPr>
                </a:tc>
                <a:extLst>
                  <a:ext uri="{0D108BD9-81ED-4DB2-BD59-A6C34878D82A}">
                    <a16:rowId xmlns:a16="http://schemas.microsoft.com/office/drawing/2014/main" val="10003"/>
                  </a:ext>
                </a:extLst>
              </a:tr>
              <a:tr h="785946">
                <a:tc>
                  <a:txBody>
                    <a:bodyPr/>
                    <a:lstStyle/>
                    <a:p>
                      <a:pPr>
                        <a:lnSpc>
                          <a:spcPct val="100000"/>
                        </a:lnSpc>
                        <a:spcBef>
                          <a:spcPts val="20"/>
                        </a:spcBef>
                      </a:pPr>
                      <a:endParaRPr sz="2550">
                        <a:latin typeface="Times New Roman"/>
                        <a:cs typeface="Times New Roman"/>
                      </a:endParaRPr>
                    </a:p>
                    <a:p>
                      <a:pPr marL="151765">
                        <a:lnSpc>
                          <a:spcPct val="100000"/>
                        </a:lnSpc>
                        <a:spcBef>
                          <a:spcPts val="5"/>
                        </a:spcBef>
                      </a:pPr>
                      <a:r>
                        <a:rPr sz="2600" spc="20" dirty="0">
                          <a:solidFill>
                            <a:srgbClr val="292E3A"/>
                          </a:solidFill>
                          <a:latin typeface="Tahoma"/>
                          <a:cs typeface="Tahoma"/>
                          <a:hlinkClick r:id="rId5"/>
                        </a:rPr>
                        <a:t>Document</a:t>
                      </a:r>
                      <a:r>
                        <a:rPr sz="2600" spc="-114" dirty="0">
                          <a:solidFill>
                            <a:srgbClr val="292E3A"/>
                          </a:solidFill>
                          <a:latin typeface="Tahoma"/>
                          <a:cs typeface="Tahoma"/>
                          <a:hlinkClick r:id="rId5"/>
                        </a:rPr>
                        <a:t> </a:t>
                      </a:r>
                      <a:r>
                        <a:rPr sz="2600" spc="60" dirty="0">
                          <a:solidFill>
                            <a:srgbClr val="292E3A"/>
                          </a:solidFill>
                          <a:latin typeface="Tahoma"/>
                          <a:cs typeface="Tahoma"/>
                          <a:hlinkClick r:id="rId5"/>
                        </a:rPr>
                        <a:t>Loaders</a:t>
                      </a:r>
                      <a:endParaRPr sz="2600">
                        <a:latin typeface="Tahoma"/>
                        <a:cs typeface="Tahoma"/>
                      </a:endParaRPr>
                    </a:p>
                  </a:txBody>
                  <a:tcPr marL="0" marR="0" marT="2540" marB="0"/>
                </a:tc>
                <a:tc gridSpan="4">
                  <a:txBody>
                    <a:bodyPr/>
                    <a:lstStyle/>
                    <a:p>
                      <a:pPr>
                        <a:lnSpc>
                          <a:spcPct val="100000"/>
                        </a:lnSpc>
                        <a:spcBef>
                          <a:spcPts val="35"/>
                        </a:spcBef>
                      </a:pPr>
                      <a:endParaRPr sz="2850" dirty="0">
                        <a:latin typeface="Times New Roman"/>
                        <a:cs typeface="Times New Roman"/>
                      </a:endParaRPr>
                    </a:p>
                    <a:p>
                      <a:pPr marL="637540">
                        <a:lnSpc>
                          <a:spcPts val="2775"/>
                        </a:lnSpc>
                        <a:tabLst>
                          <a:tab pos="2276475" algn="l"/>
                          <a:tab pos="8204834" algn="l"/>
                        </a:tabLst>
                      </a:pPr>
                      <a:r>
                        <a:rPr sz="3900" b="1" spc="-97" baseline="7478" dirty="0">
                          <a:solidFill>
                            <a:srgbClr val="708BAB"/>
                          </a:solidFill>
                          <a:latin typeface="Trebuchet MS"/>
                          <a:cs typeface="Trebuchet MS"/>
                        </a:rPr>
                        <a:t>5	</a:t>
                      </a:r>
                      <a:r>
                        <a:rPr sz="2600" spc="80" dirty="0">
                          <a:solidFill>
                            <a:srgbClr val="292E3A"/>
                          </a:solidFill>
                          <a:latin typeface="Tahoma"/>
                          <a:cs typeface="Tahoma"/>
                        </a:rPr>
                        <a:t>Research</a:t>
                      </a:r>
                      <a:r>
                        <a:rPr sz="2600" spc="-70" dirty="0">
                          <a:solidFill>
                            <a:srgbClr val="292E3A"/>
                          </a:solidFill>
                          <a:latin typeface="Tahoma"/>
                          <a:cs typeface="Tahoma"/>
                        </a:rPr>
                        <a:t> </a:t>
                      </a:r>
                      <a:r>
                        <a:rPr sz="2600" spc="-10" dirty="0">
                          <a:solidFill>
                            <a:srgbClr val="292E3A"/>
                          </a:solidFill>
                          <a:latin typeface="Tahoma"/>
                          <a:cs typeface="Tahoma"/>
                        </a:rPr>
                        <a:t>automation	</a:t>
                      </a:r>
                      <a:r>
                        <a:rPr sz="2600" b="1" spc="-70" dirty="0">
                          <a:solidFill>
                            <a:srgbClr val="708BAB"/>
                          </a:solidFill>
                          <a:latin typeface="Trebuchet MS"/>
                          <a:cs typeface="Trebuchet MS"/>
                        </a:rPr>
                        <a:t>10</a:t>
                      </a:r>
                      <a:endParaRPr sz="2600" dirty="0">
                        <a:latin typeface="Trebuchet MS"/>
                        <a:cs typeface="Trebuchet MS"/>
                      </a:endParaRPr>
                    </a:p>
                  </a:txBody>
                  <a:tcPr marL="0" marR="0" marT="444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7" name="object 7"/>
          <p:cNvSpPr/>
          <p:nvPr/>
        </p:nvSpPr>
        <p:spPr>
          <a:xfrm>
            <a:off x="1894675" y="7930310"/>
            <a:ext cx="6604634" cy="0"/>
          </a:xfrm>
          <a:custGeom>
            <a:avLst/>
            <a:gdLst/>
            <a:ahLst/>
            <a:cxnLst/>
            <a:rect l="l" t="t" r="r" b="b"/>
            <a:pathLst>
              <a:path w="6604634">
                <a:moveTo>
                  <a:pt x="0" y="0"/>
                </a:moveTo>
                <a:lnTo>
                  <a:pt x="6604346" y="0"/>
                </a:lnTo>
              </a:path>
            </a:pathLst>
          </a:custGeom>
          <a:ln w="9524">
            <a:solidFill>
              <a:srgbClr val="F4F4F4"/>
            </a:solidFill>
          </a:ln>
        </p:spPr>
        <p:txBody>
          <a:bodyPr wrap="square" lIns="0" tIns="0" rIns="0" bIns="0" rtlCol="0"/>
          <a:lstStyle/>
          <a:p>
            <a:endParaRPr/>
          </a:p>
        </p:txBody>
      </p:sp>
      <p:sp>
        <p:nvSpPr>
          <p:cNvPr id="8" name="object 8"/>
          <p:cNvSpPr/>
          <p:nvPr/>
        </p:nvSpPr>
        <p:spPr>
          <a:xfrm>
            <a:off x="9647028" y="7975783"/>
            <a:ext cx="6604634" cy="0"/>
          </a:xfrm>
          <a:custGeom>
            <a:avLst/>
            <a:gdLst/>
            <a:ahLst/>
            <a:cxnLst/>
            <a:rect l="l" t="t" r="r" b="b"/>
            <a:pathLst>
              <a:path w="6604634">
                <a:moveTo>
                  <a:pt x="0" y="0"/>
                </a:moveTo>
                <a:lnTo>
                  <a:pt x="6604346" y="0"/>
                </a:lnTo>
              </a:path>
            </a:pathLst>
          </a:custGeom>
          <a:ln w="9524">
            <a:solidFill>
              <a:srgbClr val="F4F4F4"/>
            </a:solidFill>
          </a:ln>
        </p:spPr>
        <p:txBody>
          <a:bodyPr wrap="square" lIns="0" tIns="0" rIns="0" bIns="0" rtlCol="0"/>
          <a:lstStyle/>
          <a:p>
            <a:endParaRPr/>
          </a:p>
        </p:txBody>
      </p:sp>
      <p:grpSp>
        <p:nvGrpSpPr>
          <p:cNvPr id="9" name="object 9"/>
          <p:cNvGrpSpPr/>
          <p:nvPr/>
        </p:nvGrpSpPr>
        <p:grpSpPr>
          <a:xfrm>
            <a:off x="8463286" y="0"/>
            <a:ext cx="7788275" cy="10287000"/>
            <a:chOff x="8463286" y="0"/>
            <a:chExt cx="7788275" cy="10287000"/>
          </a:xfrm>
        </p:grpSpPr>
        <p:sp>
          <p:nvSpPr>
            <p:cNvPr id="10" name="object 10"/>
            <p:cNvSpPr/>
            <p:nvPr/>
          </p:nvSpPr>
          <p:spPr>
            <a:xfrm>
              <a:off x="9647028" y="4650104"/>
              <a:ext cx="6604634" cy="0"/>
            </a:xfrm>
            <a:custGeom>
              <a:avLst/>
              <a:gdLst/>
              <a:ahLst/>
              <a:cxnLst/>
              <a:rect l="l" t="t" r="r" b="b"/>
              <a:pathLst>
                <a:path w="6604634">
                  <a:moveTo>
                    <a:pt x="0" y="0"/>
                  </a:moveTo>
                  <a:lnTo>
                    <a:pt x="6604346" y="0"/>
                  </a:lnTo>
                </a:path>
              </a:pathLst>
            </a:custGeom>
            <a:ln w="9524">
              <a:solidFill>
                <a:srgbClr val="F4F4F4"/>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8559847" y="0"/>
              <a:ext cx="1168191" cy="489312"/>
            </a:xfrm>
            <a:prstGeom prst="rect">
              <a:avLst/>
            </a:prstGeom>
          </p:spPr>
        </p:pic>
        <p:pic>
          <p:nvPicPr>
            <p:cNvPr id="12" name="object 12"/>
            <p:cNvPicPr/>
            <p:nvPr/>
          </p:nvPicPr>
          <p:blipFill>
            <a:blip r:embed="rId7" cstate="print"/>
            <a:stretch>
              <a:fillRect/>
            </a:stretch>
          </p:blipFill>
          <p:spPr>
            <a:xfrm>
              <a:off x="8463286" y="9701126"/>
              <a:ext cx="1361313" cy="585872"/>
            </a:xfrm>
            <a:prstGeom prst="rect">
              <a:avLst/>
            </a:prstGeom>
          </p:spPr>
        </p:pic>
      </p:grpSp>
      <p:sp>
        <p:nvSpPr>
          <p:cNvPr id="13" name="object 13"/>
          <p:cNvSpPr txBox="1">
            <a:spLocks noGrp="1"/>
          </p:cNvSpPr>
          <p:nvPr>
            <p:ph type="title"/>
          </p:nvPr>
        </p:nvSpPr>
        <p:spPr>
          <a:xfrm>
            <a:off x="7408402" y="1350221"/>
            <a:ext cx="3471545" cy="1090042"/>
          </a:xfrm>
          <a:prstGeom prst="rect">
            <a:avLst/>
          </a:prstGeom>
        </p:spPr>
        <p:txBody>
          <a:bodyPr vert="horz" wrap="square" lIns="0" tIns="12700" rIns="0" bIns="0" rtlCol="0">
            <a:spAutoFit/>
          </a:bodyPr>
          <a:lstStyle/>
          <a:p>
            <a:pPr marL="12700">
              <a:lnSpc>
                <a:spcPct val="100000"/>
              </a:lnSpc>
              <a:spcBef>
                <a:spcPts val="100"/>
              </a:spcBef>
            </a:pPr>
            <a:r>
              <a:rPr lang="en-IN" spc="235" dirty="0">
                <a:latin typeface="Arial"/>
                <a:cs typeface="Arial"/>
              </a:rPr>
              <a:t>Agenda</a:t>
            </a:r>
            <a:endParaRPr spc="235"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411335" cy="10287000"/>
            <a:chOff x="0" y="0"/>
            <a:chExt cx="9411335" cy="10287000"/>
          </a:xfrm>
        </p:grpSpPr>
        <p:sp>
          <p:nvSpPr>
            <p:cNvPr id="4" name="object 4"/>
            <p:cNvSpPr/>
            <p:nvPr/>
          </p:nvSpPr>
          <p:spPr>
            <a:xfrm>
              <a:off x="0" y="0"/>
              <a:ext cx="9411335" cy="10287000"/>
            </a:xfrm>
            <a:custGeom>
              <a:avLst/>
              <a:gdLst/>
              <a:ahLst/>
              <a:cxnLst/>
              <a:rect l="l" t="t" r="r" b="b"/>
              <a:pathLst>
                <a:path w="9411335" h="10287000">
                  <a:moveTo>
                    <a:pt x="0" y="0"/>
                  </a:moveTo>
                  <a:lnTo>
                    <a:pt x="9411058" y="0"/>
                  </a:lnTo>
                  <a:lnTo>
                    <a:pt x="9411058" y="10286999"/>
                  </a:lnTo>
                  <a:lnTo>
                    <a:pt x="0" y="10286999"/>
                  </a:lnTo>
                  <a:lnTo>
                    <a:pt x="0" y="0"/>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492625" y="4552735"/>
              <a:ext cx="4714874" cy="1533524"/>
            </a:xfrm>
            <a:prstGeom prst="rect">
              <a:avLst/>
            </a:prstGeom>
          </p:spPr>
        </p:pic>
      </p:grpSp>
      <p:sp>
        <p:nvSpPr>
          <p:cNvPr id="6" name="object 6"/>
          <p:cNvSpPr txBox="1">
            <a:spLocks noGrp="1"/>
          </p:cNvSpPr>
          <p:nvPr>
            <p:ph type="title"/>
          </p:nvPr>
        </p:nvSpPr>
        <p:spPr>
          <a:xfrm>
            <a:off x="663469" y="3491628"/>
            <a:ext cx="4113529" cy="1299845"/>
          </a:xfrm>
          <a:prstGeom prst="rect">
            <a:avLst/>
          </a:prstGeom>
        </p:spPr>
        <p:txBody>
          <a:bodyPr vert="horz" wrap="square" lIns="0" tIns="13970" rIns="0" bIns="0" rtlCol="0">
            <a:spAutoFit/>
          </a:bodyPr>
          <a:lstStyle/>
          <a:p>
            <a:pPr marL="12700">
              <a:lnSpc>
                <a:spcPct val="100000"/>
              </a:lnSpc>
              <a:spcBef>
                <a:spcPts val="110"/>
              </a:spcBef>
            </a:pPr>
            <a:r>
              <a:rPr lang="en-IN" sz="8350" spc="785" dirty="0">
                <a:solidFill>
                  <a:srgbClr val="292E3A"/>
                </a:solidFill>
                <a:latin typeface="Arial"/>
                <a:cs typeface="Arial"/>
              </a:rPr>
              <a:t>What</a:t>
            </a:r>
            <a:r>
              <a:rPr lang="en-IN" sz="8350" spc="-75" dirty="0">
                <a:solidFill>
                  <a:srgbClr val="292E3A"/>
                </a:solidFill>
                <a:latin typeface="Arial"/>
                <a:cs typeface="Arial"/>
              </a:rPr>
              <a:t> </a:t>
            </a:r>
            <a:r>
              <a:rPr lang="en-IN" sz="8350" spc="-340" dirty="0">
                <a:solidFill>
                  <a:srgbClr val="292E3A"/>
                </a:solidFill>
                <a:latin typeface="Arial"/>
                <a:cs typeface="Arial"/>
              </a:rPr>
              <a:t>is</a:t>
            </a:r>
            <a:endParaRPr lang="en-IN" sz="8350" dirty="0">
              <a:latin typeface="Arial"/>
              <a:cs typeface="Arial"/>
            </a:endParaRPr>
          </a:p>
        </p:txBody>
      </p:sp>
      <p:sp>
        <p:nvSpPr>
          <p:cNvPr id="7" name="object 7"/>
          <p:cNvSpPr txBox="1"/>
          <p:nvPr/>
        </p:nvSpPr>
        <p:spPr>
          <a:xfrm>
            <a:off x="5973516" y="4868248"/>
            <a:ext cx="548640" cy="1299845"/>
          </a:xfrm>
          <a:prstGeom prst="rect">
            <a:avLst/>
          </a:prstGeom>
        </p:spPr>
        <p:txBody>
          <a:bodyPr vert="horz" wrap="square" lIns="0" tIns="13970" rIns="0" bIns="0" rtlCol="0">
            <a:spAutoFit/>
          </a:bodyPr>
          <a:lstStyle/>
          <a:p>
            <a:pPr marL="12700">
              <a:lnSpc>
                <a:spcPct val="100000"/>
              </a:lnSpc>
              <a:spcBef>
                <a:spcPts val="110"/>
              </a:spcBef>
            </a:pPr>
            <a:r>
              <a:rPr lang="en-IN" sz="8350" b="1" spc="-985" dirty="0">
                <a:solidFill>
                  <a:srgbClr val="292E3A"/>
                </a:solidFill>
                <a:latin typeface="Arial"/>
                <a:cs typeface="Arial"/>
              </a:rPr>
              <a:t>?</a:t>
            </a:r>
            <a:endParaRPr lang="en-IN" sz="8350" dirty="0">
              <a:latin typeface="Arial"/>
              <a:cs typeface="Arial"/>
            </a:endParaRPr>
          </a:p>
        </p:txBody>
      </p:sp>
      <p:sp>
        <p:nvSpPr>
          <p:cNvPr id="8" name="object 8"/>
          <p:cNvSpPr txBox="1"/>
          <p:nvPr/>
        </p:nvSpPr>
        <p:spPr>
          <a:xfrm>
            <a:off x="10847799" y="2870081"/>
            <a:ext cx="5801995" cy="4611583"/>
          </a:xfrm>
          <a:prstGeom prst="rect">
            <a:avLst/>
          </a:prstGeom>
        </p:spPr>
        <p:txBody>
          <a:bodyPr vert="horz" wrap="square" lIns="0" tIns="12065" rIns="0" bIns="0" rtlCol="0">
            <a:spAutoFit/>
          </a:bodyPr>
          <a:lstStyle/>
          <a:p>
            <a:pPr marL="12700" marR="5080">
              <a:lnSpc>
                <a:spcPct val="118400"/>
              </a:lnSpc>
              <a:spcBef>
                <a:spcPts val="95"/>
              </a:spcBef>
            </a:pPr>
            <a:r>
              <a:rPr lang="en-US" sz="3200" spc="-35" dirty="0">
                <a:solidFill>
                  <a:srgbClr val="292E3A"/>
                </a:solidFill>
                <a:latin typeface="Times New Roman" panose="02020603050405020304" pitchFamily="18" charset="0"/>
                <a:cs typeface="Times New Roman" panose="02020603050405020304" pitchFamily="18" charset="0"/>
              </a:rPr>
              <a:t>Lang Chain is an open-source framework that enables developers to integrate large language models with external components to build advanced AI-powered applications. It streamlines the process of combining LLMs with other tools and systems.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672E-30C1-7DF4-7EB4-ECB4EB944B94}"/>
              </a:ext>
            </a:extLst>
          </p:cNvPr>
          <p:cNvSpPr>
            <a:spLocks noGrp="1"/>
          </p:cNvSpPr>
          <p:nvPr>
            <p:ph type="title"/>
          </p:nvPr>
        </p:nvSpPr>
        <p:spPr/>
        <p:txBody>
          <a:bodyPr/>
          <a:lstStyle/>
          <a:p>
            <a:endParaRPr lang="en-IN"/>
          </a:p>
        </p:txBody>
      </p:sp>
      <p:pic>
        <p:nvPicPr>
          <p:cNvPr id="1026" name="Picture 2" descr="What is LangChain? - LangChain Explained - AWS">
            <a:extLst>
              <a:ext uri="{FF2B5EF4-FFF2-40B4-BE49-F238E27FC236}">
                <a16:creationId xmlns:a16="http://schemas.microsoft.com/office/drawing/2014/main" id="{C99A2CAB-40C9-68F7-C6BA-2997593FE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52500"/>
            <a:ext cx="15392400" cy="785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93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06939" y="3838363"/>
            <a:ext cx="5894705" cy="1092200"/>
          </a:xfrm>
          <a:prstGeom prst="rect">
            <a:avLst/>
          </a:prstGeom>
        </p:spPr>
        <p:txBody>
          <a:bodyPr vert="horz" wrap="square" lIns="0" tIns="12700" rIns="0" bIns="0" rtlCol="0">
            <a:spAutoFit/>
          </a:bodyPr>
          <a:lstStyle/>
          <a:p>
            <a:pPr marL="12700">
              <a:lnSpc>
                <a:spcPct val="100000"/>
              </a:lnSpc>
              <a:spcBef>
                <a:spcPts val="100"/>
              </a:spcBef>
            </a:pPr>
            <a:r>
              <a:rPr sz="7000" b="1" spc="720" dirty="0">
                <a:solidFill>
                  <a:srgbClr val="292E3A"/>
                </a:solidFill>
                <a:latin typeface="Trebuchet MS"/>
                <a:cs typeface="Trebuchet MS"/>
              </a:rPr>
              <a:t>What</a:t>
            </a:r>
            <a:r>
              <a:rPr sz="7000" b="1" spc="-210" dirty="0">
                <a:solidFill>
                  <a:srgbClr val="292E3A"/>
                </a:solidFill>
                <a:latin typeface="Trebuchet MS"/>
                <a:cs typeface="Trebuchet MS"/>
              </a:rPr>
              <a:t> </a:t>
            </a:r>
            <a:r>
              <a:rPr sz="7000" b="1" spc="80" dirty="0">
                <a:solidFill>
                  <a:srgbClr val="292E3A"/>
                </a:solidFill>
                <a:latin typeface="Trebuchet MS"/>
                <a:cs typeface="Trebuchet MS"/>
              </a:rPr>
              <a:t>is</a:t>
            </a:r>
            <a:r>
              <a:rPr sz="7000" b="1" spc="-210" dirty="0">
                <a:solidFill>
                  <a:srgbClr val="292E3A"/>
                </a:solidFill>
                <a:latin typeface="Trebuchet MS"/>
                <a:cs typeface="Trebuchet MS"/>
              </a:rPr>
              <a:t> </a:t>
            </a:r>
            <a:r>
              <a:rPr sz="7000" b="1" spc="320" dirty="0">
                <a:solidFill>
                  <a:srgbClr val="292E3A"/>
                </a:solidFill>
                <a:latin typeface="Trebuchet MS"/>
                <a:cs typeface="Trebuchet MS"/>
              </a:rPr>
              <a:t>LLM?</a:t>
            </a:r>
            <a:endParaRPr sz="7000" dirty="0">
              <a:latin typeface="Trebuchet MS"/>
              <a:cs typeface="Trebuchet MS"/>
            </a:endParaRPr>
          </a:p>
        </p:txBody>
      </p:sp>
      <p:sp>
        <p:nvSpPr>
          <p:cNvPr id="6" name="object 6"/>
          <p:cNvSpPr txBox="1">
            <a:spLocks noGrp="1"/>
          </p:cNvSpPr>
          <p:nvPr>
            <p:ph type="title"/>
          </p:nvPr>
        </p:nvSpPr>
        <p:spPr>
          <a:xfrm>
            <a:off x="10537056" y="2655144"/>
            <a:ext cx="6644005" cy="3458639"/>
          </a:xfrm>
          <a:prstGeom prst="rect">
            <a:avLst/>
          </a:prstGeom>
        </p:spPr>
        <p:txBody>
          <a:bodyPr vert="horz" wrap="square" lIns="0" tIns="11430" rIns="0" bIns="0" rtlCol="0">
            <a:spAutoFit/>
          </a:bodyPr>
          <a:lstStyle/>
          <a:p>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A large language model (LLM) is an AI system trained on vast text data to understand and generate human-like language. It excels in tasks like conversation, text generation, and contextual understanding.</a:t>
            </a:r>
          </a:p>
        </p:txBody>
      </p:sp>
      <p:cxnSp>
        <p:nvCxnSpPr>
          <p:cNvPr id="3" name="Straight Connector 2">
            <a:extLst>
              <a:ext uri="{FF2B5EF4-FFF2-40B4-BE49-F238E27FC236}">
                <a16:creationId xmlns:a16="http://schemas.microsoft.com/office/drawing/2014/main" id="{D84A9BAA-A5DE-FB3D-5A45-2D4FAD014ED1}"/>
              </a:ext>
            </a:extLst>
          </p:cNvPr>
          <p:cNvCxnSpPr>
            <a:cxnSpLocks/>
          </p:cNvCxnSpPr>
          <p:nvPr/>
        </p:nvCxnSpPr>
        <p:spPr>
          <a:xfrm>
            <a:off x="8534400" y="2933700"/>
            <a:ext cx="0" cy="318008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87389" y="4344987"/>
            <a:ext cx="7542212" cy="3665875"/>
          </a:xfrm>
          <a:prstGeom prst="rect">
            <a:avLst/>
          </a:prstGeom>
        </p:spPr>
        <p:txBody>
          <a:bodyPr vert="horz" wrap="square" lIns="0" tIns="12700" rIns="0" bIns="0" rtlCol="0">
            <a:spAutoFit/>
          </a:bodyPr>
          <a:lstStyle/>
          <a:p>
            <a:pPr marL="12700" marR="5080" algn="ctr">
              <a:lnSpc>
                <a:spcPct val="107400"/>
              </a:lnSpc>
              <a:spcBef>
                <a:spcPts val="100"/>
              </a:spcBef>
            </a:pPr>
            <a:r>
              <a:rPr sz="3200" spc="40" dirty="0">
                <a:solidFill>
                  <a:srgbClr val="292E3A"/>
                </a:solidFill>
                <a:latin typeface="Times New Roman" panose="02020603050405020304" pitchFamily="18" charset="0"/>
                <a:cs typeface="Times New Roman" panose="02020603050405020304" pitchFamily="18" charset="0"/>
              </a:rPr>
              <a:t>The </a:t>
            </a:r>
            <a:r>
              <a:rPr sz="3200" spc="125" dirty="0">
                <a:solidFill>
                  <a:srgbClr val="292E3A"/>
                </a:solidFill>
                <a:latin typeface="Times New Roman" panose="02020603050405020304" pitchFamily="18" charset="0"/>
                <a:cs typeface="Times New Roman" panose="02020603050405020304" pitchFamily="18" charset="0"/>
              </a:rPr>
              <a:t>LLMChain </a:t>
            </a:r>
            <a:r>
              <a:rPr sz="3200" spc="145" dirty="0">
                <a:solidFill>
                  <a:srgbClr val="292E3A"/>
                </a:solidFill>
                <a:latin typeface="Times New Roman" panose="02020603050405020304" pitchFamily="18" charset="0"/>
                <a:cs typeface="Times New Roman" panose="02020603050405020304" pitchFamily="18" charset="0"/>
              </a:rPr>
              <a:t>consists </a:t>
            </a:r>
            <a:r>
              <a:rPr sz="3200" spc="250" dirty="0">
                <a:solidFill>
                  <a:srgbClr val="292E3A"/>
                </a:solidFill>
                <a:latin typeface="Times New Roman" panose="02020603050405020304" pitchFamily="18" charset="0"/>
                <a:cs typeface="Times New Roman" panose="02020603050405020304" pitchFamily="18" charset="0"/>
              </a:rPr>
              <a:t>of </a:t>
            </a:r>
            <a:r>
              <a:rPr sz="3200" spc="175" dirty="0">
                <a:solidFill>
                  <a:srgbClr val="292E3A"/>
                </a:solidFill>
                <a:latin typeface="Times New Roman" panose="02020603050405020304" pitchFamily="18" charset="0"/>
                <a:cs typeface="Times New Roman" panose="02020603050405020304" pitchFamily="18" charset="0"/>
              </a:rPr>
              <a:t>a </a:t>
            </a:r>
            <a:r>
              <a:rPr sz="3200" spc="130" dirty="0">
                <a:solidFill>
                  <a:srgbClr val="292E3A"/>
                </a:solidFill>
                <a:latin typeface="Times New Roman" panose="02020603050405020304" pitchFamily="18" charset="0"/>
                <a:cs typeface="Times New Roman" panose="02020603050405020304" pitchFamily="18" charset="0"/>
              </a:rPr>
              <a:t>PromptTemplate, </a:t>
            </a:r>
            <a:r>
              <a:rPr sz="3200" spc="175" dirty="0">
                <a:solidFill>
                  <a:srgbClr val="292E3A"/>
                </a:solidFill>
                <a:latin typeface="Times New Roman" panose="02020603050405020304" pitchFamily="18" charset="0"/>
                <a:cs typeface="Times New Roman" panose="02020603050405020304" pitchFamily="18" charset="0"/>
              </a:rPr>
              <a:t>a </a:t>
            </a:r>
            <a:r>
              <a:rPr sz="3200" spc="170" dirty="0">
                <a:solidFill>
                  <a:srgbClr val="292E3A"/>
                </a:solidFill>
                <a:latin typeface="Times New Roman" panose="02020603050405020304" pitchFamily="18" charset="0"/>
                <a:cs typeface="Times New Roman" panose="02020603050405020304" pitchFamily="18" charset="0"/>
              </a:rPr>
              <a:t>language </a:t>
            </a:r>
            <a:r>
              <a:rPr sz="3200" spc="110" dirty="0">
                <a:solidFill>
                  <a:srgbClr val="292E3A"/>
                </a:solidFill>
                <a:latin typeface="Times New Roman" panose="02020603050405020304" pitchFamily="18" charset="0"/>
                <a:cs typeface="Times New Roman" panose="02020603050405020304" pitchFamily="18" charset="0"/>
              </a:rPr>
              <a:t>model, </a:t>
            </a:r>
            <a:r>
              <a:rPr sz="3200" spc="204" dirty="0">
                <a:solidFill>
                  <a:srgbClr val="292E3A"/>
                </a:solidFill>
                <a:latin typeface="Times New Roman" panose="02020603050405020304" pitchFamily="18" charset="0"/>
                <a:cs typeface="Times New Roman" panose="02020603050405020304" pitchFamily="18" charset="0"/>
              </a:rPr>
              <a:t>and </a:t>
            </a:r>
            <a:r>
              <a:rPr sz="3200" spc="180" dirty="0">
                <a:solidFill>
                  <a:srgbClr val="292E3A"/>
                </a:solidFill>
                <a:latin typeface="Times New Roman" panose="02020603050405020304" pitchFamily="18" charset="0"/>
                <a:cs typeface="Times New Roman" panose="02020603050405020304" pitchFamily="18" charset="0"/>
              </a:rPr>
              <a:t>an </a:t>
            </a:r>
            <a:r>
              <a:rPr sz="3200" spc="175" dirty="0">
                <a:solidFill>
                  <a:srgbClr val="292E3A"/>
                </a:solidFill>
                <a:latin typeface="Times New Roman" panose="02020603050405020304" pitchFamily="18" charset="0"/>
                <a:cs typeface="Times New Roman" panose="02020603050405020304" pitchFamily="18" charset="0"/>
              </a:rPr>
              <a:t>optional </a:t>
            </a:r>
            <a:r>
              <a:rPr sz="3200" spc="180" dirty="0">
                <a:solidFill>
                  <a:srgbClr val="292E3A"/>
                </a:solidFill>
                <a:latin typeface="Times New Roman" panose="02020603050405020304" pitchFamily="18" charset="0"/>
                <a:cs typeface="Times New Roman" panose="02020603050405020304" pitchFamily="18" charset="0"/>
              </a:rPr>
              <a:t> </a:t>
            </a:r>
            <a:r>
              <a:rPr sz="3200" spc="245" dirty="0">
                <a:solidFill>
                  <a:srgbClr val="292E3A"/>
                </a:solidFill>
                <a:latin typeface="Times New Roman" panose="02020603050405020304" pitchFamily="18" charset="0"/>
                <a:cs typeface="Times New Roman" panose="02020603050405020304" pitchFamily="18" charset="0"/>
              </a:rPr>
              <a:t>output</a:t>
            </a:r>
            <a:r>
              <a:rPr sz="3200" spc="-80" dirty="0">
                <a:solidFill>
                  <a:srgbClr val="292E3A"/>
                </a:solidFill>
                <a:latin typeface="Times New Roman" panose="02020603050405020304" pitchFamily="18" charset="0"/>
                <a:cs typeface="Times New Roman" panose="02020603050405020304" pitchFamily="18" charset="0"/>
              </a:rPr>
              <a:t> </a:t>
            </a:r>
            <a:r>
              <a:rPr sz="3200" spc="60" dirty="0">
                <a:solidFill>
                  <a:srgbClr val="292E3A"/>
                </a:solidFill>
                <a:latin typeface="Times New Roman" panose="02020603050405020304" pitchFamily="18" charset="0"/>
                <a:cs typeface="Times New Roman" panose="02020603050405020304" pitchFamily="18" charset="0"/>
              </a:rPr>
              <a:t>parser.</a:t>
            </a:r>
            <a:r>
              <a:rPr sz="3200" spc="-80" dirty="0">
                <a:solidFill>
                  <a:srgbClr val="292E3A"/>
                </a:solidFill>
                <a:latin typeface="Times New Roman" panose="02020603050405020304" pitchFamily="18" charset="0"/>
                <a:cs typeface="Times New Roman" panose="02020603050405020304" pitchFamily="18" charset="0"/>
              </a:rPr>
              <a:t> </a:t>
            </a:r>
            <a:r>
              <a:rPr sz="3200" spc="65" dirty="0">
                <a:solidFill>
                  <a:srgbClr val="292E3A"/>
                </a:solidFill>
                <a:latin typeface="Times New Roman" panose="02020603050405020304" pitchFamily="18" charset="0"/>
                <a:cs typeface="Times New Roman" panose="02020603050405020304" pitchFamily="18" charset="0"/>
              </a:rPr>
              <a:t>For</a:t>
            </a:r>
            <a:r>
              <a:rPr sz="3200" spc="-75" dirty="0">
                <a:solidFill>
                  <a:srgbClr val="292E3A"/>
                </a:solidFill>
                <a:latin typeface="Times New Roman" panose="02020603050405020304" pitchFamily="18" charset="0"/>
                <a:cs typeface="Times New Roman" panose="02020603050405020304" pitchFamily="18" charset="0"/>
              </a:rPr>
              <a:t> </a:t>
            </a:r>
            <a:r>
              <a:rPr sz="3200" spc="95" dirty="0">
                <a:solidFill>
                  <a:srgbClr val="292E3A"/>
                </a:solidFill>
                <a:latin typeface="Times New Roman" panose="02020603050405020304" pitchFamily="18" charset="0"/>
                <a:cs typeface="Times New Roman" panose="02020603050405020304" pitchFamily="18" charset="0"/>
              </a:rPr>
              <a:t>example,</a:t>
            </a:r>
            <a:r>
              <a:rPr sz="3200" spc="-80" dirty="0">
                <a:solidFill>
                  <a:srgbClr val="292E3A"/>
                </a:solidFill>
                <a:latin typeface="Times New Roman" panose="02020603050405020304" pitchFamily="18" charset="0"/>
                <a:cs typeface="Times New Roman" panose="02020603050405020304" pitchFamily="18" charset="0"/>
              </a:rPr>
              <a:t> </a:t>
            </a:r>
            <a:r>
              <a:rPr sz="3200" spc="195" dirty="0">
                <a:solidFill>
                  <a:srgbClr val="292E3A"/>
                </a:solidFill>
                <a:latin typeface="Times New Roman" panose="02020603050405020304" pitchFamily="18" charset="0"/>
                <a:cs typeface="Times New Roman" panose="02020603050405020304" pitchFamily="18" charset="0"/>
              </a:rPr>
              <a:t>you</a:t>
            </a:r>
            <a:r>
              <a:rPr sz="3200" spc="-75" dirty="0">
                <a:solidFill>
                  <a:srgbClr val="292E3A"/>
                </a:solidFill>
                <a:latin typeface="Times New Roman" panose="02020603050405020304" pitchFamily="18" charset="0"/>
                <a:cs typeface="Times New Roman" panose="02020603050405020304" pitchFamily="18" charset="0"/>
              </a:rPr>
              <a:t> </a:t>
            </a:r>
            <a:r>
              <a:rPr sz="3200" spc="135" dirty="0">
                <a:solidFill>
                  <a:srgbClr val="292E3A"/>
                </a:solidFill>
                <a:latin typeface="Times New Roman" panose="02020603050405020304" pitchFamily="18" charset="0"/>
                <a:cs typeface="Times New Roman" panose="02020603050405020304" pitchFamily="18" charset="0"/>
              </a:rPr>
              <a:t>can</a:t>
            </a:r>
            <a:r>
              <a:rPr sz="3200" spc="-80" dirty="0">
                <a:solidFill>
                  <a:srgbClr val="292E3A"/>
                </a:solidFill>
                <a:latin typeface="Times New Roman" panose="02020603050405020304" pitchFamily="18" charset="0"/>
                <a:cs typeface="Times New Roman" panose="02020603050405020304" pitchFamily="18" charset="0"/>
              </a:rPr>
              <a:t> </a:t>
            </a:r>
            <a:r>
              <a:rPr sz="3200" spc="114" dirty="0">
                <a:solidFill>
                  <a:srgbClr val="292E3A"/>
                </a:solidFill>
                <a:latin typeface="Times New Roman" panose="02020603050405020304" pitchFamily="18" charset="0"/>
                <a:cs typeface="Times New Roman" panose="02020603050405020304" pitchFamily="18" charset="0"/>
              </a:rPr>
              <a:t>create</a:t>
            </a:r>
            <a:r>
              <a:rPr sz="3200" spc="-75" dirty="0">
                <a:solidFill>
                  <a:srgbClr val="292E3A"/>
                </a:solidFill>
                <a:latin typeface="Times New Roman" panose="02020603050405020304" pitchFamily="18" charset="0"/>
                <a:cs typeface="Times New Roman" panose="02020603050405020304" pitchFamily="18" charset="0"/>
              </a:rPr>
              <a:t> </a:t>
            </a:r>
            <a:r>
              <a:rPr sz="3200" spc="175" dirty="0">
                <a:solidFill>
                  <a:srgbClr val="292E3A"/>
                </a:solidFill>
                <a:latin typeface="Times New Roman" panose="02020603050405020304" pitchFamily="18" charset="0"/>
                <a:cs typeface="Times New Roman" panose="02020603050405020304" pitchFamily="18" charset="0"/>
              </a:rPr>
              <a:t>a</a:t>
            </a:r>
            <a:r>
              <a:rPr sz="3200" spc="-80" dirty="0">
                <a:solidFill>
                  <a:srgbClr val="292E3A"/>
                </a:solidFill>
                <a:latin typeface="Times New Roman" panose="02020603050405020304" pitchFamily="18" charset="0"/>
                <a:cs typeface="Times New Roman" panose="02020603050405020304" pitchFamily="18" charset="0"/>
              </a:rPr>
              <a:t> </a:t>
            </a:r>
            <a:r>
              <a:rPr sz="3200" spc="105" dirty="0">
                <a:solidFill>
                  <a:srgbClr val="292E3A"/>
                </a:solidFill>
                <a:latin typeface="Times New Roman" panose="02020603050405020304" pitchFamily="18" charset="0"/>
                <a:cs typeface="Times New Roman" panose="02020603050405020304" pitchFamily="18" charset="0"/>
              </a:rPr>
              <a:t>chain</a:t>
            </a:r>
            <a:r>
              <a:rPr sz="3200" spc="-75" dirty="0">
                <a:solidFill>
                  <a:srgbClr val="292E3A"/>
                </a:solidFill>
                <a:latin typeface="Times New Roman" panose="02020603050405020304" pitchFamily="18" charset="0"/>
                <a:cs typeface="Times New Roman" panose="02020603050405020304" pitchFamily="18" charset="0"/>
              </a:rPr>
              <a:t> </a:t>
            </a:r>
            <a:r>
              <a:rPr sz="3200" spc="215" dirty="0">
                <a:solidFill>
                  <a:srgbClr val="292E3A"/>
                </a:solidFill>
                <a:latin typeface="Times New Roman" panose="02020603050405020304" pitchFamily="18" charset="0"/>
                <a:cs typeface="Times New Roman" panose="02020603050405020304" pitchFamily="18" charset="0"/>
              </a:rPr>
              <a:t>that</a:t>
            </a:r>
            <a:r>
              <a:rPr sz="3200" spc="-80" dirty="0">
                <a:solidFill>
                  <a:srgbClr val="292E3A"/>
                </a:solidFill>
                <a:latin typeface="Times New Roman" panose="02020603050405020304" pitchFamily="18" charset="0"/>
                <a:cs typeface="Times New Roman" panose="02020603050405020304" pitchFamily="18" charset="0"/>
              </a:rPr>
              <a:t> </a:t>
            </a:r>
            <a:r>
              <a:rPr sz="3200" spc="180" dirty="0">
                <a:solidFill>
                  <a:srgbClr val="292E3A"/>
                </a:solidFill>
                <a:latin typeface="Times New Roman" panose="02020603050405020304" pitchFamily="18" charset="0"/>
                <a:cs typeface="Times New Roman" panose="02020603050405020304" pitchFamily="18" charset="0"/>
              </a:rPr>
              <a:t>takes</a:t>
            </a:r>
            <a:r>
              <a:rPr sz="3200" spc="-80" dirty="0">
                <a:solidFill>
                  <a:srgbClr val="292E3A"/>
                </a:solidFill>
                <a:latin typeface="Times New Roman" panose="02020603050405020304" pitchFamily="18" charset="0"/>
                <a:cs typeface="Times New Roman" panose="02020603050405020304" pitchFamily="18" charset="0"/>
              </a:rPr>
              <a:t> </a:t>
            </a:r>
            <a:r>
              <a:rPr sz="3200" spc="110" dirty="0">
                <a:solidFill>
                  <a:srgbClr val="292E3A"/>
                </a:solidFill>
                <a:latin typeface="Times New Roman" panose="02020603050405020304" pitchFamily="18" charset="0"/>
                <a:cs typeface="Times New Roman" panose="02020603050405020304" pitchFamily="18" charset="0"/>
              </a:rPr>
              <a:t>user</a:t>
            </a:r>
            <a:r>
              <a:rPr sz="3200" spc="-75" dirty="0">
                <a:solidFill>
                  <a:srgbClr val="292E3A"/>
                </a:solidFill>
                <a:latin typeface="Times New Roman" panose="02020603050405020304" pitchFamily="18" charset="0"/>
                <a:cs typeface="Times New Roman" panose="02020603050405020304" pitchFamily="18" charset="0"/>
              </a:rPr>
              <a:t> </a:t>
            </a:r>
            <a:r>
              <a:rPr sz="3200" spc="80" dirty="0">
                <a:solidFill>
                  <a:srgbClr val="292E3A"/>
                </a:solidFill>
                <a:latin typeface="Times New Roman" panose="02020603050405020304" pitchFamily="18" charset="0"/>
                <a:cs typeface="Times New Roman" panose="02020603050405020304" pitchFamily="18" charset="0"/>
              </a:rPr>
              <a:t>input,</a:t>
            </a:r>
            <a:r>
              <a:rPr sz="3200" spc="-80" dirty="0">
                <a:solidFill>
                  <a:srgbClr val="292E3A"/>
                </a:solidFill>
                <a:latin typeface="Times New Roman" panose="02020603050405020304" pitchFamily="18" charset="0"/>
                <a:cs typeface="Times New Roman" panose="02020603050405020304" pitchFamily="18" charset="0"/>
              </a:rPr>
              <a:t> </a:t>
            </a:r>
            <a:r>
              <a:rPr sz="3200" spc="210" dirty="0">
                <a:solidFill>
                  <a:srgbClr val="292E3A"/>
                </a:solidFill>
                <a:latin typeface="Times New Roman" panose="02020603050405020304" pitchFamily="18" charset="0"/>
                <a:cs typeface="Times New Roman" panose="02020603050405020304" pitchFamily="18" charset="0"/>
              </a:rPr>
              <a:t>formats</a:t>
            </a:r>
            <a:r>
              <a:rPr sz="3200" spc="-75" dirty="0">
                <a:solidFill>
                  <a:srgbClr val="292E3A"/>
                </a:solidFill>
                <a:latin typeface="Times New Roman" panose="02020603050405020304" pitchFamily="18" charset="0"/>
                <a:cs typeface="Times New Roman" panose="02020603050405020304" pitchFamily="18" charset="0"/>
              </a:rPr>
              <a:t> </a:t>
            </a:r>
            <a:r>
              <a:rPr sz="3200" spc="95" dirty="0">
                <a:solidFill>
                  <a:srgbClr val="292E3A"/>
                </a:solidFill>
                <a:latin typeface="Times New Roman" panose="02020603050405020304" pitchFamily="18" charset="0"/>
                <a:cs typeface="Times New Roman" panose="02020603050405020304" pitchFamily="18" charset="0"/>
              </a:rPr>
              <a:t>it </a:t>
            </a:r>
            <a:r>
              <a:rPr sz="3200" spc="-950" dirty="0">
                <a:solidFill>
                  <a:srgbClr val="292E3A"/>
                </a:solidFill>
                <a:latin typeface="Times New Roman" panose="02020603050405020304" pitchFamily="18" charset="0"/>
                <a:cs typeface="Times New Roman" panose="02020603050405020304" pitchFamily="18" charset="0"/>
              </a:rPr>
              <a:t> </a:t>
            </a:r>
            <a:r>
              <a:rPr sz="3200" spc="175" dirty="0">
                <a:solidFill>
                  <a:srgbClr val="292E3A"/>
                </a:solidFill>
                <a:latin typeface="Times New Roman" panose="02020603050405020304" pitchFamily="18" charset="0"/>
                <a:cs typeface="Times New Roman" panose="02020603050405020304" pitchFamily="18" charset="0"/>
              </a:rPr>
              <a:t>with</a:t>
            </a:r>
            <a:r>
              <a:rPr sz="3200" spc="-80" dirty="0">
                <a:solidFill>
                  <a:srgbClr val="292E3A"/>
                </a:solidFill>
                <a:latin typeface="Times New Roman" panose="02020603050405020304" pitchFamily="18" charset="0"/>
                <a:cs typeface="Times New Roman" panose="02020603050405020304" pitchFamily="18" charset="0"/>
              </a:rPr>
              <a:t> </a:t>
            </a:r>
            <a:r>
              <a:rPr sz="3200" spc="175" dirty="0">
                <a:solidFill>
                  <a:srgbClr val="292E3A"/>
                </a:solidFill>
                <a:latin typeface="Times New Roman" panose="02020603050405020304" pitchFamily="18" charset="0"/>
                <a:cs typeface="Times New Roman" panose="02020603050405020304" pitchFamily="18" charset="0"/>
              </a:rPr>
              <a:t>a</a:t>
            </a:r>
            <a:r>
              <a:rPr sz="3200" spc="-80" dirty="0">
                <a:solidFill>
                  <a:srgbClr val="292E3A"/>
                </a:solidFill>
                <a:latin typeface="Times New Roman" panose="02020603050405020304" pitchFamily="18" charset="0"/>
                <a:cs typeface="Times New Roman" panose="02020603050405020304" pitchFamily="18" charset="0"/>
              </a:rPr>
              <a:t> </a:t>
            </a:r>
            <a:r>
              <a:rPr sz="3200" spc="130" dirty="0">
                <a:solidFill>
                  <a:srgbClr val="292E3A"/>
                </a:solidFill>
                <a:latin typeface="Times New Roman" panose="02020603050405020304" pitchFamily="18" charset="0"/>
                <a:cs typeface="Times New Roman" panose="02020603050405020304" pitchFamily="18" charset="0"/>
              </a:rPr>
              <a:t>PromptTemplate,</a:t>
            </a:r>
            <a:r>
              <a:rPr sz="3200" spc="-80" dirty="0">
                <a:solidFill>
                  <a:srgbClr val="292E3A"/>
                </a:solidFill>
                <a:latin typeface="Times New Roman" panose="02020603050405020304" pitchFamily="18" charset="0"/>
                <a:cs typeface="Times New Roman" panose="02020603050405020304" pitchFamily="18" charset="0"/>
              </a:rPr>
              <a:t> </a:t>
            </a:r>
            <a:r>
              <a:rPr sz="3200" spc="204" dirty="0">
                <a:solidFill>
                  <a:srgbClr val="292E3A"/>
                </a:solidFill>
                <a:latin typeface="Times New Roman" panose="02020603050405020304" pitchFamily="18" charset="0"/>
                <a:cs typeface="Times New Roman" panose="02020603050405020304" pitchFamily="18" charset="0"/>
              </a:rPr>
              <a:t>and</a:t>
            </a:r>
            <a:r>
              <a:rPr sz="3200" spc="-80" dirty="0">
                <a:solidFill>
                  <a:srgbClr val="292E3A"/>
                </a:solidFill>
                <a:latin typeface="Times New Roman" panose="02020603050405020304" pitchFamily="18" charset="0"/>
                <a:cs typeface="Times New Roman" panose="02020603050405020304" pitchFamily="18" charset="0"/>
              </a:rPr>
              <a:t> </a:t>
            </a:r>
            <a:r>
              <a:rPr sz="3200" spc="170" dirty="0">
                <a:solidFill>
                  <a:srgbClr val="292E3A"/>
                </a:solidFill>
                <a:latin typeface="Times New Roman" panose="02020603050405020304" pitchFamily="18" charset="0"/>
                <a:cs typeface="Times New Roman" panose="02020603050405020304" pitchFamily="18" charset="0"/>
              </a:rPr>
              <a:t>then</a:t>
            </a:r>
            <a:r>
              <a:rPr sz="3200" spc="-80" dirty="0">
                <a:solidFill>
                  <a:srgbClr val="292E3A"/>
                </a:solidFill>
                <a:latin typeface="Times New Roman" panose="02020603050405020304" pitchFamily="18" charset="0"/>
                <a:cs typeface="Times New Roman" panose="02020603050405020304" pitchFamily="18" charset="0"/>
              </a:rPr>
              <a:t> </a:t>
            </a:r>
            <a:r>
              <a:rPr sz="3200" spc="150" dirty="0">
                <a:solidFill>
                  <a:srgbClr val="292E3A"/>
                </a:solidFill>
                <a:latin typeface="Times New Roman" panose="02020603050405020304" pitchFamily="18" charset="0"/>
                <a:cs typeface="Times New Roman" panose="02020603050405020304" pitchFamily="18" charset="0"/>
              </a:rPr>
              <a:t>passes</a:t>
            </a:r>
            <a:r>
              <a:rPr sz="3200" spc="-80" dirty="0">
                <a:solidFill>
                  <a:srgbClr val="292E3A"/>
                </a:solidFill>
                <a:latin typeface="Times New Roman" panose="02020603050405020304" pitchFamily="18" charset="0"/>
                <a:cs typeface="Times New Roman" panose="02020603050405020304" pitchFamily="18" charset="0"/>
              </a:rPr>
              <a:t> </a:t>
            </a:r>
            <a:r>
              <a:rPr sz="3200" spc="170" dirty="0">
                <a:solidFill>
                  <a:srgbClr val="292E3A"/>
                </a:solidFill>
                <a:latin typeface="Times New Roman" panose="02020603050405020304" pitchFamily="18" charset="0"/>
                <a:cs typeface="Times New Roman" panose="02020603050405020304" pitchFamily="18" charset="0"/>
              </a:rPr>
              <a:t>the</a:t>
            </a:r>
            <a:r>
              <a:rPr sz="3200" spc="-80" dirty="0">
                <a:solidFill>
                  <a:srgbClr val="292E3A"/>
                </a:solidFill>
                <a:latin typeface="Times New Roman" panose="02020603050405020304" pitchFamily="18" charset="0"/>
                <a:cs typeface="Times New Roman" panose="02020603050405020304" pitchFamily="18" charset="0"/>
              </a:rPr>
              <a:t> </a:t>
            </a:r>
            <a:r>
              <a:rPr sz="3200" spc="215" dirty="0">
                <a:solidFill>
                  <a:srgbClr val="292E3A"/>
                </a:solidFill>
                <a:latin typeface="Times New Roman" panose="02020603050405020304" pitchFamily="18" charset="0"/>
                <a:cs typeface="Times New Roman" panose="02020603050405020304" pitchFamily="18" charset="0"/>
              </a:rPr>
              <a:t>formatted</a:t>
            </a:r>
            <a:r>
              <a:rPr sz="3200" spc="-80" dirty="0">
                <a:solidFill>
                  <a:srgbClr val="292E3A"/>
                </a:solidFill>
                <a:latin typeface="Times New Roman" panose="02020603050405020304" pitchFamily="18" charset="0"/>
                <a:cs typeface="Times New Roman" panose="02020603050405020304" pitchFamily="18" charset="0"/>
              </a:rPr>
              <a:t> </a:t>
            </a:r>
            <a:r>
              <a:rPr sz="3200" spc="155" dirty="0">
                <a:solidFill>
                  <a:srgbClr val="292E3A"/>
                </a:solidFill>
                <a:latin typeface="Times New Roman" panose="02020603050405020304" pitchFamily="18" charset="0"/>
                <a:cs typeface="Times New Roman" panose="02020603050405020304" pitchFamily="18" charset="0"/>
              </a:rPr>
              <a:t>response</a:t>
            </a:r>
            <a:r>
              <a:rPr sz="3200" spc="-80" dirty="0">
                <a:solidFill>
                  <a:srgbClr val="292E3A"/>
                </a:solidFill>
                <a:latin typeface="Times New Roman" panose="02020603050405020304" pitchFamily="18" charset="0"/>
                <a:cs typeface="Times New Roman" panose="02020603050405020304" pitchFamily="18" charset="0"/>
              </a:rPr>
              <a:t> </a:t>
            </a:r>
            <a:r>
              <a:rPr sz="3200" spc="300" dirty="0">
                <a:solidFill>
                  <a:srgbClr val="292E3A"/>
                </a:solidFill>
                <a:latin typeface="Times New Roman" panose="02020603050405020304" pitchFamily="18" charset="0"/>
                <a:cs typeface="Times New Roman" panose="02020603050405020304" pitchFamily="18" charset="0"/>
              </a:rPr>
              <a:t>to</a:t>
            </a:r>
            <a:r>
              <a:rPr sz="3200" spc="-80" dirty="0">
                <a:solidFill>
                  <a:srgbClr val="292E3A"/>
                </a:solidFill>
                <a:latin typeface="Times New Roman" panose="02020603050405020304" pitchFamily="18" charset="0"/>
                <a:cs typeface="Times New Roman" panose="02020603050405020304" pitchFamily="18" charset="0"/>
              </a:rPr>
              <a:t> </a:t>
            </a:r>
            <a:r>
              <a:rPr sz="3200" spc="180" dirty="0">
                <a:solidFill>
                  <a:srgbClr val="292E3A"/>
                </a:solidFill>
                <a:latin typeface="Times New Roman" panose="02020603050405020304" pitchFamily="18" charset="0"/>
                <a:cs typeface="Times New Roman" panose="02020603050405020304" pitchFamily="18" charset="0"/>
              </a:rPr>
              <a:t>an</a:t>
            </a:r>
            <a:r>
              <a:rPr sz="3200" spc="-80" dirty="0">
                <a:solidFill>
                  <a:srgbClr val="292E3A"/>
                </a:solidFill>
                <a:latin typeface="Times New Roman" panose="02020603050405020304" pitchFamily="18" charset="0"/>
                <a:cs typeface="Times New Roman" panose="02020603050405020304" pitchFamily="18" charset="0"/>
              </a:rPr>
              <a:t> </a:t>
            </a:r>
            <a:r>
              <a:rPr sz="3200" spc="20" dirty="0">
                <a:solidFill>
                  <a:srgbClr val="292E3A"/>
                </a:solidFill>
                <a:latin typeface="Times New Roman" panose="02020603050405020304" pitchFamily="18" charset="0"/>
                <a:cs typeface="Times New Roman" panose="02020603050405020304" pitchFamily="18" charset="0"/>
              </a:rPr>
              <a:t>LLM.</a:t>
            </a:r>
            <a:endParaRPr sz="32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372CDDC3-6C25-D9BA-437C-3C2D71208A8F}"/>
              </a:ext>
            </a:extLst>
          </p:cNvPr>
          <p:cNvSpPr>
            <a:spLocks noGrp="1"/>
          </p:cNvSpPr>
          <p:nvPr>
            <p:ph type="title"/>
          </p:nvPr>
        </p:nvSpPr>
        <p:spPr>
          <a:xfrm>
            <a:off x="2667001" y="876301"/>
            <a:ext cx="12725399" cy="1597026"/>
          </a:xfrm>
        </p:spPr>
        <p:txBody>
          <a:bodyPr/>
          <a:lstStyle/>
          <a:p>
            <a:pPr algn="ctr"/>
            <a:r>
              <a:rPr lang="en-IN" sz="7000" b="1" u="sng" spc="280" dirty="0">
                <a:solidFill>
                  <a:srgbClr val="292E3A"/>
                </a:solidFill>
                <a:latin typeface="Trebuchet MS"/>
                <a:cs typeface="Trebuchet MS"/>
              </a:rPr>
              <a:t>LLMChain</a:t>
            </a:r>
            <a:br>
              <a:rPr lang="en-IN" sz="7000" u="sng" dirty="0">
                <a:latin typeface="Trebuchet MS"/>
                <a:cs typeface="Trebuchet MS"/>
              </a:rPr>
            </a:br>
            <a:endParaRPr lang="en-IN" u="sng" dirty="0"/>
          </a:p>
        </p:txBody>
      </p:sp>
      <p:pic>
        <p:nvPicPr>
          <p:cNvPr id="8194" name="Picture 2" descr="Revolutionizing NLP: Building Advanced Applications with LangChain and LLMs">
            <a:extLst>
              <a:ext uri="{FF2B5EF4-FFF2-40B4-BE49-F238E27FC236}">
                <a16:creationId xmlns:a16="http://schemas.microsoft.com/office/drawing/2014/main" id="{054B022C-E52F-322C-E6B6-D36396DA1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635402"/>
            <a:ext cx="794385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016000" y="3255956"/>
            <a:ext cx="5347970" cy="2348079"/>
          </a:xfrm>
          <a:prstGeom prst="rect">
            <a:avLst/>
          </a:prstGeom>
        </p:spPr>
        <p:txBody>
          <a:bodyPr vert="horz" wrap="square" lIns="0" tIns="12700" rIns="0" bIns="0" rtlCol="0">
            <a:spAutoFit/>
          </a:bodyPr>
          <a:lstStyle/>
          <a:p>
            <a:pPr marL="12700" marR="5080">
              <a:lnSpc>
                <a:spcPct val="108000"/>
              </a:lnSpc>
              <a:spcBef>
                <a:spcPts val="100"/>
              </a:spcBef>
            </a:pPr>
            <a:r>
              <a:rPr sz="4800" b="1" spc="140" dirty="0">
                <a:solidFill>
                  <a:srgbClr val="292E3A"/>
                </a:solidFill>
                <a:latin typeface="Trebuchet MS"/>
                <a:cs typeface="Trebuchet MS"/>
              </a:rPr>
              <a:t>Retrieval- </a:t>
            </a:r>
            <a:r>
              <a:rPr sz="4800" b="1" spc="145" dirty="0">
                <a:solidFill>
                  <a:srgbClr val="292E3A"/>
                </a:solidFill>
                <a:latin typeface="Trebuchet MS"/>
                <a:cs typeface="Trebuchet MS"/>
              </a:rPr>
              <a:t> </a:t>
            </a:r>
            <a:r>
              <a:rPr sz="4800" b="1" spc="925" dirty="0">
                <a:solidFill>
                  <a:srgbClr val="292E3A"/>
                </a:solidFill>
                <a:latin typeface="Trebuchet MS"/>
                <a:cs typeface="Trebuchet MS"/>
              </a:rPr>
              <a:t>A</a:t>
            </a:r>
            <a:r>
              <a:rPr sz="4800" b="1" spc="400" dirty="0">
                <a:solidFill>
                  <a:srgbClr val="292E3A"/>
                </a:solidFill>
                <a:latin typeface="Trebuchet MS"/>
                <a:cs typeface="Trebuchet MS"/>
              </a:rPr>
              <a:t>u</a:t>
            </a:r>
            <a:r>
              <a:rPr sz="4800" b="1" spc="725" dirty="0">
                <a:solidFill>
                  <a:srgbClr val="292E3A"/>
                </a:solidFill>
                <a:latin typeface="Trebuchet MS"/>
                <a:cs typeface="Trebuchet MS"/>
              </a:rPr>
              <a:t>g</a:t>
            </a:r>
            <a:r>
              <a:rPr sz="4800" b="1" spc="780" dirty="0">
                <a:solidFill>
                  <a:srgbClr val="292E3A"/>
                </a:solidFill>
                <a:latin typeface="Trebuchet MS"/>
                <a:cs typeface="Trebuchet MS"/>
              </a:rPr>
              <a:t>m</a:t>
            </a:r>
            <a:r>
              <a:rPr sz="4800" b="1" spc="170" dirty="0">
                <a:solidFill>
                  <a:srgbClr val="292E3A"/>
                </a:solidFill>
                <a:latin typeface="Trebuchet MS"/>
                <a:cs typeface="Trebuchet MS"/>
              </a:rPr>
              <a:t>e</a:t>
            </a:r>
            <a:r>
              <a:rPr sz="4800" b="1" spc="405" dirty="0">
                <a:solidFill>
                  <a:srgbClr val="292E3A"/>
                </a:solidFill>
                <a:latin typeface="Trebuchet MS"/>
                <a:cs typeface="Trebuchet MS"/>
              </a:rPr>
              <a:t>n</a:t>
            </a:r>
            <a:r>
              <a:rPr sz="4800" b="1" spc="570" dirty="0">
                <a:solidFill>
                  <a:srgbClr val="292E3A"/>
                </a:solidFill>
                <a:latin typeface="Trebuchet MS"/>
                <a:cs typeface="Trebuchet MS"/>
              </a:rPr>
              <a:t>t</a:t>
            </a:r>
            <a:r>
              <a:rPr sz="4800" b="1" spc="170" dirty="0">
                <a:solidFill>
                  <a:srgbClr val="292E3A"/>
                </a:solidFill>
                <a:latin typeface="Trebuchet MS"/>
                <a:cs typeface="Trebuchet MS"/>
              </a:rPr>
              <a:t>e</a:t>
            </a:r>
            <a:r>
              <a:rPr sz="4800" b="1" spc="400" dirty="0">
                <a:solidFill>
                  <a:srgbClr val="292E3A"/>
                </a:solidFill>
                <a:latin typeface="Trebuchet MS"/>
                <a:cs typeface="Trebuchet MS"/>
              </a:rPr>
              <a:t>d  </a:t>
            </a:r>
            <a:r>
              <a:rPr sz="4800" b="1" spc="340" dirty="0">
                <a:solidFill>
                  <a:srgbClr val="292E3A"/>
                </a:solidFill>
                <a:latin typeface="Trebuchet MS"/>
                <a:cs typeface="Trebuchet MS"/>
              </a:rPr>
              <a:t>Generation</a:t>
            </a:r>
            <a:endParaRPr sz="4800" dirty="0">
              <a:latin typeface="Trebuchet MS"/>
              <a:cs typeface="Trebuchet MS"/>
            </a:endParaRPr>
          </a:p>
        </p:txBody>
      </p:sp>
      <p:sp>
        <p:nvSpPr>
          <p:cNvPr id="7" name="object 7"/>
          <p:cNvSpPr txBox="1"/>
          <p:nvPr/>
        </p:nvSpPr>
        <p:spPr>
          <a:xfrm>
            <a:off x="8001000" y="2324100"/>
            <a:ext cx="10141845" cy="4169731"/>
          </a:xfrm>
          <a:prstGeom prst="rect">
            <a:avLst/>
          </a:prstGeom>
        </p:spPr>
        <p:txBody>
          <a:bodyPr vert="horz" wrap="square" lIns="0" tIns="12065" rIns="0" bIns="0" rtlCol="0">
            <a:spAutoFit/>
          </a:bodyPr>
          <a:lstStyle/>
          <a:p>
            <a:pPr marL="12700" marR="5080">
              <a:lnSpc>
                <a:spcPct val="107600"/>
              </a:lnSpc>
              <a:spcBef>
                <a:spcPts val="95"/>
              </a:spcBef>
            </a:pPr>
            <a:r>
              <a:rPr lang="en-US" sz="3600" b="1" dirty="0"/>
              <a:t>Retrieval-Augmented Generation (RAG)</a:t>
            </a:r>
            <a:r>
              <a:rPr lang="en-US" sz="3600" dirty="0"/>
              <a:t> enhances LLMs by integrating external, up-to-date data. It addresses the limitation of static knowledge by retrieving relevant information and incorporating it into the model's responses. This approach improves the accuracy and relevance of the answers provided by the model.</a:t>
            </a:r>
            <a:endParaRPr sz="36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62D3B47-88FA-A1A4-C3C9-A140E2E21EF0}"/>
              </a:ext>
            </a:extLst>
          </p:cNvPr>
          <p:cNvCxnSpPr>
            <a:cxnSpLocks/>
          </p:cNvCxnSpPr>
          <p:nvPr/>
        </p:nvCxnSpPr>
        <p:spPr>
          <a:xfrm>
            <a:off x="6248400" y="2247900"/>
            <a:ext cx="0" cy="424593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4210037"/>
            <a:ext cx="4123690" cy="1663700"/>
          </a:xfrm>
          <a:prstGeom prst="rect">
            <a:avLst/>
          </a:prstGeom>
        </p:spPr>
        <p:txBody>
          <a:bodyPr vert="horz" wrap="square" lIns="0" tIns="69850" rIns="0" bIns="0" rtlCol="0">
            <a:spAutoFit/>
          </a:bodyPr>
          <a:lstStyle/>
          <a:p>
            <a:pPr marL="12700">
              <a:lnSpc>
                <a:spcPct val="100000"/>
              </a:lnSpc>
              <a:spcBef>
                <a:spcPts val="550"/>
              </a:spcBef>
            </a:pPr>
            <a:r>
              <a:rPr sz="5000" b="1" spc="380" dirty="0">
                <a:solidFill>
                  <a:srgbClr val="292E3A"/>
                </a:solidFill>
                <a:latin typeface="Trebuchet MS"/>
                <a:cs typeface="Trebuchet MS"/>
              </a:rPr>
              <a:t>RAG</a:t>
            </a:r>
            <a:endParaRPr sz="5000" dirty="0">
              <a:latin typeface="Trebuchet MS"/>
              <a:cs typeface="Trebuchet MS"/>
            </a:endParaRPr>
          </a:p>
          <a:p>
            <a:pPr marL="12700">
              <a:lnSpc>
                <a:spcPct val="100000"/>
              </a:lnSpc>
              <a:spcBef>
                <a:spcPts val="450"/>
              </a:spcBef>
            </a:pPr>
            <a:r>
              <a:rPr sz="5000" b="1" spc="210" dirty="0">
                <a:solidFill>
                  <a:srgbClr val="292E3A"/>
                </a:solidFill>
                <a:latin typeface="Trebuchet MS"/>
                <a:cs typeface="Trebuchet MS"/>
              </a:rPr>
              <a:t>Architecture</a:t>
            </a:r>
            <a:endParaRPr sz="5000" dirty="0">
              <a:latin typeface="Trebuchet MS"/>
              <a:cs typeface="Trebuchet MS"/>
            </a:endParaRPr>
          </a:p>
        </p:txBody>
      </p:sp>
      <p:pic>
        <p:nvPicPr>
          <p:cNvPr id="1026" name="Picture 2" descr="Indexing">
            <a:extLst>
              <a:ext uri="{FF2B5EF4-FFF2-40B4-BE49-F238E27FC236}">
                <a16:creationId xmlns:a16="http://schemas.microsoft.com/office/drawing/2014/main" id="{5F4005A8-2856-4404-32E5-C7D76EF9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324100"/>
            <a:ext cx="12344400" cy="6351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2E3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768</Words>
  <Application>Microsoft Office PowerPoint</Application>
  <PresentationFormat>Custom</PresentationFormat>
  <Paragraphs>53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Tahoma</vt:lpstr>
      <vt:lpstr>Times New Roman</vt:lpstr>
      <vt:lpstr>Trebuchet MS</vt:lpstr>
      <vt:lpstr>Office Theme</vt:lpstr>
      <vt:lpstr>Web scraping and Research Automation BY Kamuju Vinay HU21CSEN0300505</vt:lpstr>
      <vt:lpstr>PowerPoint Presentation</vt:lpstr>
      <vt:lpstr>Agenda</vt:lpstr>
      <vt:lpstr>What is</vt:lpstr>
      <vt:lpstr>PowerPoint Presentation</vt:lpstr>
      <vt:lpstr> A large language model (LLM) is an AI system trained on vast text data to understand and generate human-like language. It excels in tasks like conversation, text generation, and contextual understanding.</vt:lpstr>
      <vt:lpstr>LLMChain </vt:lpstr>
      <vt:lpstr>PowerPoint Presentation</vt:lpstr>
      <vt:lpstr>PowerPoint Presentation</vt:lpstr>
      <vt:lpstr>Document Loaders</vt:lpstr>
      <vt:lpstr>Text Splitters</vt:lpstr>
      <vt:lpstr>Text embedding models</vt:lpstr>
      <vt:lpstr>Vector stores</vt:lpstr>
      <vt:lpstr>Web Scraping</vt:lpstr>
      <vt:lpstr>Related to scraping, we may want to  answer specific questions using searched  content. We can automate the process of web  research using a retriever, such as the  WebResearchRetriever.</vt:lpstr>
      <vt:lpstr>Application of langChain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Internship-2</dc:title>
  <dc:creator>Roshan Kumar</dc:creator>
  <cp:keywords>DAGM_UncWzI,BAE4nm8TpVA</cp:keywords>
  <cp:lastModifiedBy>Vinay Kamuju</cp:lastModifiedBy>
  <cp:revision>6</cp:revision>
  <dcterms:created xsi:type="dcterms:W3CDTF">2024-08-10T16:06:36Z</dcterms:created>
  <dcterms:modified xsi:type="dcterms:W3CDTF">2024-08-12T15:02:01Z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2024-08-05T00:00:00Z</vt:filetime>
  </property>
  <property fmtid="{D5CDD505-2E9C-101B-9397-08002B2CF9AE}" pid="3" name="Creator">
    <vt:lpwstr>Canva</vt:lpwstr>
  </property>
  <property fmtid="{D5CDD505-2E9C-101B-9397-08002B2CF9AE}" pid="4" name="LastSaved">
    <vt:filetime>2024-08-10T00:00:00Z</vt:filetime>
  </property>
</Properties>
</file>