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8" r:id="rId3"/>
    <p:sldId id="259" r:id="rId4"/>
    <p:sldId id="260" r:id="rId5"/>
    <p:sldId id="261" r:id="rId6"/>
    <p:sldId id="262" r:id="rId7"/>
    <p:sldId id="263" r:id="rId8"/>
    <p:sldId id="272" r:id="rId9"/>
    <p:sldId id="264" r:id="rId10"/>
    <p:sldId id="273" r:id="rId11"/>
    <p:sldId id="265" r:id="rId12"/>
    <p:sldId id="274" r:id="rId13"/>
    <p:sldId id="266" r:id="rId14"/>
    <p:sldId id="267" r:id="rId15"/>
    <p:sldId id="268" r:id="rId16"/>
    <p:sldId id="269" r:id="rId17"/>
    <p:sldId id="270" r:id="rId18"/>
    <p:sldId id="27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7BCE7-DB14-4D3A-B63A-EF12AC0D2190}" v="57" dt="2022-12-04T13:22:53.587"/>
    <p1510:client id="{1694E20C-C757-4067-9E3E-258959CD16B0}" v="401" dt="2022-12-05T16:02:50.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autoAdjust="0"/>
  </p:normalViewPr>
  <p:slideViewPr>
    <p:cSldViewPr snapToGrid="0">
      <p:cViewPr varScale="1">
        <p:scale>
          <a:sx n="85" d="100"/>
          <a:sy n="85" d="100"/>
        </p:scale>
        <p:origin x="360" y="10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ish Kamuju" userId="e992dedaeab759fe" providerId="Windows Live" clId="Web-{1694E20C-C757-4067-9E3E-258959CD16B0}"/>
    <pc:docChg chg="addSld delSld modSld addMainMaster delMainMaster">
      <pc:chgData name="Aashish Kamuju" userId="e992dedaeab759fe" providerId="Windows Live" clId="Web-{1694E20C-C757-4067-9E3E-258959CD16B0}" dt="2022-12-05T16:02:50.397" v="423"/>
      <pc:docMkLst>
        <pc:docMk/>
      </pc:docMkLst>
      <pc:sldChg chg="modSp mod modClrScheme chgLayout">
        <pc:chgData name="Aashish Kamuju" userId="e992dedaeab759fe" providerId="Windows Live" clId="Web-{1694E20C-C757-4067-9E3E-258959CD16B0}" dt="2022-12-05T16:02:50.397" v="423"/>
        <pc:sldMkLst>
          <pc:docMk/>
          <pc:sldMk cId="109857222" sldId="256"/>
        </pc:sldMkLst>
        <pc:spChg chg="mod ord">
          <ac:chgData name="Aashish Kamuju" userId="e992dedaeab759fe" providerId="Windows Live" clId="Web-{1694E20C-C757-4067-9E3E-258959CD16B0}" dt="2022-12-05T16:02:50.397" v="423"/>
          <ac:spMkLst>
            <pc:docMk/>
            <pc:sldMk cId="109857222" sldId="256"/>
            <ac:spMk id="2" creationId="{00000000-0000-0000-0000-000000000000}"/>
          </ac:spMkLst>
        </pc:spChg>
        <pc:spChg chg="mod ord">
          <ac:chgData name="Aashish Kamuju" userId="e992dedaeab759fe" providerId="Windows Live" clId="Web-{1694E20C-C757-4067-9E3E-258959CD16B0}" dt="2022-12-05T16:02:50.397" v="423"/>
          <ac:spMkLst>
            <pc:docMk/>
            <pc:sldMk cId="109857222" sldId="256"/>
            <ac:spMk id="3" creationId="{00000000-0000-0000-0000-000000000000}"/>
          </ac:spMkLst>
        </pc:spChg>
      </pc:sldChg>
      <pc:sldChg chg="modSp mod modClrScheme chgLayout">
        <pc:chgData name="Aashish Kamuju" userId="e992dedaeab759fe" providerId="Windows Live" clId="Web-{1694E20C-C757-4067-9E3E-258959CD16B0}" dt="2022-12-05T16:02:50.397" v="423"/>
        <pc:sldMkLst>
          <pc:docMk/>
          <pc:sldMk cId="217960371" sldId="257"/>
        </pc:sldMkLst>
        <pc:spChg chg="mod ord">
          <ac:chgData name="Aashish Kamuju" userId="e992dedaeab759fe" providerId="Windows Live" clId="Web-{1694E20C-C757-4067-9E3E-258959CD16B0}" dt="2022-12-05T16:02:50.397" v="423"/>
          <ac:spMkLst>
            <pc:docMk/>
            <pc:sldMk cId="217960371" sldId="257"/>
            <ac:spMk id="2" creationId="{DB9F2DE8-B8BA-3675-5D83-74D125CA529A}"/>
          </ac:spMkLst>
        </pc:spChg>
        <pc:spChg chg="mod ord">
          <ac:chgData name="Aashish Kamuju" userId="e992dedaeab759fe" providerId="Windows Live" clId="Web-{1694E20C-C757-4067-9E3E-258959CD16B0}" dt="2022-12-05T16:02:50.397" v="423"/>
          <ac:spMkLst>
            <pc:docMk/>
            <pc:sldMk cId="217960371" sldId="257"/>
            <ac:spMk id="3" creationId="{1B1FD5A1-AA2A-70B8-3B64-03DD83B2FBE2}"/>
          </ac:spMkLst>
        </pc:spChg>
      </pc:sldChg>
      <pc:sldChg chg="del">
        <pc:chgData name="Aashish Kamuju" userId="e992dedaeab759fe" providerId="Windows Live" clId="Web-{1694E20C-C757-4067-9E3E-258959CD16B0}" dt="2022-12-05T13:23:00.541" v="20"/>
        <pc:sldMkLst>
          <pc:docMk/>
          <pc:sldMk cId="755046764" sldId="258"/>
        </pc:sldMkLst>
      </pc:sldChg>
      <pc:sldChg chg="addSp delSp modSp new mod modClrScheme chgLayout">
        <pc:chgData name="Aashish Kamuju" userId="e992dedaeab759fe" providerId="Windows Live" clId="Web-{1694E20C-C757-4067-9E3E-258959CD16B0}" dt="2022-12-05T16:02:50.397" v="423"/>
        <pc:sldMkLst>
          <pc:docMk/>
          <pc:sldMk cId="2987789374" sldId="258"/>
        </pc:sldMkLst>
        <pc:spChg chg="mod ord">
          <ac:chgData name="Aashish Kamuju" userId="e992dedaeab759fe" providerId="Windows Live" clId="Web-{1694E20C-C757-4067-9E3E-258959CD16B0}" dt="2022-12-05T16:02:50.397" v="423"/>
          <ac:spMkLst>
            <pc:docMk/>
            <pc:sldMk cId="2987789374" sldId="258"/>
            <ac:spMk id="2" creationId="{12C71918-BC3F-B7E6-9123-CEC1C4B76E9C}"/>
          </ac:spMkLst>
        </pc:spChg>
        <pc:spChg chg="del">
          <ac:chgData name="Aashish Kamuju" userId="e992dedaeab759fe" providerId="Windows Live" clId="Web-{1694E20C-C757-4067-9E3E-258959CD16B0}" dt="2022-12-05T13:24:08.731" v="25"/>
          <ac:spMkLst>
            <pc:docMk/>
            <pc:sldMk cId="2987789374" sldId="258"/>
            <ac:spMk id="3" creationId="{3F58AFD1-8351-3EC7-8957-9CDB57DBB691}"/>
          </ac:spMkLst>
        </pc:spChg>
        <pc:spChg chg="add mod">
          <ac:chgData name="Aashish Kamuju" userId="e992dedaeab759fe" providerId="Windows Live" clId="Web-{1694E20C-C757-4067-9E3E-258959CD16B0}" dt="2022-12-05T15:59:58.517" v="421" actId="20577"/>
          <ac:spMkLst>
            <pc:docMk/>
            <pc:sldMk cId="2987789374" sldId="258"/>
            <ac:spMk id="5" creationId="{B0F8EFCA-C4D4-F6A6-C79F-C631F5B1F016}"/>
          </ac:spMkLst>
        </pc:spChg>
        <pc:picChg chg="add mod ord">
          <ac:chgData name="Aashish Kamuju" userId="e992dedaeab759fe" providerId="Windows Live" clId="Web-{1694E20C-C757-4067-9E3E-258959CD16B0}" dt="2022-12-05T16:02:50.397" v="423"/>
          <ac:picMkLst>
            <pc:docMk/>
            <pc:sldMk cId="2987789374" sldId="258"/>
            <ac:picMk id="4" creationId="{88255C94-B14F-6C31-CB1E-902B58AD66DB}"/>
          </ac:picMkLst>
        </pc:picChg>
      </pc:sldChg>
      <pc:sldChg chg="del">
        <pc:chgData name="Aashish Kamuju" userId="e992dedaeab759fe" providerId="Windows Live" clId="Web-{1694E20C-C757-4067-9E3E-258959CD16B0}" dt="2022-12-05T13:23:04.526" v="21"/>
        <pc:sldMkLst>
          <pc:docMk/>
          <pc:sldMk cId="719335149" sldId="259"/>
        </pc:sldMkLst>
      </pc:sldChg>
      <pc:sldChg chg="modSp new mod modClrScheme chgLayout">
        <pc:chgData name="Aashish Kamuju" userId="e992dedaeab759fe" providerId="Windows Live" clId="Web-{1694E20C-C757-4067-9E3E-258959CD16B0}" dt="2022-12-05T16:02:50.397" v="423"/>
        <pc:sldMkLst>
          <pc:docMk/>
          <pc:sldMk cId="742544464" sldId="259"/>
        </pc:sldMkLst>
        <pc:spChg chg="mod ord">
          <ac:chgData name="Aashish Kamuju" userId="e992dedaeab759fe" providerId="Windows Live" clId="Web-{1694E20C-C757-4067-9E3E-258959CD16B0}" dt="2022-12-05T16:02:50.397" v="423"/>
          <ac:spMkLst>
            <pc:docMk/>
            <pc:sldMk cId="742544464" sldId="259"/>
            <ac:spMk id="2" creationId="{7EC25196-6BAA-66D3-5982-59412FB78258}"/>
          </ac:spMkLst>
        </pc:spChg>
        <pc:spChg chg="mod ord">
          <ac:chgData name="Aashish Kamuju" userId="e992dedaeab759fe" providerId="Windows Live" clId="Web-{1694E20C-C757-4067-9E3E-258959CD16B0}" dt="2022-12-05T16:02:50.397" v="423"/>
          <ac:spMkLst>
            <pc:docMk/>
            <pc:sldMk cId="742544464" sldId="259"/>
            <ac:spMk id="3" creationId="{CF815349-1FA3-E0B7-3EC4-C883BCDB143B}"/>
          </ac:spMkLst>
        </pc:spChg>
      </pc:sldChg>
      <pc:sldChg chg="modSp new mod modClrScheme chgLayout">
        <pc:chgData name="Aashish Kamuju" userId="e992dedaeab759fe" providerId="Windows Live" clId="Web-{1694E20C-C757-4067-9E3E-258959CD16B0}" dt="2022-12-05T16:02:50.397" v="423"/>
        <pc:sldMkLst>
          <pc:docMk/>
          <pc:sldMk cId="653137180" sldId="260"/>
        </pc:sldMkLst>
        <pc:spChg chg="mod ord">
          <ac:chgData name="Aashish Kamuju" userId="e992dedaeab759fe" providerId="Windows Live" clId="Web-{1694E20C-C757-4067-9E3E-258959CD16B0}" dt="2022-12-05T16:02:50.397" v="423"/>
          <ac:spMkLst>
            <pc:docMk/>
            <pc:sldMk cId="653137180" sldId="260"/>
            <ac:spMk id="2" creationId="{CEA6927B-F244-6836-36FC-71601AD2A73A}"/>
          </ac:spMkLst>
        </pc:spChg>
        <pc:spChg chg="mod ord">
          <ac:chgData name="Aashish Kamuju" userId="e992dedaeab759fe" providerId="Windows Live" clId="Web-{1694E20C-C757-4067-9E3E-258959CD16B0}" dt="2022-12-05T16:02:50.397" v="423"/>
          <ac:spMkLst>
            <pc:docMk/>
            <pc:sldMk cId="653137180" sldId="260"/>
            <ac:spMk id="3" creationId="{5CABF351-8EE0-33D4-87AD-62EDF52C3376}"/>
          </ac:spMkLst>
        </pc:spChg>
      </pc:sldChg>
      <pc:sldChg chg="new del">
        <pc:chgData name="Aashish Kamuju" userId="e992dedaeab759fe" providerId="Windows Live" clId="Web-{1694E20C-C757-4067-9E3E-258959CD16B0}" dt="2022-12-05T13:37:20.854" v="107"/>
        <pc:sldMkLst>
          <pc:docMk/>
          <pc:sldMk cId="2945536871" sldId="260"/>
        </pc:sldMkLst>
      </pc:sldChg>
      <pc:sldChg chg="modSp new mod modClrScheme chgLayout">
        <pc:chgData name="Aashish Kamuju" userId="e992dedaeab759fe" providerId="Windows Live" clId="Web-{1694E20C-C757-4067-9E3E-258959CD16B0}" dt="2022-12-05T16:02:50.397" v="423"/>
        <pc:sldMkLst>
          <pc:docMk/>
          <pc:sldMk cId="535730075" sldId="261"/>
        </pc:sldMkLst>
        <pc:spChg chg="mod ord">
          <ac:chgData name="Aashish Kamuju" userId="e992dedaeab759fe" providerId="Windows Live" clId="Web-{1694E20C-C757-4067-9E3E-258959CD16B0}" dt="2022-12-05T16:02:50.397" v="423"/>
          <ac:spMkLst>
            <pc:docMk/>
            <pc:sldMk cId="535730075" sldId="261"/>
            <ac:spMk id="2" creationId="{3EE22324-E398-6E11-AFA2-61AA74C00D30}"/>
          </ac:spMkLst>
        </pc:spChg>
        <pc:spChg chg="mod ord">
          <ac:chgData name="Aashish Kamuju" userId="e992dedaeab759fe" providerId="Windows Live" clId="Web-{1694E20C-C757-4067-9E3E-258959CD16B0}" dt="2022-12-05T16:02:50.397" v="423"/>
          <ac:spMkLst>
            <pc:docMk/>
            <pc:sldMk cId="535730075" sldId="261"/>
            <ac:spMk id="3" creationId="{9431D830-0788-526E-BDF8-EABE58874C35}"/>
          </ac:spMkLst>
        </pc:spChg>
      </pc:sldChg>
      <pc:sldChg chg="modSp new mod modClrScheme chgLayout">
        <pc:chgData name="Aashish Kamuju" userId="e992dedaeab759fe" providerId="Windows Live" clId="Web-{1694E20C-C757-4067-9E3E-258959CD16B0}" dt="2022-12-05T16:02:50.397" v="423"/>
        <pc:sldMkLst>
          <pc:docMk/>
          <pc:sldMk cId="60430876" sldId="262"/>
        </pc:sldMkLst>
        <pc:spChg chg="mod ord">
          <ac:chgData name="Aashish Kamuju" userId="e992dedaeab759fe" providerId="Windows Live" clId="Web-{1694E20C-C757-4067-9E3E-258959CD16B0}" dt="2022-12-05T16:02:50.397" v="423"/>
          <ac:spMkLst>
            <pc:docMk/>
            <pc:sldMk cId="60430876" sldId="262"/>
            <ac:spMk id="2" creationId="{C85080F1-E7CE-D883-538A-6A6FEF27DB1B}"/>
          </ac:spMkLst>
        </pc:spChg>
        <pc:spChg chg="mod ord">
          <ac:chgData name="Aashish Kamuju" userId="e992dedaeab759fe" providerId="Windows Live" clId="Web-{1694E20C-C757-4067-9E3E-258959CD16B0}" dt="2022-12-05T16:02:50.397" v="423"/>
          <ac:spMkLst>
            <pc:docMk/>
            <pc:sldMk cId="60430876" sldId="262"/>
            <ac:spMk id="3" creationId="{26E4FC26-76A4-6E17-2D87-0FCF4817FE40}"/>
          </ac:spMkLst>
        </pc:spChg>
      </pc:sldChg>
      <pc:sldChg chg="modSp new mod modClrScheme chgLayout">
        <pc:chgData name="Aashish Kamuju" userId="e992dedaeab759fe" providerId="Windows Live" clId="Web-{1694E20C-C757-4067-9E3E-258959CD16B0}" dt="2022-12-05T16:02:50.397" v="423"/>
        <pc:sldMkLst>
          <pc:docMk/>
          <pc:sldMk cId="2759589890" sldId="263"/>
        </pc:sldMkLst>
        <pc:spChg chg="mod ord">
          <ac:chgData name="Aashish Kamuju" userId="e992dedaeab759fe" providerId="Windows Live" clId="Web-{1694E20C-C757-4067-9E3E-258959CD16B0}" dt="2022-12-05T16:02:50.397" v="423"/>
          <ac:spMkLst>
            <pc:docMk/>
            <pc:sldMk cId="2759589890" sldId="263"/>
            <ac:spMk id="2" creationId="{7A2B3529-8DE1-974C-F4E6-0B327431ACD8}"/>
          </ac:spMkLst>
        </pc:spChg>
        <pc:spChg chg="mod ord">
          <ac:chgData name="Aashish Kamuju" userId="e992dedaeab759fe" providerId="Windows Live" clId="Web-{1694E20C-C757-4067-9E3E-258959CD16B0}" dt="2022-12-05T16:02:50.397" v="423"/>
          <ac:spMkLst>
            <pc:docMk/>
            <pc:sldMk cId="2759589890" sldId="263"/>
            <ac:spMk id="3" creationId="{48B0FDB3-C03E-F222-D378-45803941DAE9}"/>
          </ac:spMkLst>
        </pc:spChg>
      </pc:sldChg>
      <pc:sldChg chg="modSp new mod modClrScheme chgLayout">
        <pc:chgData name="Aashish Kamuju" userId="e992dedaeab759fe" providerId="Windows Live" clId="Web-{1694E20C-C757-4067-9E3E-258959CD16B0}" dt="2022-12-05T16:02:50.397" v="423"/>
        <pc:sldMkLst>
          <pc:docMk/>
          <pc:sldMk cId="1350377594" sldId="264"/>
        </pc:sldMkLst>
        <pc:spChg chg="mod ord">
          <ac:chgData name="Aashish Kamuju" userId="e992dedaeab759fe" providerId="Windows Live" clId="Web-{1694E20C-C757-4067-9E3E-258959CD16B0}" dt="2022-12-05T16:02:50.397" v="423"/>
          <ac:spMkLst>
            <pc:docMk/>
            <pc:sldMk cId="1350377594" sldId="264"/>
            <ac:spMk id="2" creationId="{9E283D62-9E24-46F6-29A8-90862BC986A2}"/>
          </ac:spMkLst>
        </pc:spChg>
        <pc:spChg chg="mod ord">
          <ac:chgData name="Aashish Kamuju" userId="e992dedaeab759fe" providerId="Windows Live" clId="Web-{1694E20C-C757-4067-9E3E-258959CD16B0}" dt="2022-12-05T16:02:50.397" v="423"/>
          <ac:spMkLst>
            <pc:docMk/>
            <pc:sldMk cId="1350377594" sldId="264"/>
            <ac:spMk id="3" creationId="{D3674CC5-A7B8-A467-919E-4CF067DC764E}"/>
          </ac:spMkLst>
        </pc:spChg>
      </pc:sldChg>
      <pc:sldChg chg="modSp new mod modClrScheme chgLayout">
        <pc:chgData name="Aashish Kamuju" userId="e992dedaeab759fe" providerId="Windows Live" clId="Web-{1694E20C-C757-4067-9E3E-258959CD16B0}" dt="2022-12-05T16:02:50.397" v="423"/>
        <pc:sldMkLst>
          <pc:docMk/>
          <pc:sldMk cId="1396742498" sldId="265"/>
        </pc:sldMkLst>
        <pc:spChg chg="mod ord">
          <ac:chgData name="Aashish Kamuju" userId="e992dedaeab759fe" providerId="Windows Live" clId="Web-{1694E20C-C757-4067-9E3E-258959CD16B0}" dt="2022-12-05T16:02:50.397" v="423"/>
          <ac:spMkLst>
            <pc:docMk/>
            <pc:sldMk cId="1396742498" sldId="265"/>
            <ac:spMk id="2" creationId="{9376F36C-5D4B-1B2A-F713-245681A0480E}"/>
          </ac:spMkLst>
        </pc:spChg>
        <pc:spChg chg="mod ord">
          <ac:chgData name="Aashish Kamuju" userId="e992dedaeab759fe" providerId="Windows Live" clId="Web-{1694E20C-C757-4067-9E3E-258959CD16B0}" dt="2022-12-05T16:02:50.397" v="423"/>
          <ac:spMkLst>
            <pc:docMk/>
            <pc:sldMk cId="1396742498" sldId="265"/>
            <ac:spMk id="3" creationId="{06AF998F-E3FD-1489-5092-C6AB327355E3}"/>
          </ac:spMkLst>
        </pc:spChg>
      </pc:sldChg>
      <pc:sldChg chg="new del">
        <pc:chgData name="Aashish Kamuju" userId="e992dedaeab759fe" providerId="Windows Live" clId="Web-{1694E20C-C757-4067-9E3E-258959CD16B0}" dt="2022-12-05T14:36:05.271" v="287"/>
        <pc:sldMkLst>
          <pc:docMk/>
          <pc:sldMk cId="3911515654" sldId="265"/>
        </pc:sldMkLst>
      </pc:sldChg>
      <pc:sldChg chg="modSp new mod modClrScheme chgLayout">
        <pc:chgData name="Aashish Kamuju" userId="e992dedaeab759fe" providerId="Windows Live" clId="Web-{1694E20C-C757-4067-9E3E-258959CD16B0}" dt="2022-12-05T16:02:50.397" v="423"/>
        <pc:sldMkLst>
          <pc:docMk/>
          <pc:sldMk cId="4029152942" sldId="266"/>
        </pc:sldMkLst>
        <pc:spChg chg="mod ord">
          <ac:chgData name="Aashish Kamuju" userId="e992dedaeab759fe" providerId="Windows Live" clId="Web-{1694E20C-C757-4067-9E3E-258959CD16B0}" dt="2022-12-05T16:02:50.397" v="423"/>
          <ac:spMkLst>
            <pc:docMk/>
            <pc:sldMk cId="4029152942" sldId="266"/>
            <ac:spMk id="2" creationId="{40AEFC06-5B12-D527-76B2-F2CCB15E0BE8}"/>
          </ac:spMkLst>
        </pc:spChg>
        <pc:spChg chg="mod ord">
          <ac:chgData name="Aashish Kamuju" userId="e992dedaeab759fe" providerId="Windows Live" clId="Web-{1694E20C-C757-4067-9E3E-258959CD16B0}" dt="2022-12-05T16:02:50.397" v="423"/>
          <ac:spMkLst>
            <pc:docMk/>
            <pc:sldMk cId="4029152942" sldId="266"/>
            <ac:spMk id="3" creationId="{6145E53C-BA96-A8B5-1D1B-E72771A5615B}"/>
          </ac:spMkLst>
        </pc:spChg>
      </pc:sldChg>
      <pc:sldChg chg="modSp new mod modClrScheme chgLayout">
        <pc:chgData name="Aashish Kamuju" userId="e992dedaeab759fe" providerId="Windows Live" clId="Web-{1694E20C-C757-4067-9E3E-258959CD16B0}" dt="2022-12-05T16:02:50.397" v="423"/>
        <pc:sldMkLst>
          <pc:docMk/>
          <pc:sldMk cId="4013744776" sldId="267"/>
        </pc:sldMkLst>
        <pc:spChg chg="mod ord">
          <ac:chgData name="Aashish Kamuju" userId="e992dedaeab759fe" providerId="Windows Live" clId="Web-{1694E20C-C757-4067-9E3E-258959CD16B0}" dt="2022-12-05T16:02:50.397" v="423"/>
          <ac:spMkLst>
            <pc:docMk/>
            <pc:sldMk cId="4013744776" sldId="267"/>
            <ac:spMk id="2" creationId="{8A747805-CE36-AC7F-CECA-851555E408F4}"/>
          </ac:spMkLst>
        </pc:spChg>
        <pc:spChg chg="mod ord">
          <ac:chgData name="Aashish Kamuju" userId="e992dedaeab759fe" providerId="Windows Live" clId="Web-{1694E20C-C757-4067-9E3E-258959CD16B0}" dt="2022-12-05T16:02:50.397" v="423"/>
          <ac:spMkLst>
            <pc:docMk/>
            <pc:sldMk cId="4013744776" sldId="267"/>
            <ac:spMk id="3" creationId="{26967446-752C-13F1-09DB-77F9DD9966C2}"/>
          </ac:spMkLst>
        </pc:spChg>
      </pc:sldChg>
      <pc:sldChg chg="modSp new mod modClrScheme chgLayout">
        <pc:chgData name="Aashish Kamuju" userId="e992dedaeab759fe" providerId="Windows Live" clId="Web-{1694E20C-C757-4067-9E3E-258959CD16B0}" dt="2022-12-05T16:02:50.397" v="423"/>
        <pc:sldMkLst>
          <pc:docMk/>
          <pc:sldMk cId="2995514016" sldId="268"/>
        </pc:sldMkLst>
        <pc:spChg chg="mod ord">
          <ac:chgData name="Aashish Kamuju" userId="e992dedaeab759fe" providerId="Windows Live" clId="Web-{1694E20C-C757-4067-9E3E-258959CD16B0}" dt="2022-12-05T16:02:50.397" v="423"/>
          <ac:spMkLst>
            <pc:docMk/>
            <pc:sldMk cId="2995514016" sldId="268"/>
            <ac:spMk id="2" creationId="{8399D9E3-C9A1-8574-20B1-14928ACF5864}"/>
          </ac:spMkLst>
        </pc:spChg>
        <pc:spChg chg="mod ord">
          <ac:chgData name="Aashish Kamuju" userId="e992dedaeab759fe" providerId="Windows Live" clId="Web-{1694E20C-C757-4067-9E3E-258959CD16B0}" dt="2022-12-05T16:02:50.397" v="423"/>
          <ac:spMkLst>
            <pc:docMk/>
            <pc:sldMk cId="2995514016" sldId="268"/>
            <ac:spMk id="3" creationId="{1D2D4C2D-CE02-07B6-C461-B299315CD117}"/>
          </ac:spMkLst>
        </pc:spChg>
      </pc:sldChg>
      <pc:sldChg chg="modSp new mod modClrScheme chgLayout">
        <pc:chgData name="Aashish Kamuju" userId="e992dedaeab759fe" providerId="Windows Live" clId="Web-{1694E20C-C757-4067-9E3E-258959CD16B0}" dt="2022-12-05T16:02:50.397" v="423"/>
        <pc:sldMkLst>
          <pc:docMk/>
          <pc:sldMk cId="2755775391" sldId="269"/>
        </pc:sldMkLst>
        <pc:spChg chg="mod ord">
          <ac:chgData name="Aashish Kamuju" userId="e992dedaeab759fe" providerId="Windows Live" clId="Web-{1694E20C-C757-4067-9E3E-258959CD16B0}" dt="2022-12-05T16:02:50.397" v="423"/>
          <ac:spMkLst>
            <pc:docMk/>
            <pc:sldMk cId="2755775391" sldId="269"/>
            <ac:spMk id="2" creationId="{D533B395-B4D5-3704-D149-09665F664195}"/>
          </ac:spMkLst>
        </pc:spChg>
        <pc:spChg chg="mod ord">
          <ac:chgData name="Aashish Kamuju" userId="e992dedaeab759fe" providerId="Windows Live" clId="Web-{1694E20C-C757-4067-9E3E-258959CD16B0}" dt="2022-12-05T16:02:50.397" v="423"/>
          <ac:spMkLst>
            <pc:docMk/>
            <pc:sldMk cId="2755775391" sldId="269"/>
            <ac:spMk id="3" creationId="{5C7CD97D-641F-DCFD-D3C5-7A41D3B9F65A}"/>
          </ac:spMkLst>
        </pc:spChg>
      </pc:sldChg>
      <pc:sldChg chg="modSp new mod modClrScheme chgLayout">
        <pc:chgData name="Aashish Kamuju" userId="e992dedaeab759fe" providerId="Windows Live" clId="Web-{1694E20C-C757-4067-9E3E-258959CD16B0}" dt="2022-12-05T16:02:50.397" v="423"/>
        <pc:sldMkLst>
          <pc:docMk/>
          <pc:sldMk cId="3549659663" sldId="270"/>
        </pc:sldMkLst>
        <pc:spChg chg="mod ord">
          <ac:chgData name="Aashish Kamuju" userId="e992dedaeab759fe" providerId="Windows Live" clId="Web-{1694E20C-C757-4067-9E3E-258959CD16B0}" dt="2022-12-05T16:02:50.397" v="423"/>
          <ac:spMkLst>
            <pc:docMk/>
            <pc:sldMk cId="3549659663" sldId="270"/>
            <ac:spMk id="2" creationId="{1E64BA41-4942-41D8-57EA-B00A7B06EDBA}"/>
          </ac:spMkLst>
        </pc:spChg>
        <pc:spChg chg="mod ord">
          <ac:chgData name="Aashish Kamuju" userId="e992dedaeab759fe" providerId="Windows Live" clId="Web-{1694E20C-C757-4067-9E3E-258959CD16B0}" dt="2022-12-05T16:02:50.397" v="423"/>
          <ac:spMkLst>
            <pc:docMk/>
            <pc:sldMk cId="3549659663" sldId="270"/>
            <ac:spMk id="3" creationId="{43BE5226-280D-1D22-B459-A7DB8C1505BB}"/>
          </ac:spMkLst>
        </pc:spChg>
      </pc:sldChg>
      <pc:sldChg chg="modSp new mod modClrScheme chgLayout">
        <pc:chgData name="Aashish Kamuju" userId="e992dedaeab759fe" providerId="Windows Live" clId="Web-{1694E20C-C757-4067-9E3E-258959CD16B0}" dt="2022-12-05T16:02:50.397" v="423"/>
        <pc:sldMkLst>
          <pc:docMk/>
          <pc:sldMk cId="709295335" sldId="271"/>
        </pc:sldMkLst>
        <pc:spChg chg="mod ord">
          <ac:chgData name="Aashish Kamuju" userId="e992dedaeab759fe" providerId="Windows Live" clId="Web-{1694E20C-C757-4067-9E3E-258959CD16B0}" dt="2022-12-05T16:02:50.397" v="423"/>
          <ac:spMkLst>
            <pc:docMk/>
            <pc:sldMk cId="709295335" sldId="271"/>
            <ac:spMk id="2" creationId="{265E395F-4C90-DF3B-5AA5-2C1DD9564E96}"/>
          </ac:spMkLst>
        </pc:spChg>
        <pc:spChg chg="mod ord">
          <ac:chgData name="Aashish Kamuju" userId="e992dedaeab759fe" providerId="Windows Live" clId="Web-{1694E20C-C757-4067-9E3E-258959CD16B0}" dt="2022-12-05T16:02:50.397" v="423"/>
          <ac:spMkLst>
            <pc:docMk/>
            <pc:sldMk cId="709295335" sldId="271"/>
            <ac:spMk id="3" creationId="{0B3D4F7E-D6CF-BBED-E165-6D63D884AF51}"/>
          </ac:spMkLst>
        </pc:spChg>
      </pc:sldChg>
      <pc:sldChg chg="modSp new mod modClrScheme chgLayout">
        <pc:chgData name="Aashish Kamuju" userId="e992dedaeab759fe" providerId="Windows Live" clId="Web-{1694E20C-C757-4067-9E3E-258959CD16B0}" dt="2022-12-05T16:02:50.397" v="423"/>
        <pc:sldMkLst>
          <pc:docMk/>
          <pc:sldMk cId="543958132" sldId="272"/>
        </pc:sldMkLst>
        <pc:spChg chg="mod ord">
          <ac:chgData name="Aashish Kamuju" userId="e992dedaeab759fe" providerId="Windows Live" clId="Web-{1694E20C-C757-4067-9E3E-258959CD16B0}" dt="2022-12-05T16:02:50.397" v="423"/>
          <ac:spMkLst>
            <pc:docMk/>
            <pc:sldMk cId="543958132" sldId="272"/>
            <ac:spMk id="2" creationId="{D7E98C5A-8731-38E4-AE56-4A2AB8F2C7D8}"/>
          </ac:spMkLst>
        </pc:spChg>
        <pc:spChg chg="mod ord">
          <ac:chgData name="Aashish Kamuju" userId="e992dedaeab759fe" providerId="Windows Live" clId="Web-{1694E20C-C757-4067-9E3E-258959CD16B0}" dt="2022-12-05T16:02:50.397" v="423"/>
          <ac:spMkLst>
            <pc:docMk/>
            <pc:sldMk cId="543958132" sldId="272"/>
            <ac:spMk id="3" creationId="{824F3DBA-DC34-9D2C-53D9-6011B3C340CB}"/>
          </ac:spMkLst>
        </pc:spChg>
      </pc:sldChg>
      <pc:sldMasterChg chg="del delSldLayout">
        <pc:chgData name="Aashish Kamuju" userId="e992dedaeab759fe" providerId="Windows Live" clId="Web-{1694E20C-C757-4067-9E3E-258959CD16B0}" dt="2022-12-05T16:02:00.880" v="422"/>
        <pc:sldMasterMkLst>
          <pc:docMk/>
          <pc:sldMasterMk cId="2460954070" sldId="2147483660"/>
        </pc:sldMasterMkLst>
        <pc:sldLayoutChg chg="del">
          <pc:chgData name="Aashish Kamuju" userId="e992dedaeab759fe" providerId="Windows Live" clId="Web-{1694E20C-C757-4067-9E3E-258959CD16B0}" dt="2022-12-05T16:02:00.880" v="422"/>
          <pc:sldLayoutMkLst>
            <pc:docMk/>
            <pc:sldMasterMk cId="2460954070" sldId="2147483660"/>
            <pc:sldLayoutMk cId="2385387890" sldId="2147483661"/>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949138452" sldId="2147483662"/>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2591524520" sldId="2147483663"/>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1203092039" sldId="2147483664"/>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3733172339" sldId="2147483665"/>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3210312558" sldId="2147483666"/>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3146388984" sldId="2147483667"/>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3171841454" sldId="2147483668"/>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1718958274" sldId="2147483669"/>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2202905451" sldId="2147483670"/>
          </pc:sldLayoutMkLst>
        </pc:sldLayoutChg>
        <pc:sldLayoutChg chg="del">
          <pc:chgData name="Aashish Kamuju" userId="e992dedaeab759fe" providerId="Windows Live" clId="Web-{1694E20C-C757-4067-9E3E-258959CD16B0}" dt="2022-12-05T16:02:00.880" v="422"/>
          <pc:sldLayoutMkLst>
            <pc:docMk/>
            <pc:sldMasterMk cId="2460954070" sldId="2147483660"/>
            <pc:sldLayoutMk cId="3479445657" sldId="2147483671"/>
          </pc:sldLayoutMkLst>
        </pc:sldLayoutChg>
      </pc:sldMasterChg>
      <pc:sldMasterChg chg="add del addSldLayout delSldLayout modSldLayout">
        <pc:chgData name="Aashish Kamuju" userId="e992dedaeab759fe" providerId="Windows Live" clId="Web-{1694E20C-C757-4067-9E3E-258959CD16B0}" dt="2022-12-05T16:02:50.397" v="423"/>
        <pc:sldMasterMkLst>
          <pc:docMk/>
          <pc:sldMasterMk cId="4039701191" sldId="2147483672"/>
        </pc:sldMasterMkLst>
        <pc:sldLayoutChg chg="add del mod replId">
          <pc:chgData name="Aashish Kamuju" userId="e992dedaeab759fe" providerId="Windows Live" clId="Web-{1694E20C-C757-4067-9E3E-258959CD16B0}" dt="2022-12-05T16:02:50.397" v="423"/>
          <pc:sldLayoutMkLst>
            <pc:docMk/>
            <pc:sldMasterMk cId="4039701191" sldId="2147483672"/>
            <pc:sldLayoutMk cId="1492364225" sldId="2147483673"/>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3545071613" sldId="2147483674"/>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610536586" sldId="2147483675"/>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375388872" sldId="2147483676"/>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330351692" sldId="2147483677"/>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2929629265" sldId="2147483678"/>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3407986280" sldId="2147483679"/>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702594286" sldId="2147483680"/>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3605313140" sldId="2147483681"/>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2651591644" sldId="2147483682"/>
          </pc:sldLayoutMkLst>
        </pc:sldLayoutChg>
        <pc:sldLayoutChg chg="add del mod replId">
          <pc:chgData name="Aashish Kamuju" userId="e992dedaeab759fe" providerId="Windows Live" clId="Web-{1694E20C-C757-4067-9E3E-258959CD16B0}" dt="2022-12-05T16:02:50.397" v="423"/>
          <pc:sldLayoutMkLst>
            <pc:docMk/>
            <pc:sldMasterMk cId="4039701191" sldId="2147483672"/>
            <pc:sldLayoutMk cId="2082901433" sldId="2147483683"/>
          </pc:sldLayoutMkLst>
        </pc:sldLayoutChg>
      </pc:sldMasterChg>
      <pc:sldMasterChg chg="add addSldLayout modSldLayout">
        <pc:chgData name="Aashish Kamuju" userId="e992dedaeab759fe" providerId="Windows Live" clId="Web-{1694E20C-C757-4067-9E3E-258959CD16B0}" dt="2022-12-05T16:02:50.397" v="423"/>
        <pc:sldMasterMkLst>
          <pc:docMk/>
          <pc:sldMasterMk cId="4254526804" sldId="2147483684"/>
        </pc:sldMasterMkLst>
        <pc:sldLayoutChg chg="add mod replId">
          <pc:chgData name="Aashish Kamuju" userId="e992dedaeab759fe" providerId="Windows Live" clId="Web-{1694E20C-C757-4067-9E3E-258959CD16B0}" dt="2022-12-05T16:02:50.397" v="423"/>
          <pc:sldLayoutMkLst>
            <pc:docMk/>
            <pc:sldMasterMk cId="4254526804" sldId="2147483684"/>
            <pc:sldLayoutMk cId="2933022820" sldId="2147483685"/>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4098598021" sldId="2147483686"/>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1908000005" sldId="2147483687"/>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2247625887" sldId="2147483688"/>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2190988119" sldId="2147483689"/>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56191606" sldId="2147483690"/>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228724560" sldId="2147483691"/>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2954632502" sldId="2147483692"/>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3893172259" sldId="2147483693"/>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3681340502" sldId="2147483694"/>
          </pc:sldLayoutMkLst>
        </pc:sldLayoutChg>
        <pc:sldLayoutChg chg="add mod replId">
          <pc:chgData name="Aashish Kamuju" userId="e992dedaeab759fe" providerId="Windows Live" clId="Web-{1694E20C-C757-4067-9E3E-258959CD16B0}" dt="2022-12-05T16:02:50.397" v="423"/>
          <pc:sldLayoutMkLst>
            <pc:docMk/>
            <pc:sldMasterMk cId="4254526804" sldId="2147483684"/>
            <pc:sldLayoutMk cId="2166063565" sldId="2147483695"/>
          </pc:sldLayoutMkLst>
        </pc:sldLayoutChg>
      </pc:sldMasterChg>
    </pc:docChg>
  </pc:docChgLst>
  <pc:docChgLst>
    <pc:chgData name="Aashish Kamuju" userId="e992dedaeab759fe" providerId="Windows Live" clId="Web-{1157BCE7-DB14-4D3A-B63A-EF12AC0D2190}"/>
    <pc:docChg chg="addSld modSld">
      <pc:chgData name="Aashish Kamuju" userId="e992dedaeab759fe" providerId="Windows Live" clId="Web-{1157BCE7-DB14-4D3A-B63A-EF12AC0D2190}" dt="2022-12-04T13:22:53.587" v="51" actId="20577"/>
      <pc:docMkLst>
        <pc:docMk/>
      </pc:docMkLst>
      <pc:sldChg chg="modSp new">
        <pc:chgData name="Aashish Kamuju" userId="e992dedaeab759fe" providerId="Windows Live" clId="Web-{1157BCE7-DB14-4D3A-B63A-EF12AC0D2190}" dt="2022-12-04T13:22:53.587" v="51" actId="20577"/>
        <pc:sldMkLst>
          <pc:docMk/>
          <pc:sldMk cId="217960371" sldId="257"/>
        </pc:sldMkLst>
        <pc:spChg chg="mod">
          <ac:chgData name="Aashish Kamuju" userId="e992dedaeab759fe" providerId="Windows Live" clId="Web-{1157BCE7-DB14-4D3A-B63A-EF12AC0D2190}" dt="2022-12-04T13:22:29.508" v="47" actId="20577"/>
          <ac:spMkLst>
            <pc:docMk/>
            <pc:sldMk cId="217960371" sldId="257"/>
            <ac:spMk id="2" creationId="{DB9F2DE8-B8BA-3675-5D83-74D125CA529A}"/>
          </ac:spMkLst>
        </pc:spChg>
        <pc:spChg chg="mod">
          <ac:chgData name="Aashish Kamuju" userId="e992dedaeab759fe" providerId="Windows Live" clId="Web-{1157BCE7-DB14-4D3A-B63A-EF12AC0D2190}" dt="2022-12-04T13:22:53.587" v="51" actId="20577"/>
          <ac:spMkLst>
            <pc:docMk/>
            <pc:sldMk cId="217960371" sldId="257"/>
            <ac:spMk id="3" creationId="{1B1FD5A1-AA2A-70B8-3B64-03DD83B2FBE2}"/>
          </ac:spMkLst>
        </pc:spChg>
      </pc:sldChg>
      <pc:sldChg chg="new">
        <pc:chgData name="Aashish Kamuju" userId="e992dedaeab759fe" providerId="Windows Live" clId="Web-{1157BCE7-DB14-4D3A-B63A-EF12AC0D2190}" dt="2022-12-04T13:17:48.452" v="1"/>
        <pc:sldMkLst>
          <pc:docMk/>
          <pc:sldMk cId="755046764" sldId="258"/>
        </pc:sldMkLst>
      </pc:sldChg>
      <pc:sldChg chg="new">
        <pc:chgData name="Aashish Kamuju" userId="e992dedaeab759fe" providerId="Windows Live" clId="Web-{1157BCE7-DB14-4D3A-B63A-EF12AC0D2190}" dt="2022-12-04T13:17:51.905" v="2"/>
        <pc:sldMkLst>
          <pc:docMk/>
          <pc:sldMk cId="719335149"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8F63A3B-78C7-47BE-AE5E-E10140E04643}"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64DE79-268F-4C1A-8933-263129D2AF90}" type="datetimeFigureOut">
              <a:rPr lang="en-US" smtClean="0"/>
              <a:pPr/>
              <a:t>12/6/2022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F63A3B-78C7-47BE-AE5E-E10140E04643}"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a:ea typeface="Calibri Light"/>
                <a:cs typeface="Calibri Light"/>
              </a:rPr>
              <a:t>Correlation of SAR images</a:t>
            </a:r>
            <a:endParaRPr lang="en-US" dirty="0">
              <a:latin typeface="Arial"/>
              <a:cs typeface="Arial"/>
            </a:endParaRP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09857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12CF-EDF5-424E-478E-A689295E6929}"/>
              </a:ext>
            </a:extLst>
          </p:cNvPr>
          <p:cNvSpPr>
            <a:spLocks noGrp="1"/>
          </p:cNvSpPr>
          <p:nvPr>
            <p:ph type="title"/>
          </p:nvPr>
        </p:nvSpPr>
        <p:spPr/>
        <p:txBody>
          <a:bodyPr/>
          <a:lstStyle/>
          <a:p>
            <a:r>
              <a:rPr lang="en-IN" dirty="0"/>
              <a:t>SAR-SIFT</a:t>
            </a:r>
          </a:p>
        </p:txBody>
      </p:sp>
      <p:sp>
        <p:nvSpPr>
          <p:cNvPr id="3" name="Content Placeholder 2">
            <a:extLst>
              <a:ext uri="{FF2B5EF4-FFF2-40B4-BE49-F238E27FC236}">
                <a16:creationId xmlns:a16="http://schemas.microsoft.com/office/drawing/2014/main" id="{CF045CB2-0987-7EBE-0691-47AF5FF8DEFC}"/>
              </a:ext>
            </a:extLst>
          </p:cNvPr>
          <p:cNvSpPr>
            <a:spLocks noGrp="1"/>
          </p:cNvSpPr>
          <p:nvPr>
            <p:ph idx="1"/>
          </p:nvPr>
        </p:nvSpPr>
        <p:spPr/>
        <p:txBody>
          <a:bodyPr>
            <a:normAutofit/>
          </a:bodyPr>
          <a:lstStyle/>
          <a:p>
            <a:r>
              <a:rPr lang="en-US" sz="2400" dirty="0">
                <a:latin typeface="Arial" pitchFamily="34" charset="0"/>
                <a:ea typeface="+mn-lt"/>
                <a:cs typeface="Arial" pitchFamily="34" charset="0"/>
              </a:rPr>
              <a:t>The feature points acquired by the SAR-Harris feature detection method are mostly located at the corners or bright spots of the image. The SAR-SIFT algorithm also proposes to apply fuzzy Gaussian functions with different weights in different directions of SAR images. Using the ratio of average ratio (ROA) .</a:t>
            </a:r>
          </a:p>
          <a:p>
            <a:r>
              <a:rPr lang="en-US" sz="2400" dirty="0">
                <a:latin typeface="Arial" pitchFamily="34" charset="0"/>
                <a:ea typeface="+mn-lt"/>
                <a:cs typeface="Arial" pitchFamily="34" charset="0"/>
              </a:rPr>
              <a:t> A new gradient calculation method named Gradient by Ratio (GR) is defined. The GR histogram is used to calculate the gradient histogram and gradient direction of the SAR image, so that the detected feature points are characterized and the corresponding ratio feature descriptors are obtained. (Ratio Descriptor). </a:t>
            </a:r>
          </a:p>
          <a:p>
            <a:endParaRPr lang="en-IN" dirty="0"/>
          </a:p>
        </p:txBody>
      </p:sp>
    </p:spTree>
    <p:extLst>
      <p:ext uri="{BB962C8B-B14F-4D97-AF65-F5344CB8AC3E}">
        <p14:creationId xmlns:p14="http://schemas.microsoft.com/office/powerpoint/2010/main" val="364963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F36C-5D4B-1B2A-F713-245681A0480E}"/>
              </a:ext>
            </a:extLst>
          </p:cNvPr>
          <p:cNvSpPr>
            <a:spLocks noGrp="1"/>
          </p:cNvSpPr>
          <p:nvPr>
            <p:ph type="title"/>
          </p:nvPr>
        </p:nvSpPr>
        <p:spPr/>
        <p:txBody>
          <a:bodyPr/>
          <a:lstStyle/>
          <a:p>
            <a:r>
              <a:rPr lang="en-US" dirty="0">
                <a:ea typeface="+mj-lt"/>
                <a:cs typeface="+mj-lt"/>
              </a:rPr>
              <a:t>Hough line detection algorithm</a:t>
            </a:r>
            <a:endParaRPr lang="en-US" dirty="0"/>
          </a:p>
        </p:txBody>
      </p:sp>
      <p:sp>
        <p:nvSpPr>
          <p:cNvPr id="3" name="Content Placeholder 2">
            <a:extLst>
              <a:ext uri="{FF2B5EF4-FFF2-40B4-BE49-F238E27FC236}">
                <a16:creationId xmlns:a16="http://schemas.microsoft.com/office/drawing/2014/main" id="{06AF998F-E3FD-1489-5092-C6AB327355E3}"/>
              </a:ext>
            </a:extLst>
          </p:cNvPr>
          <p:cNvSpPr>
            <a:spLocks noGrp="1"/>
          </p:cNvSpPr>
          <p:nvPr>
            <p:ph idx="1"/>
          </p:nvPr>
        </p:nvSpPr>
        <p:spPr/>
        <p:txBody>
          <a:bodyPr vert="horz" lIns="91440" tIns="45720" rIns="91440" bIns="45720" rtlCol="0" anchor="t">
            <a:normAutofit/>
          </a:bodyPr>
          <a:lstStyle/>
          <a:p>
            <a:r>
              <a:rPr lang="en-US" sz="2400" dirty="0">
                <a:latin typeface="Arial" pitchFamily="34" charset="0"/>
                <a:ea typeface="+mn-lt"/>
                <a:cs typeface="Arial" pitchFamily="34" charset="0"/>
              </a:rPr>
              <a:t>Hough line detection algorithm  is mainly used to extract geometric shapes (such as lines, circles, etc.) with certain identical features from the image. </a:t>
            </a:r>
          </a:p>
          <a:p>
            <a:r>
              <a:rPr lang="en-US" sz="2400" dirty="0">
                <a:latin typeface="Arial" pitchFamily="34" charset="0"/>
                <a:ea typeface="+mn-lt"/>
                <a:cs typeface="Arial" pitchFamily="34" charset="0"/>
              </a:rPr>
              <a:t>The basic principle is to use the point-to-line duality to convert the curve in the original image space to a point in the parameter space. The points of the collinearity in the image plane space correspond to the lines intersecting in the feature space. </a:t>
            </a:r>
          </a:p>
          <a:p>
            <a:r>
              <a:rPr lang="en-US" sz="2400" dirty="0">
                <a:latin typeface="Arial" pitchFamily="34" charset="0"/>
                <a:ea typeface="+mn-lt"/>
                <a:cs typeface="Arial" pitchFamily="34" charset="0"/>
              </a:rPr>
              <a:t>Correspondingly, all the lines intersecting at the same point in the parameter space have collinear points corresponding to them in the image plane space. </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139674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0DB9-18FA-5B2C-42B9-C78D2B8DB616}"/>
              </a:ext>
            </a:extLst>
          </p:cNvPr>
          <p:cNvSpPr>
            <a:spLocks noGrp="1"/>
          </p:cNvSpPr>
          <p:nvPr>
            <p:ph type="title"/>
          </p:nvPr>
        </p:nvSpPr>
        <p:spPr/>
        <p:txBody>
          <a:bodyPr/>
          <a:lstStyle/>
          <a:p>
            <a:r>
              <a:rPr lang="en-IN" dirty="0"/>
              <a:t>Hough line detection algorithm</a:t>
            </a:r>
          </a:p>
        </p:txBody>
      </p:sp>
      <p:sp>
        <p:nvSpPr>
          <p:cNvPr id="3" name="Content Placeholder 2">
            <a:extLst>
              <a:ext uri="{FF2B5EF4-FFF2-40B4-BE49-F238E27FC236}">
                <a16:creationId xmlns:a16="http://schemas.microsoft.com/office/drawing/2014/main" id="{9B7F3CE7-6563-F399-5170-57DFAC8E493F}"/>
              </a:ext>
            </a:extLst>
          </p:cNvPr>
          <p:cNvSpPr>
            <a:spLocks noGrp="1"/>
          </p:cNvSpPr>
          <p:nvPr>
            <p:ph idx="1"/>
          </p:nvPr>
        </p:nvSpPr>
        <p:spPr/>
        <p:txBody>
          <a:bodyPr>
            <a:normAutofit/>
          </a:bodyPr>
          <a:lstStyle/>
          <a:p>
            <a:r>
              <a:rPr lang="en-US" sz="2400" dirty="0">
                <a:latin typeface="Arial" pitchFamily="34" charset="0"/>
                <a:ea typeface="+mn-lt"/>
                <a:cs typeface="Arial" pitchFamily="34" charset="0"/>
              </a:rPr>
              <a:t>Therefore, the Hough line detection algorithm converts the line detection problem in the image plane space into the detection problem of the points in the feature space, and completes the detection task by performing simple accumulation statistics in the feature space. </a:t>
            </a:r>
          </a:p>
          <a:p>
            <a:r>
              <a:rPr lang="en-US" sz="2400" dirty="0">
                <a:latin typeface="Arial" pitchFamily="34" charset="0"/>
                <a:ea typeface="+mn-lt"/>
                <a:cs typeface="Arial" pitchFamily="34" charset="0"/>
              </a:rPr>
              <a:t>The Hough line detection algorithm has strong anti-interference ability and is not sensitive to noise in images. However, the time complexity and space complexity of the algorithm are high, and the length information of the line segment is lost during the transformation process</a:t>
            </a:r>
            <a:endParaRPr lang="en-IN" sz="2400" dirty="0"/>
          </a:p>
        </p:txBody>
      </p:sp>
    </p:spTree>
    <p:extLst>
      <p:ext uri="{BB962C8B-B14F-4D97-AF65-F5344CB8AC3E}">
        <p14:creationId xmlns:p14="http://schemas.microsoft.com/office/powerpoint/2010/main" val="100504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FC06-5B12-D527-76B2-F2CCB15E0BE8}"/>
              </a:ext>
            </a:extLst>
          </p:cNvPr>
          <p:cNvSpPr>
            <a:spLocks noGrp="1"/>
          </p:cNvSpPr>
          <p:nvPr>
            <p:ph type="title"/>
          </p:nvPr>
        </p:nvSpPr>
        <p:spPr/>
        <p:txBody>
          <a:bodyPr>
            <a:normAutofit fontScale="90000"/>
          </a:bodyPr>
          <a:lstStyle/>
          <a:p>
            <a:r>
              <a:rPr lang="en-US" dirty="0">
                <a:ea typeface="+mj-lt"/>
                <a:cs typeface="+mj-lt"/>
              </a:rPr>
              <a:t>Maximally stable extremal regions algorithm</a:t>
            </a:r>
            <a:endParaRPr lang="en-US" dirty="0"/>
          </a:p>
        </p:txBody>
      </p:sp>
      <p:sp>
        <p:nvSpPr>
          <p:cNvPr id="3" name="Content Placeholder 2">
            <a:extLst>
              <a:ext uri="{FF2B5EF4-FFF2-40B4-BE49-F238E27FC236}">
                <a16:creationId xmlns:a16="http://schemas.microsoft.com/office/drawing/2014/main" id="{6145E53C-BA96-A8B5-1D1B-E72771A5615B}"/>
              </a:ext>
            </a:extLst>
          </p:cNvPr>
          <p:cNvSpPr>
            <a:spLocks noGrp="1"/>
          </p:cNvSpPr>
          <p:nvPr>
            <p:ph idx="1"/>
          </p:nvPr>
        </p:nvSpPr>
        <p:spPr/>
        <p:txBody>
          <a:bodyPr vert="horz" lIns="91440" tIns="45720" rIns="91440" bIns="45720" rtlCol="0" anchor="t">
            <a:normAutofit/>
          </a:bodyPr>
          <a:lstStyle/>
          <a:p>
            <a:r>
              <a:rPr lang="en-US" sz="2400" dirty="0">
                <a:latin typeface="Arial" pitchFamily="34" charset="0"/>
                <a:ea typeface="+mn-lt"/>
                <a:cs typeface="Arial" pitchFamily="34" charset="0"/>
              </a:rPr>
              <a:t>The Maximally stable extremal regions algorithm (MSER) is a method for performing spot detection in images. </a:t>
            </a:r>
          </a:p>
          <a:p>
            <a:r>
              <a:rPr lang="en-US" sz="2400" dirty="0">
                <a:latin typeface="Arial" pitchFamily="34" charset="0"/>
                <a:ea typeface="+mn-lt"/>
                <a:cs typeface="Arial" pitchFamily="34" charset="0"/>
              </a:rPr>
              <a:t>Based on the concept of watershed, the MSER algorithm performs binarization on a grayscale image (the gray value is 0~255), and the threshold is incremented from 0 to 255. </a:t>
            </a:r>
          </a:p>
          <a:p>
            <a:r>
              <a:rPr lang="en-US" sz="2400" dirty="0">
                <a:latin typeface="Arial" pitchFamily="34" charset="0"/>
                <a:ea typeface="+mn-lt"/>
                <a:cs typeface="Arial" pitchFamily="34" charset="0"/>
              </a:rPr>
              <a:t>In all of the binary images obtained, some of the connected regions in the image change little or even without change, and the region is called the maximum stable extremum region.</a:t>
            </a:r>
          </a:p>
          <a:p>
            <a:r>
              <a:rPr lang="en-US" sz="2400" dirty="0">
                <a:latin typeface="Arial" pitchFamily="34" charset="0"/>
                <a:ea typeface="+mn-lt"/>
                <a:cs typeface="Arial" pitchFamily="34" charset="0"/>
              </a:rPr>
              <a:t> MSER has the invariance of affine transformation on image gradation, and multi-scale detection can be realized without any smoothing processing, that is, small and large structures can be detected</a:t>
            </a:r>
            <a:r>
              <a:rPr lang="en-US" dirty="0">
                <a:latin typeface="Arial" pitchFamily="34" charset="0"/>
                <a:ea typeface="+mn-lt"/>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val="402915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7805-CE36-AC7F-CECA-851555E408F4}"/>
              </a:ext>
            </a:extLst>
          </p:cNvPr>
          <p:cNvSpPr>
            <a:spLocks noGrp="1"/>
          </p:cNvSpPr>
          <p:nvPr>
            <p:ph type="title"/>
          </p:nvPr>
        </p:nvSpPr>
        <p:spPr/>
        <p:txBody>
          <a:bodyPr>
            <a:normAutofit/>
          </a:bodyPr>
          <a:lstStyle/>
          <a:p>
            <a:r>
              <a:rPr lang="en-US" sz="3200" dirty="0">
                <a:ea typeface="+mj-lt"/>
                <a:cs typeface="+mj-lt"/>
              </a:rPr>
              <a:t>Feature matching for SAR and optical images based on gaussian-gamma-shaped edge strength map</a:t>
            </a:r>
            <a:endParaRPr lang="en-US" sz="3200" dirty="0"/>
          </a:p>
        </p:txBody>
      </p:sp>
      <p:sp>
        <p:nvSpPr>
          <p:cNvPr id="3" name="Content Placeholder 2">
            <a:extLst>
              <a:ext uri="{FF2B5EF4-FFF2-40B4-BE49-F238E27FC236}">
                <a16:creationId xmlns:a16="http://schemas.microsoft.com/office/drawing/2014/main" id="{26967446-752C-13F1-09DB-77F9DD9966C2}"/>
              </a:ext>
            </a:extLst>
          </p:cNvPr>
          <p:cNvSpPr>
            <a:spLocks noGrp="1"/>
          </p:cNvSpPr>
          <p:nvPr>
            <p:ph idx="1"/>
          </p:nvPr>
        </p:nvSpPr>
        <p:spPr/>
        <p:txBody>
          <a:bodyPr vert="horz" lIns="91440" tIns="45720" rIns="91440" bIns="45720" rtlCol="0" anchor="t">
            <a:normAutofit fontScale="92500"/>
          </a:bodyPr>
          <a:lstStyle/>
          <a:p>
            <a:r>
              <a:rPr lang="en-US" dirty="0">
                <a:latin typeface="Arial" pitchFamily="34" charset="0"/>
                <a:ea typeface="+mn-lt"/>
                <a:cs typeface="Arial" pitchFamily="34" charset="0"/>
              </a:rPr>
              <a:t>The method proposes to eliminate the overall rotation deviation and resolution difference between images after image coarse correction.</a:t>
            </a:r>
          </a:p>
          <a:p>
            <a:r>
              <a:rPr lang="en-US" dirty="0">
                <a:latin typeface="Arial" pitchFamily="34" charset="0"/>
                <a:ea typeface="+mn-lt"/>
                <a:cs typeface="Arial" pitchFamily="34" charset="0"/>
              </a:rPr>
              <a:t> After logarithmically transforming the SAR image, the method uses phase consistency feature point extraction method to obtain robust noise suppression. Feature points. </a:t>
            </a:r>
          </a:p>
          <a:p>
            <a:r>
              <a:rPr lang="en-US" dirty="0">
                <a:latin typeface="Arial" pitchFamily="34" charset="0"/>
                <a:ea typeface="+mn-lt"/>
                <a:cs typeface="Arial" pitchFamily="34" charset="0"/>
              </a:rPr>
              <a:t>Based on this, the method uses on the Gaussian-Gamma-shaped (GGS) bilateral window operator and obtains the edge intensity map of SAR images and optical images based on two images. </a:t>
            </a:r>
          </a:p>
          <a:p>
            <a:r>
              <a:rPr lang="en-US" dirty="0">
                <a:latin typeface="Arial" pitchFamily="34" charset="0"/>
                <a:ea typeface="+mn-lt"/>
                <a:cs typeface="Arial" pitchFamily="34" charset="0"/>
              </a:rPr>
              <a:t>SIFT feature description based on edge intensity maps of two images. Finally, the matching process between the SAR image and the optical image is completed based on the constraints of the image geometric condition. </a:t>
            </a:r>
            <a:endParaRPr lang="en-US" dirty="0">
              <a:latin typeface="Arial" pitchFamily="34" charset="0"/>
              <a:cs typeface="Arial" pitchFamily="34" charset="0"/>
            </a:endParaRPr>
          </a:p>
        </p:txBody>
      </p:sp>
    </p:spTree>
    <p:extLst>
      <p:ext uri="{BB962C8B-B14F-4D97-AF65-F5344CB8AC3E}">
        <p14:creationId xmlns:p14="http://schemas.microsoft.com/office/powerpoint/2010/main" val="4013744776"/>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D9E3-C9A1-8574-20B1-14928ACF5864}"/>
              </a:ext>
            </a:extLst>
          </p:cNvPr>
          <p:cNvSpPr>
            <a:spLocks noGrp="1"/>
          </p:cNvSpPr>
          <p:nvPr>
            <p:ph type="title"/>
          </p:nvPr>
        </p:nvSpPr>
        <p:spPr>
          <a:xfrm>
            <a:off x="609600" y="792480"/>
            <a:ext cx="10972800" cy="1143000"/>
          </a:xfrm>
        </p:spPr>
        <p:txBody>
          <a:bodyPr>
            <a:normAutofit fontScale="90000"/>
          </a:bodyPr>
          <a:lstStyle/>
          <a:p>
            <a:r>
              <a:rPr lang="en-US" dirty="0">
                <a:ea typeface="+mj-lt"/>
                <a:cs typeface="+mj-lt"/>
              </a:rPr>
              <a:t>Matching SAR and optical images using modified </a:t>
            </a:r>
            <a:r>
              <a:rPr lang="en-US" dirty="0" err="1">
                <a:ea typeface="+mj-lt"/>
                <a:cs typeface="+mj-lt"/>
              </a:rPr>
              <a:t>hausdorff</a:t>
            </a:r>
            <a:r>
              <a:rPr lang="en-US" dirty="0">
                <a:ea typeface="+mj-lt"/>
                <a:cs typeface="+mj-lt"/>
              </a:rPr>
              <a:t> distance and genetic algorithms </a:t>
            </a:r>
            <a:endParaRPr lang="en-US" dirty="0"/>
          </a:p>
        </p:txBody>
      </p:sp>
      <p:sp>
        <p:nvSpPr>
          <p:cNvPr id="3" name="Content Placeholder 2">
            <a:extLst>
              <a:ext uri="{FF2B5EF4-FFF2-40B4-BE49-F238E27FC236}">
                <a16:creationId xmlns:a16="http://schemas.microsoft.com/office/drawing/2014/main" id="{1D2D4C2D-CE02-07B6-C461-B299315CD117}"/>
              </a:ext>
            </a:extLst>
          </p:cNvPr>
          <p:cNvSpPr>
            <a:spLocks noGrp="1"/>
          </p:cNvSpPr>
          <p:nvPr>
            <p:ph idx="1"/>
          </p:nvPr>
        </p:nvSpPr>
        <p:spPr/>
        <p:txBody>
          <a:bodyPr vert="horz" lIns="91440" tIns="45720" rIns="91440" bIns="45720" rtlCol="0" anchor="t">
            <a:normAutofit/>
          </a:bodyPr>
          <a:lstStyle/>
          <a:p>
            <a:r>
              <a:rPr lang="en-US" sz="2400" dirty="0">
                <a:latin typeface="Arial" pitchFamily="34" charset="0"/>
                <a:ea typeface="+mn-lt"/>
                <a:cs typeface="Arial" pitchFamily="34" charset="0"/>
              </a:rPr>
              <a:t>This method performs matching of SAR and optical images by using edge features. </a:t>
            </a:r>
          </a:p>
          <a:p>
            <a:r>
              <a:rPr lang="en-US" sz="2400" dirty="0">
                <a:latin typeface="Arial" pitchFamily="34" charset="0"/>
                <a:ea typeface="+mn-lt"/>
                <a:cs typeface="Arial" pitchFamily="34" charset="0"/>
              </a:rPr>
              <a:t>Considering the coherent noise interference of SAR image, the SAR image is subjected to logarithmic transformation preprocessing, and the canny edge feature map of the preprocessed SAR image is extracted, the Canny edge feature map is directly extracted from the optical image. </a:t>
            </a:r>
          </a:p>
          <a:p>
            <a:r>
              <a:rPr lang="en-US" sz="2400" dirty="0">
                <a:latin typeface="Arial" pitchFamily="34" charset="0"/>
                <a:ea typeface="+mn-lt"/>
                <a:cs typeface="Arial" pitchFamily="34" charset="0"/>
              </a:rPr>
              <a:t>Based on the Canny edge feature, the method uses genetic algorithm to search the template of the image, and calculates the modified </a:t>
            </a:r>
            <a:r>
              <a:rPr lang="en-US" sz="2400" dirty="0" err="1">
                <a:latin typeface="Arial" pitchFamily="34" charset="0"/>
                <a:ea typeface="+mn-lt"/>
                <a:cs typeface="Arial" pitchFamily="34" charset="0"/>
              </a:rPr>
              <a:t>hausdorff</a:t>
            </a:r>
            <a:r>
              <a:rPr lang="en-US" sz="2400" dirty="0">
                <a:latin typeface="Arial" pitchFamily="34" charset="0"/>
                <a:ea typeface="+mn-lt"/>
                <a:cs typeface="Arial" pitchFamily="34" charset="0"/>
              </a:rPr>
              <a:t> distance of SAR and optical images to complete the feature matching.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99551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B395-B4D5-3704-D149-09665F664195}"/>
              </a:ext>
            </a:extLst>
          </p:cNvPr>
          <p:cNvSpPr>
            <a:spLocks noGrp="1"/>
          </p:cNvSpPr>
          <p:nvPr>
            <p:ph type="title"/>
          </p:nvPr>
        </p:nvSpPr>
        <p:spPr/>
        <p:txBody>
          <a:bodyPr/>
          <a:lstStyle/>
          <a:p>
            <a:r>
              <a:rPr lang="en-US" dirty="0">
                <a:ea typeface="+mj-lt"/>
                <a:cs typeface="+mj-lt"/>
              </a:rPr>
              <a:t>Cross Correlation</a:t>
            </a:r>
            <a:endParaRPr lang="en-US" dirty="0" err="1"/>
          </a:p>
        </p:txBody>
      </p:sp>
      <p:sp>
        <p:nvSpPr>
          <p:cNvPr id="3" name="Content Placeholder 2">
            <a:extLst>
              <a:ext uri="{FF2B5EF4-FFF2-40B4-BE49-F238E27FC236}">
                <a16:creationId xmlns:a16="http://schemas.microsoft.com/office/drawing/2014/main" id="{5C7CD97D-641F-DCFD-D3C5-7A41D3B9F65A}"/>
              </a:ext>
            </a:extLst>
          </p:cNvPr>
          <p:cNvSpPr>
            <a:spLocks noGrp="1"/>
          </p:cNvSpPr>
          <p:nvPr>
            <p:ph idx="1"/>
          </p:nvPr>
        </p:nvSpPr>
        <p:spPr/>
        <p:txBody>
          <a:bodyPr vert="horz" lIns="91440" tIns="45720" rIns="91440" bIns="45720" rtlCol="0" anchor="t">
            <a:normAutofit/>
          </a:bodyPr>
          <a:lstStyle/>
          <a:p>
            <a:r>
              <a:rPr lang="en-US" sz="2400" dirty="0">
                <a:latin typeface="Arial" pitchFamily="34" charset="0"/>
                <a:ea typeface="+mn-lt"/>
                <a:cs typeface="Arial" pitchFamily="34" charset="0"/>
              </a:rPr>
              <a:t>Normalized Cross Correlation (NCC) for Synthetic Aperture Radar (SAR) image matching.</a:t>
            </a:r>
            <a:endParaRPr lang="en-US" sz="2400" dirty="0">
              <a:latin typeface="Arial" pitchFamily="34" charset="0"/>
              <a:cs typeface="Arial" pitchFamily="34" charset="0"/>
            </a:endParaRPr>
          </a:p>
          <a:p>
            <a:r>
              <a:rPr lang="en-US" sz="2400" dirty="0">
                <a:latin typeface="Arial" pitchFamily="34" charset="0"/>
                <a:ea typeface="+mn-lt"/>
                <a:cs typeface="Arial" pitchFamily="34" charset="0"/>
              </a:rPr>
              <a:t>The main drawbacks of the NCC algorithm are the flatness of the similarity measure maxima, due to the self-similarity of the images, and the high computational complexity [1]. </a:t>
            </a:r>
          </a:p>
          <a:p>
            <a:r>
              <a:rPr lang="en-US" sz="2400" dirty="0">
                <a:latin typeface="Arial" pitchFamily="34" charset="0"/>
                <a:ea typeface="+mn-lt"/>
                <a:cs typeface="Arial" pitchFamily="34" charset="0"/>
              </a:rPr>
              <a:t>To tackle these two problems, we adopt the block partitioning strategy, texture feature analysis, and the Fast Fourier Transformation (FFT) algorithm and Integral Images to improve the performance of the conventional NCC algorithm.</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755775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BA41-4942-41D8-57EA-B00A7B06EDBA}"/>
              </a:ext>
            </a:extLst>
          </p:cNvPr>
          <p:cNvSpPr>
            <a:spLocks noGrp="1"/>
          </p:cNvSpPr>
          <p:nvPr>
            <p:ph type="title"/>
          </p:nvPr>
        </p:nvSpPr>
        <p:spPr/>
        <p:txBody>
          <a:bodyPr>
            <a:normAutofit/>
          </a:bodyPr>
          <a:lstStyle/>
          <a:p>
            <a:r>
              <a:rPr lang="en-US" sz="4000" dirty="0">
                <a:ea typeface="+mj-lt"/>
                <a:cs typeface="+mj-lt"/>
              </a:rPr>
              <a:t>Sparse Representation based classification(SRC)</a:t>
            </a:r>
            <a:endParaRPr lang="en-US" sz="4000" dirty="0"/>
          </a:p>
        </p:txBody>
      </p:sp>
      <p:sp>
        <p:nvSpPr>
          <p:cNvPr id="3" name="Content Placeholder 2">
            <a:extLst>
              <a:ext uri="{FF2B5EF4-FFF2-40B4-BE49-F238E27FC236}">
                <a16:creationId xmlns:a16="http://schemas.microsoft.com/office/drawing/2014/main" id="{43BE5226-280D-1D22-B459-A7DB8C1505BB}"/>
              </a:ext>
            </a:extLst>
          </p:cNvPr>
          <p:cNvSpPr>
            <a:spLocks noGrp="1"/>
          </p:cNvSpPr>
          <p:nvPr>
            <p:ph idx="1"/>
          </p:nvPr>
        </p:nvSpPr>
        <p:spPr/>
        <p:txBody>
          <a:bodyPr vert="horz" lIns="91440" tIns="45720" rIns="91440" bIns="45720" rtlCol="0" anchor="t">
            <a:normAutofit/>
          </a:bodyPr>
          <a:lstStyle/>
          <a:p>
            <a:r>
              <a:rPr lang="en-US" sz="2400" dirty="0">
                <a:latin typeface="Arial" pitchFamily="34" charset="0"/>
                <a:ea typeface="+mn-lt"/>
                <a:cs typeface="Arial" pitchFamily="34" charset="0"/>
              </a:rPr>
              <a:t>We propose a sparse representation approach for classifying different targets in Synthetic Aperture Radar (SAR) images.</a:t>
            </a:r>
          </a:p>
          <a:p>
            <a:r>
              <a:rPr lang="en-US" sz="2400" dirty="0">
                <a:latin typeface="Arial" pitchFamily="34" charset="0"/>
                <a:ea typeface="+mn-lt"/>
                <a:cs typeface="Arial" pitchFamily="34" charset="0"/>
              </a:rPr>
              <a:t> Unlike the other feature based approaches, the proposed method does not require explicit pose estimation or any preprocessing. The dictionary used in this setup is the collection of the normalized training vectors itself.</a:t>
            </a:r>
          </a:p>
          <a:p>
            <a:r>
              <a:rPr lang="en-US" sz="2400" dirty="0">
                <a:latin typeface="Arial" pitchFamily="34" charset="0"/>
                <a:ea typeface="+mn-lt"/>
                <a:cs typeface="Arial" pitchFamily="34" charset="0"/>
              </a:rPr>
              <a:t> Computing a sparse representation for the test data using this dictionary corresponds to finding a locally linear approximation with respect to the underlying class manifold.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54965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2091-A6B4-E0EA-E61E-1BBF7F5F1D01}"/>
              </a:ext>
            </a:extLst>
          </p:cNvPr>
          <p:cNvSpPr>
            <a:spLocks noGrp="1"/>
          </p:cNvSpPr>
          <p:nvPr>
            <p:ph type="title"/>
          </p:nvPr>
        </p:nvSpPr>
        <p:spPr/>
        <p:txBody>
          <a:bodyPr/>
          <a:lstStyle/>
          <a:p>
            <a:r>
              <a:rPr lang="en-IN" dirty="0"/>
              <a:t>SRC</a:t>
            </a:r>
          </a:p>
        </p:txBody>
      </p:sp>
      <p:sp>
        <p:nvSpPr>
          <p:cNvPr id="3" name="Content Placeholder 2">
            <a:extLst>
              <a:ext uri="{FF2B5EF4-FFF2-40B4-BE49-F238E27FC236}">
                <a16:creationId xmlns:a16="http://schemas.microsoft.com/office/drawing/2014/main" id="{8055D1DD-4B3A-A694-9F57-75962AA3A7F7}"/>
              </a:ext>
            </a:extLst>
          </p:cNvPr>
          <p:cNvSpPr>
            <a:spLocks noGrp="1"/>
          </p:cNvSpPr>
          <p:nvPr>
            <p:ph idx="1"/>
          </p:nvPr>
        </p:nvSpPr>
        <p:spPr/>
        <p:txBody>
          <a:bodyPr>
            <a:normAutofit/>
          </a:bodyPr>
          <a:lstStyle/>
          <a:p>
            <a:r>
              <a:rPr lang="en-US" sz="2400" dirty="0">
                <a:latin typeface="Arial" pitchFamily="34" charset="0"/>
                <a:ea typeface="+mn-lt"/>
                <a:cs typeface="Arial" pitchFamily="34" charset="0"/>
              </a:rPr>
              <a:t>SAR images obtained from the Moving and Stationary Target Acquisition and Recognition (MSTAR) public database were used in the classification setup. Results show that the performance of the algorithm is superior to using a support vector machines based approach with similar assumptions.</a:t>
            </a:r>
          </a:p>
          <a:p>
            <a:r>
              <a:rPr lang="en-US" sz="2400" dirty="0">
                <a:latin typeface="Arial" pitchFamily="34" charset="0"/>
                <a:ea typeface="+mn-lt"/>
                <a:cs typeface="Arial" pitchFamily="34" charset="0"/>
              </a:rPr>
              <a:t> Significant complexity reduction is obtained by reducing the dimensions of the data using random projections for only a small loss in performance.</a:t>
            </a:r>
            <a:endParaRPr lang="en-US" sz="2400" dirty="0">
              <a:latin typeface="Arial" pitchFamily="34" charset="0"/>
              <a:cs typeface="Arial" pitchFamily="34" charset="0"/>
            </a:endParaRPr>
          </a:p>
          <a:p>
            <a:endParaRPr lang="en-IN" sz="2400" dirty="0"/>
          </a:p>
        </p:txBody>
      </p:sp>
    </p:spTree>
    <p:extLst>
      <p:ext uri="{BB962C8B-B14F-4D97-AF65-F5344CB8AC3E}">
        <p14:creationId xmlns:p14="http://schemas.microsoft.com/office/powerpoint/2010/main" val="1448771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395F-4C90-DF3B-5AA5-2C1DD9564E96}"/>
              </a:ext>
            </a:extLst>
          </p:cNvPr>
          <p:cNvSpPr>
            <a:spLocks noGrp="1"/>
          </p:cNvSpPr>
          <p:nvPr>
            <p:ph type="title"/>
          </p:nvPr>
        </p:nvSpPr>
        <p:spPr>
          <a:xfrm>
            <a:off x="609600" y="533400"/>
            <a:ext cx="10972800" cy="1143000"/>
          </a:xfrm>
        </p:spPr>
        <p:txBody>
          <a:bodyPr>
            <a:normAutofit fontScale="90000"/>
          </a:bodyPr>
          <a:lstStyle/>
          <a:p>
            <a:r>
              <a:rPr lang="en-US" dirty="0">
                <a:ea typeface="+mj-lt"/>
                <a:cs typeface="+mj-lt"/>
              </a:rPr>
              <a:t>Feature extraction and Classification Processes</a:t>
            </a:r>
            <a:endParaRPr lang="en-US" dirty="0"/>
          </a:p>
        </p:txBody>
      </p:sp>
      <p:sp>
        <p:nvSpPr>
          <p:cNvPr id="3" name="Content Placeholder 2">
            <a:extLst>
              <a:ext uri="{FF2B5EF4-FFF2-40B4-BE49-F238E27FC236}">
                <a16:creationId xmlns:a16="http://schemas.microsoft.com/office/drawing/2014/main" id="{0B3D4F7E-D6CF-BBED-E165-6D63D884AF51}"/>
              </a:ext>
            </a:extLst>
          </p:cNvPr>
          <p:cNvSpPr>
            <a:spLocks noGrp="1"/>
          </p:cNvSpPr>
          <p:nvPr>
            <p:ph idx="1"/>
          </p:nvPr>
        </p:nvSpPr>
        <p:spPr>
          <a:xfrm>
            <a:off x="609600" y="1783080"/>
            <a:ext cx="10972800" cy="4389120"/>
          </a:xfrm>
        </p:spPr>
        <p:txBody>
          <a:bodyPr vert="horz" lIns="91440" tIns="45720" rIns="91440" bIns="45720" rtlCol="0" anchor="t">
            <a:noAutofit/>
          </a:bodyPr>
          <a:lstStyle/>
          <a:p>
            <a:r>
              <a:rPr lang="en-US" sz="2400" dirty="0">
                <a:latin typeface="Arial" pitchFamily="34" charset="0"/>
                <a:ea typeface="+mn-lt"/>
                <a:cs typeface="Arial" pitchFamily="34" charset="0"/>
              </a:rPr>
              <a:t>The performance of two feature extraction techniques are analyzed with respect to classification. Image analysis is limited by the inherent noise present in SAR images, known as speckle.</a:t>
            </a:r>
          </a:p>
          <a:p>
            <a:r>
              <a:rPr lang="en-US" sz="2400" dirty="0">
                <a:latin typeface="Arial" pitchFamily="34" charset="0"/>
                <a:ea typeface="+mn-lt"/>
                <a:cs typeface="Arial" pitchFamily="34" charset="0"/>
              </a:rPr>
              <a:t> Preprocessing is necessary to remove the speckle noise. For this purpose, Lee filter is applied on the image. For feature extraction spectral based methods are used.</a:t>
            </a:r>
          </a:p>
          <a:p>
            <a:r>
              <a:rPr lang="en-US" sz="2400" dirty="0">
                <a:latin typeface="Arial" pitchFamily="34" charset="0"/>
                <a:ea typeface="+mn-lt"/>
                <a:cs typeface="Arial" pitchFamily="34" charset="0"/>
              </a:rPr>
              <a:t> Among them, Laws mask and Gabor filter based feature extraction techniques are used here. Laws mask is a bank of filters, that is appropriate for texture identification, </a:t>
            </a:r>
            <a:r>
              <a:rPr lang="en-US" sz="2400" dirty="0" err="1">
                <a:latin typeface="Arial" pitchFamily="34" charset="0"/>
                <a:ea typeface="+mn-lt"/>
                <a:cs typeface="Arial" pitchFamily="34" charset="0"/>
              </a:rPr>
              <a:t>gabor</a:t>
            </a:r>
            <a:r>
              <a:rPr lang="en-US" sz="2400" dirty="0">
                <a:latin typeface="Arial" pitchFamily="34" charset="0"/>
                <a:ea typeface="+mn-lt"/>
                <a:cs typeface="Arial" pitchFamily="34" charset="0"/>
              </a:rPr>
              <a:t> filter is a linear filter used to represent and to discriminate texture features. </a:t>
            </a:r>
          </a:p>
          <a:p>
            <a:r>
              <a:rPr lang="en-US" sz="2400" dirty="0">
                <a:latin typeface="Arial" pitchFamily="34" charset="0"/>
                <a:ea typeface="+mn-lt"/>
                <a:cs typeface="Arial" pitchFamily="34" charset="0"/>
              </a:rPr>
              <a:t>The extracted features are grouped into different classes using classification techniques such as the k-means and fuzzy c means (FCM) clustering and are two unsupervised classification techniques </a:t>
            </a:r>
          </a:p>
        </p:txBody>
      </p:sp>
    </p:spTree>
    <p:extLst>
      <p:ext uri="{BB962C8B-B14F-4D97-AF65-F5344CB8AC3E}">
        <p14:creationId xmlns:p14="http://schemas.microsoft.com/office/powerpoint/2010/main" val="7092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1918-BC3F-B7E6-9123-CEC1C4B76E9C}"/>
              </a:ext>
            </a:extLst>
          </p:cNvPr>
          <p:cNvSpPr>
            <a:spLocks noGrp="1"/>
          </p:cNvSpPr>
          <p:nvPr>
            <p:ph type="title"/>
          </p:nvPr>
        </p:nvSpPr>
        <p:spPr/>
        <p:txBody>
          <a:bodyPr/>
          <a:lstStyle/>
          <a:p>
            <a:r>
              <a:rPr lang="en-US" dirty="0">
                <a:ea typeface="+mj-lt"/>
                <a:cs typeface="+mj-lt"/>
              </a:rPr>
              <a:t>What is SAR images?</a:t>
            </a:r>
            <a:endParaRPr lang="en-US" dirty="0"/>
          </a:p>
        </p:txBody>
      </p:sp>
      <p:pic>
        <p:nvPicPr>
          <p:cNvPr id="4" name="Picture 4">
            <a:extLst>
              <a:ext uri="{FF2B5EF4-FFF2-40B4-BE49-F238E27FC236}">
                <a16:creationId xmlns:a16="http://schemas.microsoft.com/office/drawing/2014/main" id="{88255C94-B14F-6C31-CB1E-902B58AD66DB}"/>
              </a:ext>
            </a:extLst>
          </p:cNvPr>
          <p:cNvPicPr>
            <a:picLocks noGrp="1" noChangeAspect="1"/>
          </p:cNvPicPr>
          <p:nvPr>
            <p:ph idx="1"/>
          </p:nvPr>
        </p:nvPicPr>
        <p:blipFill>
          <a:blip r:embed="rId2"/>
          <a:stretch>
            <a:fillRect/>
          </a:stretch>
        </p:blipFill>
        <p:spPr>
          <a:xfrm>
            <a:off x="8353425" y="1278875"/>
            <a:ext cx="2800350" cy="1628775"/>
          </a:xfrm>
        </p:spPr>
      </p:pic>
      <p:sp>
        <p:nvSpPr>
          <p:cNvPr id="5" name="TextBox 4">
            <a:extLst>
              <a:ext uri="{FF2B5EF4-FFF2-40B4-BE49-F238E27FC236}">
                <a16:creationId xmlns:a16="http://schemas.microsoft.com/office/drawing/2014/main" id="{B0F8EFCA-C4D4-F6A6-C79F-C631F5B1F016}"/>
              </a:ext>
            </a:extLst>
          </p:cNvPr>
          <p:cNvSpPr txBox="1"/>
          <p:nvPr/>
        </p:nvSpPr>
        <p:spPr>
          <a:xfrm>
            <a:off x="518472" y="2258290"/>
            <a:ext cx="7240073"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Arial"/>
              </a:rPr>
              <a:t>SAR images stands for Synthetic Aperture Radar, it refers to a technique that stands for producing fine resolution images from resolution limited radar system</a:t>
            </a:r>
          </a:p>
          <a:p>
            <a:r>
              <a:rPr lang="en-US" sz="2400" dirty="0">
                <a:latin typeface="Arial"/>
                <a:cs typeface="Arial"/>
              </a:rPr>
              <a:t>To create a SAR image successive pulses of radio waves are transmitted to illuminate a target pulse is received and recorded. SAR is capable of operating under inclement weather conditions day or night.</a:t>
            </a:r>
          </a:p>
          <a:p>
            <a:endParaRPr lang="en-US" sz="2400" dirty="0">
              <a:latin typeface="Arial"/>
              <a:ea typeface="Calibri"/>
              <a:cs typeface="Arial"/>
            </a:endParaRPr>
          </a:p>
          <a:p>
            <a:endParaRPr lang="en-US" sz="2400" dirty="0">
              <a:latin typeface="Arial"/>
              <a:ea typeface="Calibri"/>
              <a:cs typeface="Arial"/>
            </a:endParaRPr>
          </a:p>
          <a:p>
            <a:endParaRPr lang="en-US" sz="2400" dirty="0">
              <a:latin typeface="Arial"/>
              <a:ea typeface="Calibri"/>
              <a:cs typeface="Arial"/>
            </a:endParaRPr>
          </a:p>
          <a:p>
            <a:endParaRPr lang="en-US" dirty="0"/>
          </a:p>
        </p:txBody>
      </p:sp>
    </p:spTree>
    <p:extLst>
      <p:ext uri="{BB962C8B-B14F-4D97-AF65-F5344CB8AC3E}">
        <p14:creationId xmlns:p14="http://schemas.microsoft.com/office/powerpoint/2010/main" val="298778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5196-6BAA-66D3-5982-59412FB78258}"/>
              </a:ext>
            </a:extLst>
          </p:cNvPr>
          <p:cNvSpPr>
            <a:spLocks noGrp="1"/>
          </p:cNvSpPr>
          <p:nvPr>
            <p:ph type="title"/>
          </p:nvPr>
        </p:nvSpPr>
        <p:spPr/>
        <p:txBody>
          <a:bodyPr/>
          <a:lstStyle/>
          <a:p>
            <a:r>
              <a:rPr lang="en-US" dirty="0">
                <a:ea typeface="Calibri Light"/>
                <a:cs typeface="Calibri Light"/>
              </a:rPr>
              <a:t>Processing the SAR images</a:t>
            </a:r>
            <a:endParaRPr lang="en-US" dirty="0"/>
          </a:p>
        </p:txBody>
      </p:sp>
      <p:sp>
        <p:nvSpPr>
          <p:cNvPr id="3" name="Content Placeholder 2">
            <a:extLst>
              <a:ext uri="{FF2B5EF4-FFF2-40B4-BE49-F238E27FC236}">
                <a16:creationId xmlns:a16="http://schemas.microsoft.com/office/drawing/2014/main" id="{CF815349-1FA3-E0B7-3EC4-C883BCDB143B}"/>
              </a:ext>
            </a:extLst>
          </p:cNvPr>
          <p:cNvSpPr>
            <a:spLocks noGrp="1"/>
          </p:cNvSpPr>
          <p:nvPr>
            <p:ph idx="1"/>
          </p:nvPr>
        </p:nvSpPr>
        <p:spPr/>
        <p:txBody>
          <a:bodyPr vert="horz" lIns="91440" tIns="45720" rIns="91440" bIns="45720" rtlCol="0" anchor="t">
            <a:normAutofit/>
          </a:bodyPr>
          <a:lstStyle/>
          <a:p>
            <a:r>
              <a:rPr lang="en-US" sz="2400" dirty="0">
                <a:latin typeface="Arial" pitchFamily="34" charset="0"/>
                <a:ea typeface="+mn-lt"/>
                <a:cs typeface="Arial" pitchFamily="34" charset="0"/>
              </a:rPr>
              <a:t>Processing of SAR data is required to extract relevant features, such as objects or buildings. Detection of such objects is based on the detection of locally bright pixels, followed by clustering of neighborhoods of pixels.</a:t>
            </a:r>
            <a:endParaRPr lang="en-US" sz="2400" dirty="0">
              <a:latin typeface="Arial" pitchFamily="34" charset="0"/>
              <a:ea typeface="Calibri" panose="020F0502020204030204"/>
              <a:cs typeface="Arial" pitchFamily="34" charset="0"/>
            </a:endParaRPr>
          </a:p>
          <a:p>
            <a:r>
              <a:rPr lang="en-US" sz="2400" dirty="0">
                <a:latin typeface="Arial" pitchFamily="34" charset="0"/>
                <a:ea typeface="+mn-lt"/>
                <a:cs typeface="Arial" pitchFamily="34" charset="0"/>
              </a:rPr>
              <a:t>SAR remote sensing provides a new dimension for measuring various bio-geophysical parameters of the features on Earth surface</a:t>
            </a:r>
            <a:r>
              <a:rPr lang="en-US" sz="2400" dirty="0">
                <a:ea typeface="+mn-lt"/>
                <a:cs typeface="+mn-lt"/>
              </a:rPr>
              <a:t>.</a:t>
            </a:r>
          </a:p>
          <a:p>
            <a:pPr marL="0" indent="0">
              <a:buNone/>
            </a:pPr>
            <a:r>
              <a:rPr lang="en-US" sz="2400" b="1" dirty="0">
                <a:ea typeface="+mn-lt"/>
                <a:cs typeface="+mn-lt"/>
              </a:rPr>
              <a:t>  Noise </a:t>
            </a:r>
            <a:r>
              <a:rPr lang="en-US" sz="2400" b="1" dirty="0" err="1">
                <a:ea typeface="+mn-lt"/>
                <a:cs typeface="+mn-lt"/>
              </a:rPr>
              <a:t>Despeckling</a:t>
            </a:r>
            <a:r>
              <a:rPr lang="en-US" sz="2400" b="1" dirty="0">
                <a:ea typeface="+mn-lt"/>
                <a:cs typeface="+mn-lt"/>
              </a:rPr>
              <a:t> cleans SAR images</a:t>
            </a:r>
            <a:endParaRPr lang="en-US" sz="2400" b="1" dirty="0">
              <a:ea typeface="Calibri" panose="020F0502020204030204"/>
              <a:cs typeface="Calibri" panose="020F0502020204030204"/>
            </a:endParaRPr>
          </a:p>
          <a:p>
            <a:r>
              <a:rPr lang="en-US" sz="2400" dirty="0">
                <a:latin typeface="Arial" pitchFamily="34" charset="0"/>
                <a:ea typeface="+mn-lt"/>
                <a:cs typeface="Arial" pitchFamily="34" charset="0"/>
              </a:rPr>
              <a:t>Image fusion is a useful tool for integrating low spatial resolution multispectral (MS) images  with  a  high  spatial  resolution  panchromatic  (PAN)  image,  thus  producing  a  high resolution  multispectral  image  for  better  understanding</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74254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927B-F244-6836-36FC-71601AD2A73A}"/>
              </a:ext>
            </a:extLst>
          </p:cNvPr>
          <p:cNvSpPr>
            <a:spLocks noGrp="1"/>
          </p:cNvSpPr>
          <p:nvPr>
            <p:ph type="title"/>
          </p:nvPr>
        </p:nvSpPr>
        <p:spPr/>
        <p:txBody>
          <a:bodyPr>
            <a:normAutofit fontScale="90000"/>
          </a:bodyPr>
          <a:lstStyle/>
          <a:p>
            <a:r>
              <a:rPr lang="en-US" dirty="0">
                <a:ea typeface="+mj-lt"/>
                <a:cs typeface="+mj-lt"/>
              </a:rPr>
              <a:t>Some methods which are used to correlate SAR images.</a:t>
            </a:r>
            <a:endParaRPr lang="en-US" dirty="0"/>
          </a:p>
        </p:txBody>
      </p:sp>
      <p:sp>
        <p:nvSpPr>
          <p:cNvPr id="3" name="Content Placeholder 2">
            <a:extLst>
              <a:ext uri="{FF2B5EF4-FFF2-40B4-BE49-F238E27FC236}">
                <a16:creationId xmlns:a16="http://schemas.microsoft.com/office/drawing/2014/main" id="{5CABF351-8EE0-33D4-87AD-62EDF52C3376}"/>
              </a:ext>
            </a:extLst>
          </p:cNvPr>
          <p:cNvSpPr>
            <a:spLocks noGrp="1"/>
          </p:cNvSpPr>
          <p:nvPr>
            <p:ph idx="1"/>
          </p:nvPr>
        </p:nvSpPr>
        <p:spPr/>
        <p:txBody>
          <a:bodyPr vert="horz" lIns="91440" tIns="45720" rIns="91440" bIns="45720" rtlCol="0" anchor="t">
            <a:normAutofit lnSpcReduction="10000"/>
          </a:bodyPr>
          <a:lstStyle/>
          <a:p>
            <a:r>
              <a:rPr lang="en-US" sz="2800" dirty="0">
                <a:latin typeface="Arial" pitchFamily="34" charset="0"/>
                <a:ea typeface="+mn-lt"/>
                <a:cs typeface="Arial" pitchFamily="34" charset="0"/>
              </a:rPr>
              <a:t>Object Detection</a:t>
            </a:r>
          </a:p>
          <a:p>
            <a:endParaRPr lang="en-US" sz="2800" dirty="0">
              <a:latin typeface="Arial" pitchFamily="34" charset="0"/>
              <a:ea typeface="+mn-lt"/>
              <a:cs typeface="Arial" pitchFamily="34" charset="0"/>
            </a:endParaRPr>
          </a:p>
          <a:p>
            <a:r>
              <a:rPr lang="en-US" sz="2800" dirty="0">
                <a:latin typeface="Arial" pitchFamily="34" charset="0"/>
                <a:ea typeface="+mn-lt"/>
                <a:cs typeface="Arial" pitchFamily="34" charset="0"/>
              </a:rPr>
              <a:t>Feature Matching</a:t>
            </a:r>
          </a:p>
          <a:p>
            <a:endParaRPr lang="en-US" sz="2800" dirty="0">
              <a:latin typeface="Arial" pitchFamily="34" charset="0"/>
              <a:ea typeface="Calibri"/>
              <a:cs typeface="Arial" pitchFamily="34" charset="0"/>
            </a:endParaRPr>
          </a:p>
          <a:p>
            <a:r>
              <a:rPr lang="en-US" sz="2800" dirty="0">
                <a:latin typeface="Arial" pitchFamily="34" charset="0"/>
                <a:ea typeface="+mn-lt"/>
                <a:cs typeface="Arial" pitchFamily="34" charset="0"/>
              </a:rPr>
              <a:t>Cross Correlation</a:t>
            </a:r>
          </a:p>
          <a:p>
            <a:endParaRPr lang="en-US" sz="2800" dirty="0">
              <a:latin typeface="Arial" pitchFamily="34" charset="0"/>
              <a:ea typeface="+mn-lt"/>
              <a:cs typeface="Arial" pitchFamily="34" charset="0"/>
            </a:endParaRPr>
          </a:p>
          <a:p>
            <a:r>
              <a:rPr lang="en-US" sz="2800" dirty="0">
                <a:latin typeface="Arial" pitchFamily="34" charset="0"/>
                <a:ea typeface="+mn-lt"/>
                <a:cs typeface="Arial" pitchFamily="34" charset="0"/>
              </a:rPr>
              <a:t>Sparse Representation based classification(SRC)</a:t>
            </a:r>
          </a:p>
          <a:p>
            <a:pPr>
              <a:buNone/>
            </a:pPr>
            <a:endParaRPr lang="en-US" sz="2800" dirty="0">
              <a:latin typeface="Arial" pitchFamily="34" charset="0"/>
              <a:ea typeface="+mn-lt"/>
              <a:cs typeface="Arial" pitchFamily="34" charset="0"/>
            </a:endParaRPr>
          </a:p>
          <a:p>
            <a:r>
              <a:rPr lang="en-US" sz="2800" dirty="0">
                <a:latin typeface="Arial" pitchFamily="34" charset="0"/>
                <a:ea typeface="+mn-lt"/>
                <a:cs typeface="Arial" pitchFamily="34" charset="0"/>
              </a:rPr>
              <a:t>Feature extraction and Classification Processes</a:t>
            </a:r>
          </a:p>
        </p:txBody>
      </p:sp>
    </p:spTree>
    <p:extLst>
      <p:ext uri="{BB962C8B-B14F-4D97-AF65-F5344CB8AC3E}">
        <p14:creationId xmlns:p14="http://schemas.microsoft.com/office/powerpoint/2010/main" val="65313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2324-E398-6E11-AFA2-61AA74C00D30}"/>
              </a:ext>
            </a:extLst>
          </p:cNvPr>
          <p:cNvSpPr>
            <a:spLocks noGrp="1"/>
          </p:cNvSpPr>
          <p:nvPr>
            <p:ph type="title"/>
          </p:nvPr>
        </p:nvSpPr>
        <p:spPr/>
        <p:txBody>
          <a:bodyPr/>
          <a:lstStyle/>
          <a:p>
            <a:r>
              <a:rPr lang="en-US" dirty="0">
                <a:cs typeface="Calibri Light"/>
              </a:rPr>
              <a:t>OBJECT DETECTION</a:t>
            </a:r>
            <a:endParaRPr lang="en-US" dirty="0"/>
          </a:p>
        </p:txBody>
      </p:sp>
      <p:sp>
        <p:nvSpPr>
          <p:cNvPr id="3" name="Content Placeholder 2">
            <a:extLst>
              <a:ext uri="{FF2B5EF4-FFF2-40B4-BE49-F238E27FC236}">
                <a16:creationId xmlns:a16="http://schemas.microsoft.com/office/drawing/2014/main" id="{9431D830-0788-526E-BDF8-EABE58874C35}"/>
              </a:ext>
            </a:extLst>
          </p:cNvPr>
          <p:cNvSpPr>
            <a:spLocks noGrp="1"/>
          </p:cNvSpPr>
          <p:nvPr>
            <p:ph idx="1"/>
          </p:nvPr>
        </p:nvSpPr>
        <p:spPr/>
        <p:txBody>
          <a:bodyPr vert="horz" lIns="91440" tIns="45720" rIns="91440" bIns="45720" rtlCol="0" anchor="t">
            <a:normAutofit/>
          </a:bodyPr>
          <a:lstStyle/>
          <a:p>
            <a:r>
              <a:rPr lang="en-US" sz="2400" dirty="0">
                <a:latin typeface="Arial" pitchFamily="34" charset="0"/>
                <a:ea typeface="+mn-lt"/>
                <a:cs typeface="Arial" pitchFamily="34" charset="0"/>
              </a:rPr>
              <a:t>It is a computer vision technique for locating instances of objects in images. It uses deep learning and some methods are</a:t>
            </a:r>
          </a:p>
          <a:p>
            <a:r>
              <a:rPr lang="en-US" sz="2400" dirty="0">
                <a:latin typeface="Arial" pitchFamily="34" charset="0"/>
                <a:ea typeface="+mn-lt"/>
                <a:cs typeface="Arial" pitchFamily="34" charset="0"/>
              </a:rPr>
              <a:t>CNN (</a:t>
            </a:r>
            <a:r>
              <a:rPr lang="en-US" sz="2400" dirty="0" err="1">
                <a:latin typeface="Arial" pitchFamily="34" charset="0"/>
                <a:ea typeface="+mn-lt"/>
                <a:cs typeface="Arial" pitchFamily="34" charset="0"/>
              </a:rPr>
              <a:t>Convolutional</a:t>
            </a:r>
            <a:r>
              <a:rPr lang="en-US" sz="2400" dirty="0">
                <a:latin typeface="Arial" pitchFamily="34" charset="0"/>
                <a:ea typeface="+mn-lt"/>
                <a:cs typeface="Arial" pitchFamily="34" charset="0"/>
              </a:rPr>
              <a:t> Neural Network),</a:t>
            </a:r>
          </a:p>
          <a:p>
            <a:r>
              <a:rPr lang="en-US" sz="2400" dirty="0">
                <a:latin typeface="Arial" pitchFamily="34" charset="0"/>
                <a:ea typeface="+mn-lt"/>
                <a:cs typeface="Arial" pitchFamily="34" charset="0"/>
              </a:rPr>
              <a:t>RCNN(Regions with Convolutional Neural Network)</a:t>
            </a:r>
          </a:p>
          <a:p>
            <a:r>
              <a:rPr lang="en-US" sz="2400" dirty="0">
                <a:latin typeface="Arial" pitchFamily="34" charset="0"/>
                <a:ea typeface="+mn-lt"/>
                <a:cs typeface="Arial" pitchFamily="34" charset="0"/>
              </a:rPr>
              <a:t>Fast R CNN,</a:t>
            </a:r>
          </a:p>
          <a:p>
            <a:r>
              <a:rPr lang="en-US" sz="2400" dirty="0">
                <a:latin typeface="Arial" pitchFamily="34" charset="0"/>
                <a:ea typeface="+mn-lt"/>
                <a:cs typeface="Arial" pitchFamily="34" charset="0"/>
              </a:rPr>
              <a:t>Faster R CNN,</a:t>
            </a:r>
          </a:p>
          <a:p>
            <a:r>
              <a:rPr lang="en-US" sz="2400" dirty="0">
                <a:latin typeface="Arial" pitchFamily="34" charset="0"/>
                <a:ea typeface="+mn-lt"/>
                <a:cs typeface="Arial" pitchFamily="34" charset="0"/>
              </a:rPr>
              <a:t>Histogram of Oriented gradients,</a:t>
            </a:r>
          </a:p>
          <a:p>
            <a:r>
              <a:rPr lang="en-US" sz="2400" dirty="0">
                <a:latin typeface="Arial" pitchFamily="34" charset="0"/>
                <a:ea typeface="+mn-lt"/>
                <a:cs typeface="Arial" pitchFamily="34" charset="0"/>
              </a:rPr>
              <a:t>Single shot detector,</a:t>
            </a:r>
          </a:p>
          <a:p>
            <a:r>
              <a:rPr lang="en-US" sz="2400" dirty="0">
                <a:latin typeface="Arial" pitchFamily="34" charset="0"/>
                <a:ea typeface="+mn-lt"/>
                <a:cs typeface="Arial" pitchFamily="34" charset="0"/>
              </a:rPr>
              <a:t>Spatial Pyramid Pooling(SPP NET),</a:t>
            </a:r>
          </a:p>
          <a:p>
            <a:r>
              <a:rPr lang="en-US" sz="2400" dirty="0">
                <a:latin typeface="Arial" pitchFamily="34" charset="0"/>
                <a:ea typeface="+mn-lt"/>
                <a:cs typeface="Arial" pitchFamily="34" charset="0"/>
              </a:rPr>
              <a:t>YOLO</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53573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80F1-E7CE-D883-538A-6A6FEF27DB1B}"/>
              </a:ext>
            </a:extLst>
          </p:cNvPr>
          <p:cNvSpPr>
            <a:spLocks noGrp="1"/>
          </p:cNvSpPr>
          <p:nvPr>
            <p:ph type="title"/>
          </p:nvPr>
        </p:nvSpPr>
        <p:spPr/>
        <p:txBody>
          <a:bodyPr/>
          <a:lstStyle/>
          <a:p>
            <a:r>
              <a:rPr lang="en-US" dirty="0">
                <a:cs typeface="Calibri Light"/>
              </a:rPr>
              <a:t>FEATURE MATCHING</a:t>
            </a:r>
            <a:endParaRPr lang="en-US" dirty="0"/>
          </a:p>
        </p:txBody>
      </p:sp>
      <p:sp>
        <p:nvSpPr>
          <p:cNvPr id="3" name="Content Placeholder 2">
            <a:extLst>
              <a:ext uri="{FF2B5EF4-FFF2-40B4-BE49-F238E27FC236}">
                <a16:creationId xmlns:a16="http://schemas.microsoft.com/office/drawing/2014/main" id="{26E4FC26-76A4-6E17-2D87-0FCF4817FE40}"/>
              </a:ext>
            </a:extLst>
          </p:cNvPr>
          <p:cNvSpPr>
            <a:spLocks noGrp="1"/>
          </p:cNvSpPr>
          <p:nvPr>
            <p:ph idx="1"/>
          </p:nvPr>
        </p:nvSpPr>
        <p:spPr/>
        <p:txBody>
          <a:bodyPr vert="horz" lIns="91440" tIns="45720" rIns="91440" bIns="45720" rtlCol="0" anchor="t">
            <a:normAutofit/>
          </a:bodyPr>
          <a:lstStyle/>
          <a:p>
            <a:r>
              <a:rPr lang="en-US" sz="2400" dirty="0">
                <a:latin typeface="Arial" pitchFamily="34" charset="0"/>
                <a:ea typeface="+mn-lt"/>
                <a:cs typeface="Arial" pitchFamily="34" charset="0"/>
              </a:rPr>
              <a:t>The feature matching of images can be divided into three categories: point feature matching method, line feature matching method and region feature matching method. Representative algorithms are: Scale-invariant feature transform (SIFT) method , Hough operator  and Maximally Stable Extremal Regions (MSER) operator .</a:t>
            </a:r>
          </a:p>
          <a:p>
            <a:r>
              <a:rPr lang="en-US" sz="2400" dirty="0">
                <a:latin typeface="Arial" pitchFamily="34" charset="0"/>
                <a:ea typeface="+mn-lt"/>
                <a:cs typeface="Arial" pitchFamily="34" charset="0"/>
              </a:rPr>
              <a:t>Feature descriptors are based on gaussian-gamma-shaped edge strength maps instead of original images. This method combines both edge features and point features to reach a match target. </a:t>
            </a:r>
            <a:endParaRPr lang="en-US" sz="2400" dirty="0">
              <a:latin typeface="Arial" pitchFamily="34" charset="0"/>
              <a:cs typeface="Arial" pitchFamily="34" charset="0"/>
            </a:endParaRPr>
          </a:p>
          <a:p>
            <a:r>
              <a:rPr lang="en-US" sz="2400" dirty="0">
                <a:latin typeface="Arial" pitchFamily="34" charset="0"/>
                <a:ea typeface="+mn-lt"/>
                <a:cs typeface="Arial" pitchFamily="34" charset="0"/>
              </a:rPr>
              <a:t>The second one is SAR-SIFT algorithm, This kind of method is based on improvement of sift algorithm.</a:t>
            </a:r>
          </a:p>
          <a:p>
            <a:endParaRPr lang="en-US" dirty="0">
              <a:cs typeface="Calibri"/>
            </a:endParaRPr>
          </a:p>
        </p:txBody>
      </p:sp>
    </p:spTree>
    <p:extLst>
      <p:ext uri="{BB962C8B-B14F-4D97-AF65-F5344CB8AC3E}">
        <p14:creationId xmlns:p14="http://schemas.microsoft.com/office/powerpoint/2010/main" val="6043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3529-8DE1-974C-F4E6-0B327431ACD8}"/>
              </a:ext>
            </a:extLst>
          </p:cNvPr>
          <p:cNvSpPr>
            <a:spLocks noGrp="1"/>
          </p:cNvSpPr>
          <p:nvPr>
            <p:ph type="title"/>
          </p:nvPr>
        </p:nvSpPr>
        <p:spPr/>
        <p:txBody>
          <a:bodyPr>
            <a:normAutofit fontScale="90000"/>
          </a:bodyPr>
          <a:lstStyle/>
          <a:p>
            <a:r>
              <a:rPr lang="en-US" dirty="0">
                <a:ea typeface="+mj-lt"/>
                <a:cs typeface="+mj-lt"/>
              </a:rPr>
              <a:t>Scale-invariant feature transform algorithm</a:t>
            </a:r>
            <a:endParaRPr lang="en-US" dirty="0"/>
          </a:p>
        </p:txBody>
      </p:sp>
      <p:sp>
        <p:nvSpPr>
          <p:cNvPr id="3" name="Content Placeholder 2">
            <a:extLst>
              <a:ext uri="{FF2B5EF4-FFF2-40B4-BE49-F238E27FC236}">
                <a16:creationId xmlns:a16="http://schemas.microsoft.com/office/drawing/2014/main" id="{48B0FDB3-C03E-F222-D378-45803941DAE9}"/>
              </a:ext>
            </a:extLst>
          </p:cNvPr>
          <p:cNvSpPr>
            <a:spLocks noGrp="1"/>
          </p:cNvSpPr>
          <p:nvPr>
            <p:ph idx="1"/>
          </p:nvPr>
        </p:nvSpPr>
        <p:spPr/>
        <p:txBody>
          <a:bodyPr vert="horz" lIns="91440" tIns="45720" rIns="91440" bIns="45720" rtlCol="0" anchor="t">
            <a:normAutofit/>
          </a:bodyPr>
          <a:lstStyle/>
          <a:p>
            <a:r>
              <a:rPr lang="en-US" sz="2400" dirty="0">
                <a:latin typeface="Arial" pitchFamily="34" charset="0"/>
                <a:ea typeface="+mn-lt"/>
                <a:cs typeface="Arial" pitchFamily="34" charset="0"/>
              </a:rPr>
              <a:t>The SIFT algorithm is a kind of computer vision algorithm. This algorithm detects and describes the local features in the image. It searches for local extremum points in the scale space and extracts its position, scale, and rotation invariants.</a:t>
            </a:r>
          </a:p>
          <a:p>
            <a:r>
              <a:rPr lang="en-US" sz="2400" dirty="0">
                <a:latin typeface="Arial" pitchFamily="34" charset="0"/>
                <a:ea typeface="+mn-lt"/>
                <a:cs typeface="Arial" pitchFamily="34" charset="0"/>
              </a:rPr>
              <a:t>The SIFT algorithm is based on the search of different scale space to detect feature points and to determine the direction of feature points. The characteristics of the feature points found by SIFT algorithm are very prominent. </a:t>
            </a:r>
          </a:p>
          <a:p>
            <a:r>
              <a:rPr lang="en-US" sz="2400" dirty="0">
                <a:latin typeface="Arial" pitchFamily="34" charset="0"/>
                <a:ea typeface="+mn-lt"/>
                <a:cs typeface="Arial" pitchFamily="34" charset="0"/>
              </a:rPr>
              <a:t>These feature points do not change due to illumination intensity, affine transformation of images, and varying degrees of interference noise.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75958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5D5C-9BCF-116E-9BE3-C613DE11F597}"/>
              </a:ext>
            </a:extLst>
          </p:cNvPr>
          <p:cNvSpPr>
            <a:spLocks noGrp="1"/>
          </p:cNvSpPr>
          <p:nvPr>
            <p:ph type="title"/>
          </p:nvPr>
        </p:nvSpPr>
        <p:spPr/>
        <p:txBody>
          <a:bodyPr/>
          <a:lstStyle/>
          <a:p>
            <a:r>
              <a:rPr lang="en-IN" dirty="0"/>
              <a:t>SIFT </a:t>
            </a:r>
          </a:p>
        </p:txBody>
      </p:sp>
      <p:sp>
        <p:nvSpPr>
          <p:cNvPr id="3" name="Content Placeholder 2">
            <a:extLst>
              <a:ext uri="{FF2B5EF4-FFF2-40B4-BE49-F238E27FC236}">
                <a16:creationId xmlns:a16="http://schemas.microsoft.com/office/drawing/2014/main" id="{FC70BA26-BC8D-7DBB-C402-F2048E3C35DF}"/>
              </a:ext>
            </a:extLst>
          </p:cNvPr>
          <p:cNvSpPr>
            <a:spLocks noGrp="1"/>
          </p:cNvSpPr>
          <p:nvPr>
            <p:ph idx="1"/>
          </p:nvPr>
        </p:nvSpPr>
        <p:spPr/>
        <p:txBody>
          <a:bodyPr/>
          <a:lstStyle/>
          <a:p>
            <a:r>
              <a:rPr lang="en-US" sz="2400" dirty="0">
                <a:latin typeface="Arial" pitchFamily="34" charset="0"/>
                <a:ea typeface="+mn-lt"/>
                <a:cs typeface="Arial" pitchFamily="34" charset="0"/>
              </a:rPr>
              <a:t>These feature points include points such as the corner points of ground objects, the edge points of objects on the image, the bright spot in the dark area of the image, and the dark spot appearing in the bright area. </a:t>
            </a:r>
          </a:p>
          <a:p>
            <a:r>
              <a:rPr lang="en-US" sz="2400" dirty="0">
                <a:latin typeface="Arial" pitchFamily="34" charset="0"/>
                <a:ea typeface="+mn-lt"/>
                <a:cs typeface="Arial" pitchFamily="34" charset="0"/>
              </a:rPr>
              <a:t>The </a:t>
            </a:r>
            <a:r>
              <a:rPr lang="en-US" sz="2400" b="1" dirty="0">
                <a:latin typeface="Arial" pitchFamily="34" charset="0"/>
                <a:ea typeface="+mn-lt"/>
                <a:cs typeface="Arial" pitchFamily="34" charset="0"/>
              </a:rPr>
              <a:t>SIFT algorithm</a:t>
            </a:r>
            <a:r>
              <a:rPr lang="en-US" sz="2400" dirty="0">
                <a:latin typeface="Arial" pitchFamily="34" charset="0"/>
                <a:ea typeface="+mn-lt"/>
                <a:cs typeface="Arial" pitchFamily="34" charset="0"/>
              </a:rPr>
              <a:t> is widely used in computer vision to match images or for local target recognition, and is suitable for various applications such as target retrieval, image retrieval, transformation, registration or image tracking</a:t>
            </a:r>
            <a:endParaRPr lang="en-US" sz="24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409712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3D62-9E24-46F6-29A8-90862BC986A2}"/>
              </a:ext>
            </a:extLst>
          </p:cNvPr>
          <p:cNvSpPr>
            <a:spLocks noGrp="1"/>
          </p:cNvSpPr>
          <p:nvPr>
            <p:ph type="title"/>
          </p:nvPr>
        </p:nvSpPr>
        <p:spPr/>
        <p:txBody>
          <a:bodyPr>
            <a:normAutofit fontScale="90000"/>
          </a:bodyPr>
          <a:lstStyle/>
          <a:p>
            <a:r>
              <a:rPr lang="en-US" dirty="0">
                <a:ea typeface="+mj-lt"/>
                <a:cs typeface="+mj-lt"/>
              </a:rPr>
              <a:t>SAR-SIFT: A SIFT-LIKE ALGORITHM FOR SAR IMAGES</a:t>
            </a:r>
            <a:endParaRPr lang="en-US" dirty="0"/>
          </a:p>
        </p:txBody>
      </p:sp>
      <p:sp>
        <p:nvSpPr>
          <p:cNvPr id="3" name="Content Placeholder 2">
            <a:extLst>
              <a:ext uri="{FF2B5EF4-FFF2-40B4-BE49-F238E27FC236}">
                <a16:creationId xmlns:a16="http://schemas.microsoft.com/office/drawing/2014/main" id="{D3674CC5-A7B8-A467-919E-4CF067DC764E}"/>
              </a:ext>
            </a:extLst>
          </p:cNvPr>
          <p:cNvSpPr>
            <a:spLocks noGrp="1"/>
          </p:cNvSpPr>
          <p:nvPr>
            <p:ph idx="1"/>
          </p:nvPr>
        </p:nvSpPr>
        <p:spPr>
          <a:xfrm>
            <a:off x="838200" y="1680940"/>
            <a:ext cx="10515600" cy="5177059"/>
          </a:xfrm>
        </p:spPr>
        <p:txBody>
          <a:bodyPr vert="horz" lIns="91440" tIns="45720" rIns="91440" bIns="45720" rtlCol="0" anchor="t">
            <a:normAutofit/>
          </a:bodyPr>
          <a:lstStyle/>
          <a:p>
            <a:r>
              <a:rPr lang="en-US" sz="2400" dirty="0">
                <a:latin typeface="Arial" pitchFamily="34" charset="0"/>
                <a:ea typeface="+mn-lt"/>
                <a:cs typeface="Arial" pitchFamily="34" charset="0"/>
              </a:rPr>
              <a:t>The SAR-SIFT algorithm is an operator that extracts local features from SAR images and performs feature description. </a:t>
            </a:r>
          </a:p>
          <a:p>
            <a:r>
              <a:rPr lang="en-US" sz="2400" dirty="0">
                <a:latin typeface="Arial" pitchFamily="34" charset="0"/>
                <a:ea typeface="+mn-lt"/>
                <a:cs typeface="Arial" pitchFamily="34" charset="0"/>
              </a:rPr>
              <a:t>This algorithm has potential applications for all image comparison applications that require stability and invariance, including matching, change detection and template-based target detection. In this method a new SAR-Harris feature point detection method.</a:t>
            </a:r>
          </a:p>
          <a:p>
            <a:r>
              <a:rPr lang="en-US" sz="2400" dirty="0">
                <a:latin typeface="Arial" pitchFamily="34" charset="0"/>
                <a:ea typeface="+mn-lt"/>
                <a:cs typeface="Arial" pitchFamily="34" charset="0"/>
              </a:rPr>
              <a:t> The SAR-Harris feature detection method uses multi-scale SAR-Harris matrix and multi-scale SAR-Harris function to calculate the multi-scale results of the original image, thus replacing the scale space in the SIFT algorithm. </a:t>
            </a:r>
          </a:p>
        </p:txBody>
      </p:sp>
    </p:spTree>
    <p:extLst>
      <p:ext uri="{BB962C8B-B14F-4D97-AF65-F5344CB8AC3E}">
        <p14:creationId xmlns:p14="http://schemas.microsoft.com/office/powerpoint/2010/main" val="1350377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TotalTime>
  <Words>1719</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Constantia</vt:lpstr>
      <vt:lpstr>Wingdings 2</vt:lpstr>
      <vt:lpstr>Flow</vt:lpstr>
      <vt:lpstr>Correlation of SAR images</vt:lpstr>
      <vt:lpstr>What is SAR images?</vt:lpstr>
      <vt:lpstr>Processing the SAR images</vt:lpstr>
      <vt:lpstr>Some methods which are used to correlate SAR images.</vt:lpstr>
      <vt:lpstr>OBJECT DETECTION</vt:lpstr>
      <vt:lpstr>FEATURE MATCHING</vt:lpstr>
      <vt:lpstr>Scale-invariant feature transform algorithm</vt:lpstr>
      <vt:lpstr>SIFT </vt:lpstr>
      <vt:lpstr>SAR-SIFT: A SIFT-LIKE ALGORITHM FOR SAR IMAGES</vt:lpstr>
      <vt:lpstr>SAR-SIFT</vt:lpstr>
      <vt:lpstr>Hough line detection algorithm</vt:lpstr>
      <vt:lpstr>Hough line detection algorithm</vt:lpstr>
      <vt:lpstr>Maximally stable extremal regions algorithm</vt:lpstr>
      <vt:lpstr>Feature matching for SAR and optical images based on gaussian-gamma-shaped edge strength map</vt:lpstr>
      <vt:lpstr>Matching SAR and optical images using modified hausdorff distance and genetic algorithms </vt:lpstr>
      <vt:lpstr>Cross Correlation</vt:lpstr>
      <vt:lpstr>Sparse Representation based classification(SRC)</vt:lpstr>
      <vt:lpstr>SRC</vt:lpstr>
      <vt:lpstr>Feature extraction and Classification Processes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Aakash Kamuju</cp:lastModifiedBy>
  <cp:revision>231</cp:revision>
  <dcterms:created xsi:type="dcterms:W3CDTF">2022-12-04T11:06:34Z</dcterms:created>
  <dcterms:modified xsi:type="dcterms:W3CDTF">2022-12-06T12:14:12Z</dcterms:modified>
</cp:coreProperties>
</file>