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64" r:id="rId2"/>
    <p:sldId id="266" r:id="rId3"/>
    <p:sldId id="265" r:id="rId4"/>
    <p:sldId id="267" r:id="rId5"/>
    <p:sldId id="268" r:id="rId6"/>
    <p:sldId id="269" r:id="rId7"/>
    <p:sldId id="270" r:id="rId8"/>
    <p:sldId id="27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5" d="100"/>
          <a:sy n="75" d="100"/>
        </p:scale>
        <p:origin x="7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7A07-96C3-42AF-943D-953C86C3D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557"/>
            <a:ext cx="9144000" cy="2387600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E38DF-F503-4E79-B1B0-16489708A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3232"/>
            <a:ext cx="9144000" cy="1655762"/>
          </a:xfrm>
        </p:spPr>
        <p:txBody>
          <a:bodyPr>
            <a:normAutofit/>
          </a:bodyPr>
          <a:lstStyle>
            <a:lvl1pPr marL="0" indent="0" algn="ctr">
              <a:lnSpc>
                <a:spcPts val="3200"/>
              </a:lnSpc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D965B-87A4-4F43-BE02-800BCCDF42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 anchor="ctr" anchorCtr="0"/>
          <a:lstStyle/>
          <a:p>
            <a:fld id="{403CB87E-4591-47A1-9046-CF63F17215EF}" type="datetime2">
              <a:rPr lang="en-US" smtClean="0"/>
              <a:t>Sunday, November 1,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ED35B-CBF1-40D9-BAA7-CF9E1E22B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7328" y="6217920"/>
            <a:ext cx="7196328" cy="640080"/>
          </a:xfrm>
        </p:spPr>
        <p:txBody>
          <a:bodyPr anchor="ctr" anchorCtr="0"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6653A-450D-4BDE-8718-99F2D9314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>
            <a:lvl1pPr algn="ctr">
              <a:defRPr/>
            </a:lvl1pPr>
          </a:lstStyle>
          <a:p>
            <a:fld id="{3A4F6043-7A67-491B-98BC-F933DED72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057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D930A-6467-4C46-BA13-A0F5EC12F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1977A-7872-4BE8-8C5C-D2099BEDB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B8191-8A0C-4077-9A2D-0255BF81A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17F0E-8070-4DFE-A821-9A699EDBAD7E}" type="datetime2">
              <a:rPr lang="en-US" smtClean="0"/>
              <a:t>Sunday, November 1,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41B40-57AC-45F3-9AAC-DC2BEBB12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D65F4-29FA-451A-878F-768E426A7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385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76A9FC-D582-4FC8-B641-9F77B4DD1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A1683-12F6-4BA6-AD1A-F98C60951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141D6-1E1A-4A54-A9B4-57F86865F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34AE-C7BF-46E5-A968-01C6641F6476}" type="datetime2">
              <a:rPr lang="en-US" smtClean="0"/>
              <a:t>Sunday, November 1,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541D6-4702-4421-AEB2-D6CA3AADB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C9F43-CD60-4C38-94C9-0E6D3B722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255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4413-82C1-4EBC-8C6B-BC5F842D1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F029A-192E-4A44-ACC7-6C5212C77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825625"/>
            <a:ext cx="10543031" cy="420638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1A7D4-E57E-4789-896B-B2A051BF94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3DE70B-B772-416E-A790-995760B1742E}" type="datetime2">
              <a:rPr lang="en-US" smtClean="0"/>
              <a:t>Sunday, November 1,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B63EE-3B35-4F8A-BDA3-E778BFE14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39EF2-7937-4C30-A883-7F7BD0280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223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F4BC-D1E9-40F0-A26B-9EA9B6B69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081941"/>
            <a:ext cx="10543032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974A6-FAB9-47DA-8F1A-701DFC8DF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3961666"/>
            <a:ext cx="10543032" cy="1500187"/>
          </a:xfrm>
        </p:spPr>
        <p:txBody>
          <a:bodyPr>
            <a:no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4E2B4-314C-4D4F-8938-E437A2EF5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60CDE-A6F1-4138-AF12-ED09E8E5FB6B}" type="datetime2">
              <a:rPr lang="en-US" smtClean="0"/>
              <a:t>Sunday, November 1,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42F23-6986-4A36-97F0-13F305A2D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BA1B9-2423-42BD-A553-DC5703F6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048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64F76-994F-4AB5-B17B-46C0C2FA5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69B3B-A540-4556-98C8-1F49704A7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4" y="1825625"/>
            <a:ext cx="5599176" cy="4206382"/>
          </a:xfrm>
        </p:spPr>
        <p:txBody>
          <a:bodyPr/>
          <a:lstStyle>
            <a:lvl1pPr marL="457200" indent="-457200">
              <a:buFont typeface="Wingdings 2" panose="05020102010507070707" pitchFamily="18" charset="2"/>
              <a:buChar char="¬"/>
              <a:defRPr/>
            </a:lvl1pPr>
            <a:lvl2pPr marL="800100" indent="-342900">
              <a:buFont typeface="Wingdings 2" panose="05020102010507070707" pitchFamily="18" charset="2"/>
              <a:buChar char="¬"/>
              <a:defRPr/>
            </a:lvl2pPr>
            <a:lvl3pPr marL="1257300" indent="-342900">
              <a:buFont typeface="Wingdings 2" panose="05020102010507070707" pitchFamily="18" charset="2"/>
              <a:buChar char="¬"/>
              <a:defRPr/>
            </a:lvl3pPr>
            <a:lvl4pPr marL="1657350" indent="-285750">
              <a:buFont typeface="Wingdings 2" panose="05020102010507070707" pitchFamily="18" charset="2"/>
              <a:buChar char="¬"/>
              <a:defRPr/>
            </a:lvl4pPr>
            <a:lvl5pPr marL="2114550" indent="-28575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72438-7C63-48F2-9D6F-2461BFD6D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791456" cy="4206382"/>
          </a:xfrm>
        </p:spPr>
        <p:txBody>
          <a:bodyPr/>
          <a:lstStyle>
            <a:lvl1pPr marL="228600" indent="-228600">
              <a:buFont typeface="Wingdings 2" panose="05020102010507070707" pitchFamily="18" charset="2"/>
              <a:buChar char="¬"/>
              <a:defRPr/>
            </a:lvl1pPr>
            <a:lvl2pPr marL="685800" indent="-228600">
              <a:buFont typeface="Wingdings 2" panose="05020102010507070707" pitchFamily="18" charset="2"/>
              <a:buChar char="¬"/>
              <a:defRPr/>
            </a:lvl2pPr>
            <a:lvl3pPr marL="1143000" indent="-228600">
              <a:buFont typeface="Wingdings 2" panose="05020102010507070707" pitchFamily="18" charset="2"/>
              <a:buChar char="¬"/>
              <a:defRPr/>
            </a:lvl3pPr>
            <a:lvl4pPr marL="1600200" indent="-228600">
              <a:buFont typeface="Wingdings 2" panose="05020102010507070707" pitchFamily="18" charset="2"/>
              <a:buChar char="¬"/>
              <a:defRPr/>
            </a:lvl4pPr>
            <a:lvl5pPr marL="2057400" indent="-22860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A1B49-6AAA-4DA7-970F-B75899F1A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5F8B1-DB7B-4D28-A97D-40FB2DD1EF78}" type="datetime2">
              <a:rPr lang="en-US" smtClean="0"/>
              <a:t>Sunday, November 1,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3649A-B9A2-4737-B47E-758DC140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C1407-C705-451C-878E-8175DCCD5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073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F9955-0460-4A20-8FC6-30059556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5DDA7-4AAD-4EBE-880C-200E5F10A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681163"/>
            <a:ext cx="554969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17496-E470-4CF6-884C-F07390A46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0624" y="2505075"/>
            <a:ext cx="5549697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438EA-D381-4F22-A911-ECDD6D04F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70321" y="1681163"/>
            <a:ext cx="4993335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255FA-A04D-49F2-8DB4-3CC082D0D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70321" y="2505075"/>
            <a:ext cx="4993335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6298F3-0AEC-4811-99A4-B78AE3A70B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14039161-23B8-4738-9069-73EBE8884FDD}" type="datetime2">
              <a:rPr lang="en-US" smtClean="0"/>
              <a:t>Sunday, November 1,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7690B4-8A9A-4717-8B0B-2C9212926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8F00A-44BE-4E0A-B1CE-1FC489654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636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1F235-FBFF-453E-B90A-5758ED47C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938306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43A871-5A76-4349-99F0-C46C77380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4D44-7693-499F-AC6C-11696134FE3F}" type="datetime2">
              <a:rPr lang="en-US" smtClean="0"/>
              <a:t>Sunday, November 1,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72E803-8BD9-40A2-8389-C19DA1148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5414ED-B772-4B84-813E-E34C9A97C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018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562BDD-CBFF-4046-A6B2-A9ECCB7E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AF2AE-472C-4EF3-ABB2-24BAA9AE3CF7}" type="datetime2">
              <a:rPr lang="en-US" smtClean="0"/>
              <a:t>Sunday, November 1,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90B5F6-6C28-4A86-AFD0-D7F93D46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10D5C-1634-451B-8D99-4D47EB3A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738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2261-8522-4437-B612-7C7100D18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10543032" cy="1600200"/>
          </a:xfrm>
        </p:spPr>
        <p:txBody>
          <a:bodyPr anchor="b">
            <a:noAutofit/>
          </a:bodyPr>
          <a:lstStyle>
            <a:lvl1pPr>
              <a:defRPr sz="5200">
                <a:latin typeface="Dante (Headings)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AA0AF-3F50-42BD-84B4-E70C3D004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199340"/>
            <a:ext cx="5780468" cy="366171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C702B-2C4D-4590-8BEE-31940145C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4813E-250B-4422-AE46-5E1AB964A4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EAEA162C-A7C1-4263-9453-1BAFF8C39559}" type="datetime2">
              <a:rPr lang="en-US" smtClean="0"/>
              <a:t>Sunday, November 1,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B5B81-E9CC-45F3-8EF1-35D2C8FF1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A7E97-5A73-4602-9582-6CDACB918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828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334B-3019-4CA1-B658-779001922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4489180" cy="16002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D3CC12-FD6B-41A3-BF67-D600CC438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B2BD5-DC18-460B-BFCC-5B2447D2B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F6305-9768-4792-866C-91238D4569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64DF6793-3458-4587-8168-65F0C37A92D2}" type="datetime2">
              <a:rPr lang="en-US" smtClean="0"/>
              <a:t>Sunday, November 1,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BF050-0FF1-499F-936E-FAAE50DC3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02C2E-1542-46B4-85B1-7A4B3F772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071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86836B-C327-49CB-ADF2-2E730C4A91BF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310F61-136C-42B3-981B-FDE3DD0A8135}"/>
              </a:ext>
            </a:extLst>
          </p:cNvPr>
          <p:cNvSpPr/>
          <p:nvPr/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AF870-601F-4570-A8A9-1003F8939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CCECD-B6E7-4C40-8A84-65FD5A3F0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825625"/>
            <a:ext cx="105430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EFA4D-0E39-4E26-B43C-5D1084B3B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E8352ED3-3C46-4C9A-9738-67B2D875E7E2}" type="datetime2">
              <a:rPr lang="en-US" smtClean="0"/>
              <a:pPr/>
              <a:t>Sunday, November 1,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851EA-2F2C-4012-8B96-51179BDD1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196328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B8ACB-7A60-4D76-A149-0C57A30E0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922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Wingdings 2" panose="05020102010507070707" pitchFamily="18" charset="2"/>
        <a:buChar char="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1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955B55B-4F71-4658-8541-A5C4441753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6F2F26-E82E-4164-ADAF-4F52DCC1F6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7501" y="3135084"/>
            <a:ext cx="9916996" cy="1811621"/>
          </a:xfrm>
        </p:spPr>
        <p:txBody>
          <a:bodyPr anchor="t">
            <a:normAutofit/>
          </a:bodyPr>
          <a:lstStyle/>
          <a:p>
            <a:r>
              <a:rPr lang="en-GB" sz="4800" dirty="0">
                <a:solidFill>
                  <a:srgbClr val="FFFFFF"/>
                </a:solidFill>
              </a:rPr>
              <a:t>Imbalanced Fraud Detection</a:t>
            </a:r>
            <a:br>
              <a:rPr lang="en-GB" sz="4800" dirty="0">
                <a:solidFill>
                  <a:srgbClr val="FFFFFF"/>
                </a:solidFill>
              </a:rPr>
            </a:br>
            <a:endParaRPr lang="en-GB" sz="4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4726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EFE8F72-51FA-4D21-A145-F74F53186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Fraud Detection - Dataset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56EF41-7C50-470A-9A3F-1CA4A1B91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825625"/>
            <a:ext cx="7542275" cy="4206383"/>
          </a:xfrm>
        </p:spPr>
        <p:txBody>
          <a:bodyPr/>
          <a:lstStyle/>
          <a:p>
            <a:r>
              <a:rPr lang="en-GB" dirty="0"/>
              <a:t>Data set contains credit card transaction from EU in September 2013</a:t>
            </a:r>
          </a:p>
          <a:p>
            <a:r>
              <a:rPr lang="en-GB" dirty="0"/>
              <a:t>The Dataset used is heavily unbalanced</a:t>
            </a:r>
          </a:p>
          <a:p>
            <a:pPr lvl="1"/>
            <a:r>
              <a:rPr lang="en-GB" dirty="0"/>
              <a:t>No Frauds 99.83 % of the dataset</a:t>
            </a:r>
          </a:p>
          <a:p>
            <a:pPr lvl="1"/>
            <a:r>
              <a:rPr lang="en-GB" dirty="0"/>
              <a:t>Frauds 0.17 % of the dataset</a:t>
            </a:r>
          </a:p>
          <a:p>
            <a:r>
              <a:rPr lang="en-GB" dirty="0">
                <a:latin typeface="Inter"/>
              </a:rPr>
              <a:t>C</a:t>
            </a:r>
            <a:r>
              <a:rPr lang="en-GB" b="0" i="0" dirty="0">
                <a:effectLst/>
                <a:latin typeface="Inter"/>
              </a:rPr>
              <a:t>ontains only numerical input variables which are the result of a PCA transformation</a:t>
            </a:r>
          </a:p>
          <a:p>
            <a:pPr lvl="1"/>
            <a:r>
              <a:rPr lang="en-GB" b="0" i="0" dirty="0">
                <a:effectLst/>
                <a:latin typeface="Inter"/>
              </a:rPr>
              <a:t>Features V1, V2, … V28 are the principal components obtained with PCA</a:t>
            </a:r>
          </a:p>
          <a:p>
            <a:pPr lvl="1"/>
            <a:r>
              <a:rPr lang="en-GB" dirty="0">
                <a:latin typeface="Inter"/>
              </a:rPr>
              <a:t>Time and Amount hasn’t been transformed</a:t>
            </a:r>
            <a:endParaRPr lang="en-GB" dirty="0"/>
          </a:p>
          <a:p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483421E-C1D1-4B18-9AE4-1D9DBC3CD6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6375" y="2481016"/>
            <a:ext cx="4276725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052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EFE8F72-51FA-4D21-A145-F74F53186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Fraud Detection - EDA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56EF41-7C50-470A-9A3F-1CA4A1B91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825625"/>
            <a:ext cx="9815575" cy="4206383"/>
          </a:xfrm>
        </p:spPr>
        <p:txBody>
          <a:bodyPr/>
          <a:lstStyle/>
          <a:p>
            <a:r>
              <a:rPr lang="en-GB" dirty="0"/>
              <a:t>Dataset does not contain missing values</a:t>
            </a:r>
          </a:p>
          <a:p>
            <a:r>
              <a:rPr lang="en-GB" dirty="0"/>
              <a:t>All feature have float64 data type only the label has type int64</a:t>
            </a:r>
          </a:p>
          <a:p>
            <a:r>
              <a:rPr lang="en-GB" dirty="0"/>
              <a:t>Training set has 585 duplicates which has been dropped</a:t>
            </a:r>
          </a:p>
          <a:p>
            <a:r>
              <a:rPr lang="en-GB" dirty="0"/>
              <a:t>Outliers dropped from the features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ED579C2-C3AA-4B34-940B-CD870316D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331" y="3928815"/>
            <a:ext cx="7043064" cy="2392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673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EFE8F72-51FA-4D21-A145-F74F53186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Fraud Detection - EDA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56EF41-7C50-470A-9A3F-1CA4A1B91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825625"/>
            <a:ext cx="7643875" cy="4206383"/>
          </a:xfrm>
        </p:spPr>
        <p:txBody>
          <a:bodyPr/>
          <a:lstStyle/>
          <a:p>
            <a:r>
              <a:rPr lang="en-GB" dirty="0"/>
              <a:t>Correlation matrix shows that mot all the features have correlation with the labels</a:t>
            </a:r>
          </a:p>
          <a:p>
            <a:r>
              <a:rPr lang="en-GB" dirty="0"/>
              <a:t>After statistical analysis only the following column are relevant </a:t>
            </a:r>
          </a:p>
          <a:p>
            <a:pPr lvl="1"/>
            <a:r>
              <a:rPr lang="en-GB" dirty="0"/>
              <a:t>['V1', 'V4', 'V5', 'V7', 'V8', 'V9', 'V10', 'V13', 'V14', 'V16', 'V20', 'V21', 'V22', 'V24', 'V27', 'V28', 'Amount’]</a:t>
            </a:r>
          </a:p>
          <a:p>
            <a:r>
              <a:rPr lang="en-GB" dirty="0"/>
              <a:t>From which the most relevant feature are in the table: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5FC9AE2-80E8-4FCC-BF2C-6B567A5C54B5}"/>
              </a:ext>
            </a:extLst>
          </p:cNvPr>
          <p:cNvGrpSpPr/>
          <p:nvPr/>
        </p:nvGrpSpPr>
        <p:grpSpPr>
          <a:xfrm>
            <a:off x="8225601" y="721075"/>
            <a:ext cx="3839399" cy="3482630"/>
            <a:chOff x="5204503" y="1825624"/>
            <a:chExt cx="3839399" cy="348263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D175F59-C870-4AE4-8C14-B843142B90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39649"/>
            <a:stretch/>
          </p:blipFill>
          <p:spPr>
            <a:xfrm>
              <a:off x="5204503" y="1825625"/>
              <a:ext cx="3475671" cy="348262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129A99F-2D1C-4519-90D2-B4B8EA8A53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93684"/>
            <a:stretch/>
          </p:blipFill>
          <p:spPr>
            <a:xfrm>
              <a:off x="8680174" y="1825624"/>
              <a:ext cx="363728" cy="3482629"/>
            </a:xfrm>
            <a:prstGeom prst="rect">
              <a:avLst/>
            </a:prstGeom>
          </p:spPr>
        </p:pic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26D5FCC5-322F-4A46-AE2D-956BD80FBC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8553" y="4307351"/>
            <a:ext cx="2672747" cy="2372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908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EFE8F72-51FA-4D21-A145-F74F53186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Fraud Detection – Model building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56EF41-7C50-470A-9A3F-1CA4A1B91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825625"/>
            <a:ext cx="10310875" cy="4206383"/>
          </a:xfrm>
        </p:spPr>
        <p:txBody>
          <a:bodyPr>
            <a:normAutofit/>
          </a:bodyPr>
          <a:lstStyle/>
          <a:p>
            <a:r>
              <a:rPr lang="en-GB" dirty="0"/>
              <a:t>Approaches to model building with unbalanced dataset</a:t>
            </a:r>
          </a:p>
          <a:p>
            <a:pPr lvl="1"/>
            <a:r>
              <a:rPr lang="en-GB" dirty="0"/>
              <a:t>Building various models</a:t>
            </a:r>
          </a:p>
          <a:p>
            <a:pPr lvl="2"/>
            <a:r>
              <a:rPr lang="en-GB" dirty="0"/>
              <a:t>Classified with random forest and SVC</a:t>
            </a:r>
          </a:p>
          <a:p>
            <a:pPr lvl="1"/>
            <a:r>
              <a:rPr lang="en-GB" dirty="0"/>
              <a:t>Oversampling is generation of  new samples of the classes which are under-represented and there are various methodology to do it</a:t>
            </a:r>
          </a:p>
          <a:p>
            <a:pPr lvl="2"/>
            <a:r>
              <a:rPr lang="en-GB" dirty="0"/>
              <a:t>Generation of the sample randomly</a:t>
            </a:r>
          </a:p>
          <a:p>
            <a:pPr lvl="2"/>
            <a:r>
              <a:rPr lang="en-GB" dirty="0"/>
              <a:t>Generate new samples by interpolation</a:t>
            </a:r>
          </a:p>
          <a:p>
            <a:pPr lvl="1"/>
            <a:r>
              <a:rPr lang="en-GB" dirty="0" err="1"/>
              <a:t>Undersampling</a:t>
            </a:r>
            <a:r>
              <a:rPr lang="en-GB" b="0" i="0" dirty="0">
                <a:solidFill>
                  <a:srgbClr val="212121"/>
                </a:solidFill>
                <a:effectLst/>
                <a:latin typeface="Roboto"/>
              </a:rPr>
              <a:t> algorithm will generate a new set S' where |S'| &lt; |S| and S' \not\subset S</a:t>
            </a:r>
          </a:p>
          <a:p>
            <a:pPr lvl="2"/>
            <a:r>
              <a:rPr lang="en-GB" dirty="0">
                <a:solidFill>
                  <a:srgbClr val="212121"/>
                </a:solidFill>
                <a:latin typeface="Roboto"/>
              </a:rPr>
              <a:t>P</a:t>
            </a:r>
            <a:r>
              <a:rPr lang="en-GB" b="0" i="0" dirty="0">
                <a:solidFill>
                  <a:srgbClr val="212121"/>
                </a:solidFill>
                <a:effectLst/>
                <a:latin typeface="Roboto"/>
              </a:rPr>
              <a:t>rototype generation technique will reduce the number of samples in the targeted classes but the remaining samples are generated — and not selected — from the original set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1876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EFE8F72-51FA-4D21-A145-F74F53186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Fraud Detection – Model evaluation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56EF41-7C50-470A-9A3F-1CA4A1B91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825625"/>
            <a:ext cx="10310875" cy="4206383"/>
          </a:xfrm>
        </p:spPr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GB" b="0" i="0" dirty="0">
                <a:solidFill>
                  <a:srgbClr val="212121"/>
                </a:solidFill>
                <a:effectLst/>
                <a:latin typeface="Roboto"/>
              </a:rPr>
              <a:t>Accuracy of the model, it is misleading because especially for the unbalance dataset it can cause the </a:t>
            </a:r>
            <a:r>
              <a:rPr lang="en-GB" b="0" i="0" dirty="0" err="1">
                <a:solidFill>
                  <a:srgbClr val="212121"/>
                </a:solidFill>
                <a:effectLst/>
                <a:latin typeface="Roboto"/>
              </a:rPr>
              <a:t>Acuracy</a:t>
            </a:r>
            <a:r>
              <a:rPr lang="en-GB" b="0" i="0" dirty="0">
                <a:solidFill>
                  <a:srgbClr val="212121"/>
                </a:solidFill>
                <a:effectLst/>
                <a:latin typeface="Roboto"/>
              </a:rPr>
              <a:t> paradox 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GB" b="0" i="0" dirty="0">
                <a:solidFill>
                  <a:srgbClr val="212121"/>
                </a:solidFill>
                <a:effectLst/>
                <a:latin typeface="Roboto"/>
              </a:rPr>
              <a:t>F1 Score is the 2</a:t>
            </a:r>
            <a:r>
              <a:rPr lang="en-GB" b="0" i="1" dirty="0">
                <a:solidFill>
                  <a:srgbClr val="212121"/>
                </a:solidFill>
                <a:effectLst/>
                <a:latin typeface="Roboto"/>
              </a:rPr>
              <a:t>((</a:t>
            </a:r>
            <a:r>
              <a:rPr lang="en-GB" b="0" i="1" dirty="0" err="1">
                <a:solidFill>
                  <a:srgbClr val="212121"/>
                </a:solidFill>
                <a:effectLst/>
                <a:latin typeface="Roboto"/>
              </a:rPr>
              <a:t>precision</a:t>
            </a:r>
            <a:r>
              <a:rPr lang="en-GB" b="0" i="0" dirty="0" err="1">
                <a:solidFill>
                  <a:srgbClr val="212121"/>
                </a:solidFill>
                <a:effectLst/>
                <a:latin typeface="Roboto"/>
              </a:rPr>
              <a:t>recall</a:t>
            </a:r>
            <a:r>
              <a:rPr lang="en-GB" b="0" i="0" dirty="0">
                <a:solidFill>
                  <a:srgbClr val="212121"/>
                </a:solidFill>
                <a:effectLst/>
                <a:latin typeface="Roboto"/>
              </a:rPr>
              <a:t>)/(</a:t>
            </a:r>
            <a:r>
              <a:rPr lang="en-GB" b="0" i="0" dirty="0" err="1">
                <a:solidFill>
                  <a:srgbClr val="212121"/>
                </a:solidFill>
                <a:effectLst/>
                <a:latin typeface="Roboto"/>
              </a:rPr>
              <a:t>precision+recall</a:t>
            </a:r>
            <a:r>
              <a:rPr lang="en-GB" b="0" i="0" dirty="0">
                <a:solidFill>
                  <a:srgbClr val="212121"/>
                </a:solidFill>
                <a:effectLst/>
                <a:latin typeface="Roboto"/>
              </a:rPr>
              <a:t>))</a:t>
            </a:r>
          </a:p>
          <a:p>
            <a:pPr lvl="1"/>
            <a:r>
              <a:rPr lang="en-GB" b="0" i="0" dirty="0">
                <a:solidFill>
                  <a:srgbClr val="212121"/>
                </a:solidFill>
                <a:effectLst/>
                <a:latin typeface="Roboto"/>
              </a:rPr>
              <a:t>The F1 score conveys the balance between the precision and the recall. </a:t>
            </a:r>
          </a:p>
          <a:p>
            <a:pPr lvl="1"/>
            <a:r>
              <a:rPr lang="en-GB" b="0" i="0" dirty="0">
                <a:solidFill>
                  <a:srgbClr val="212121"/>
                </a:solidFill>
                <a:effectLst/>
                <a:latin typeface="Roboto"/>
              </a:rPr>
              <a:t>The F1 Score is used to select a model based on a balance between precision and recall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GB" b="0" i="0" dirty="0">
                <a:solidFill>
                  <a:srgbClr val="212121"/>
                </a:solidFill>
                <a:effectLst/>
                <a:latin typeface="Roboto"/>
              </a:rPr>
              <a:t>The mean square error (MSE), The MSE it is interesting in how much the prediction deviates from the label, </a:t>
            </a:r>
          </a:p>
          <a:p>
            <a:pPr lvl="1"/>
            <a:r>
              <a:rPr lang="en-GB" b="0" i="0" dirty="0">
                <a:solidFill>
                  <a:srgbClr val="212121"/>
                </a:solidFill>
                <a:effectLst/>
                <a:latin typeface="Roboto"/>
              </a:rPr>
              <a:t>but it is not a good measure for an unbalanced dataset as shown</a:t>
            </a:r>
          </a:p>
        </p:txBody>
      </p:sp>
    </p:spTree>
    <p:extLst>
      <p:ext uri="{BB962C8B-B14F-4D97-AF65-F5344CB8AC3E}">
        <p14:creationId xmlns:p14="http://schemas.microsoft.com/office/powerpoint/2010/main" val="2292317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EFE8F72-51FA-4D21-A145-F74F53186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Fraud Detection – Result discussion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56EF41-7C50-470A-9A3F-1CA4A1B91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825625"/>
            <a:ext cx="10310875" cy="4206383"/>
          </a:xfrm>
        </p:spPr>
        <p:txBody>
          <a:bodyPr>
            <a:normAutofit/>
          </a:bodyPr>
          <a:lstStyle/>
          <a:p>
            <a:r>
              <a:rPr lang="en-GB" dirty="0"/>
              <a:t>Building various models</a:t>
            </a:r>
          </a:p>
          <a:p>
            <a:pPr lvl="1"/>
            <a:r>
              <a:rPr lang="en-GB" dirty="0"/>
              <a:t>Random forest :  F1 validation score: 83%,  </a:t>
            </a:r>
            <a:r>
              <a:rPr lang="en-GB" b="1" dirty="0"/>
              <a:t>F1 Test score : 82%</a:t>
            </a:r>
          </a:p>
          <a:p>
            <a:pPr lvl="1"/>
            <a:r>
              <a:rPr lang="en-GB" dirty="0"/>
              <a:t>SVC: F1 validation score: 79%</a:t>
            </a:r>
          </a:p>
          <a:p>
            <a:r>
              <a:rPr lang="en-GB" dirty="0"/>
              <a:t>Oversampling </a:t>
            </a:r>
          </a:p>
          <a:p>
            <a:pPr lvl="1"/>
            <a:r>
              <a:rPr lang="en-GB" dirty="0"/>
              <a:t>Generation of the sample randomly : F1 validation score: 81%</a:t>
            </a:r>
          </a:p>
          <a:p>
            <a:pPr lvl="1"/>
            <a:r>
              <a:rPr lang="en-GB" dirty="0"/>
              <a:t>Generate new samples by interpolation: </a:t>
            </a:r>
          </a:p>
          <a:p>
            <a:pPr lvl="2"/>
            <a:r>
              <a:rPr lang="en-GB" dirty="0"/>
              <a:t>F1 validation score: 81%</a:t>
            </a:r>
          </a:p>
          <a:p>
            <a:pPr lvl="2"/>
            <a:r>
              <a:rPr lang="en-GB" b="1" dirty="0"/>
              <a:t>F1 Test score : 80%</a:t>
            </a:r>
          </a:p>
          <a:p>
            <a:r>
              <a:rPr lang="en-GB" dirty="0" err="1"/>
              <a:t>Undersampling</a:t>
            </a:r>
            <a:endParaRPr lang="en-GB" dirty="0"/>
          </a:p>
          <a:p>
            <a:pPr lvl="1"/>
            <a:r>
              <a:rPr lang="en-GB" dirty="0"/>
              <a:t>F1 validation score: 0.001%</a:t>
            </a:r>
          </a:p>
        </p:txBody>
      </p:sp>
    </p:spTree>
    <p:extLst>
      <p:ext uri="{BB962C8B-B14F-4D97-AF65-F5344CB8AC3E}">
        <p14:creationId xmlns:p14="http://schemas.microsoft.com/office/powerpoint/2010/main" val="4077183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955B55B-4F71-4658-8541-A5C4441753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6F2F26-E82E-4164-ADAF-4F52DCC1F6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7501" y="3135084"/>
            <a:ext cx="9916996" cy="1811621"/>
          </a:xfrm>
        </p:spPr>
        <p:txBody>
          <a:bodyPr anchor="t">
            <a:normAutofit/>
          </a:bodyPr>
          <a:lstStyle/>
          <a:p>
            <a:r>
              <a:rPr lang="en-GB" sz="4800" dirty="0">
                <a:solidFill>
                  <a:srgbClr val="FFFFFF"/>
                </a:solidFill>
              </a:rPr>
              <a:t>Thank you for the attention</a:t>
            </a:r>
          </a:p>
        </p:txBody>
      </p:sp>
    </p:spTree>
    <p:extLst>
      <p:ext uri="{BB962C8B-B14F-4D97-AF65-F5344CB8AC3E}">
        <p14:creationId xmlns:p14="http://schemas.microsoft.com/office/powerpoint/2010/main" val="2356186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setVTI">
  <a:themeElements>
    <a:clrScheme name="AnalogousFromDarkSeedLeftStep">
      <a:dk1>
        <a:srgbClr val="000000"/>
      </a:dk1>
      <a:lt1>
        <a:srgbClr val="FFFFFF"/>
      </a:lt1>
      <a:dk2>
        <a:srgbClr val="242941"/>
      </a:dk2>
      <a:lt2>
        <a:srgbClr val="E2E8E5"/>
      </a:lt2>
      <a:accent1>
        <a:srgbClr val="C34D86"/>
      </a:accent1>
      <a:accent2>
        <a:srgbClr val="B13BA5"/>
      </a:accent2>
      <a:accent3>
        <a:srgbClr val="9E4DC3"/>
      </a:accent3>
      <a:accent4>
        <a:srgbClr val="6142B4"/>
      </a:accent4>
      <a:accent5>
        <a:srgbClr val="4D5EC3"/>
      </a:accent5>
      <a:accent6>
        <a:srgbClr val="3B7EB1"/>
      </a:accent6>
      <a:hlink>
        <a:srgbClr val="6A68CC"/>
      </a:hlink>
      <a:folHlink>
        <a:srgbClr val="7F7F7F"/>
      </a:folHlink>
    </a:clrScheme>
    <a:fontScheme name="Dante">
      <a:majorFont>
        <a:latin typeface="Univers Light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setVTI" id="{17A3166B-76FF-4669-8F6D-D4251AE158D8}" vid="{4532814A-B5F8-4CFD-BC69-A007D492DA4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12001</TotalTime>
  <Words>459</Words>
  <Application>Microsoft Office PowerPoint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Dante (Headings)2</vt:lpstr>
      <vt:lpstr>Inter</vt:lpstr>
      <vt:lpstr>Roboto</vt:lpstr>
      <vt:lpstr>Univers</vt:lpstr>
      <vt:lpstr>Univers Light</vt:lpstr>
      <vt:lpstr>Wingdings 2</vt:lpstr>
      <vt:lpstr>OffsetVTI</vt:lpstr>
      <vt:lpstr>Imbalanced Fraud Detection </vt:lpstr>
      <vt:lpstr>Fraud Detection - Dataset</vt:lpstr>
      <vt:lpstr>Fraud Detection - EDA</vt:lpstr>
      <vt:lpstr>Fraud Detection - EDA</vt:lpstr>
      <vt:lpstr>Fraud Detection – Model building </vt:lpstr>
      <vt:lpstr>Fraud Detection – Model evaluation </vt:lpstr>
      <vt:lpstr>Fraud Detection – Result discussion</vt:lpstr>
      <vt:lpstr>Thank you for the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Project</dc:title>
  <dc:creator>Nihir Vedd</dc:creator>
  <cp:lastModifiedBy>Kashif M</cp:lastModifiedBy>
  <cp:revision>29</cp:revision>
  <dcterms:created xsi:type="dcterms:W3CDTF">2020-10-02T14:15:26Z</dcterms:created>
  <dcterms:modified xsi:type="dcterms:W3CDTF">2020-11-02T23:45:25Z</dcterms:modified>
</cp:coreProperties>
</file>