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October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5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October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2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4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October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October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5B55B-4F71-4658-8541-A5C444175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6AD511-C9DC-4741-80E5-7BBFBEA4E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F2F26-E82E-4164-ADAF-4F52DCC1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3135084"/>
            <a:ext cx="9916996" cy="1811621"/>
          </a:xfrm>
        </p:spPr>
        <p:txBody>
          <a:bodyPr anchor="t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3550C-20FA-4E37-94E0-006A3B870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978" y="2151996"/>
            <a:ext cx="9916996" cy="807021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Imbalanced Fraud Detection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34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34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3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4361-5CBF-4B7F-BE3F-5BAFD36B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3A18-DD31-4F87-8FDB-1890B150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will be working the following dataset: </a:t>
            </a:r>
            <a:r>
              <a:rPr lang="en-GB" dirty="0">
                <a:hlinkClick r:id="rId2"/>
              </a:rPr>
              <a:t>https://www.kaggle.com/mlg-ulb/creditcardfraud</a:t>
            </a:r>
            <a:endParaRPr lang="en-GB" dirty="0"/>
          </a:p>
          <a:p>
            <a:pPr lvl="1"/>
            <a:r>
              <a:rPr lang="en-GB" dirty="0"/>
              <a:t>I have provided train and test sets</a:t>
            </a:r>
          </a:p>
          <a:p>
            <a:r>
              <a:rPr lang="en-GB" dirty="0"/>
              <a:t>Your task is to identify whether a credit card transaction is fraudulent or not</a:t>
            </a:r>
          </a:p>
          <a:p>
            <a:r>
              <a:rPr lang="en-GB" dirty="0"/>
              <a:t>The deliverables will be:</a:t>
            </a:r>
          </a:p>
          <a:p>
            <a:pPr lvl="1"/>
            <a:r>
              <a:rPr lang="en-GB" dirty="0"/>
              <a:t>A well documented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pPr lvl="1"/>
            <a:r>
              <a:rPr lang="en-GB" dirty="0"/>
              <a:t>A 7 minute presentation outlining your thought process, methodology, and findings. This will be presented to the class.</a:t>
            </a:r>
          </a:p>
          <a:p>
            <a:r>
              <a:rPr lang="en-GB" dirty="0"/>
              <a:t>Feel free to look at Google/Kaggle/Medium for resources on this dataset, imbalanced data and fraud detection in general</a:t>
            </a:r>
          </a:p>
          <a:p>
            <a:pPr lvl="1"/>
            <a:r>
              <a:rPr lang="en-GB" dirty="0"/>
              <a:t>CITE all the resources that inspired your thought process and code you wrote. We ENCOURAGE the research, but do not look </a:t>
            </a:r>
            <a:r>
              <a:rPr lang="en-GB" dirty="0" err="1"/>
              <a:t>favourbly</a:t>
            </a:r>
            <a:r>
              <a:rPr lang="en-GB" dirty="0"/>
              <a:t> on plagiarism.</a:t>
            </a:r>
          </a:p>
          <a:p>
            <a:pPr lvl="1"/>
            <a:r>
              <a:rPr lang="en-GB" dirty="0"/>
              <a:t>I’m expecting </a:t>
            </a:r>
            <a:r>
              <a:rPr lang="en-GB" b="1" dirty="0"/>
              <a:t>at least </a:t>
            </a:r>
            <a:r>
              <a:rPr lang="en-GB" dirty="0"/>
              <a:t>5 references from you all.</a:t>
            </a:r>
          </a:p>
        </p:txBody>
      </p:sp>
    </p:spTree>
    <p:extLst>
      <p:ext uri="{BB962C8B-B14F-4D97-AF65-F5344CB8AC3E}">
        <p14:creationId xmlns:p14="http://schemas.microsoft.com/office/powerpoint/2010/main" val="168364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9F91-92C0-471E-A848-D1367A62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BE9E-A3C4-4DFD-8692-0598372B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contains transactions that were made over 2 days</a:t>
            </a:r>
          </a:p>
          <a:p>
            <a:r>
              <a:rPr lang="en-GB" dirty="0"/>
              <a:t>Highly unbalanced - only 492 out of 284,807 samples are fraudulent</a:t>
            </a:r>
          </a:p>
          <a:p>
            <a:pPr lvl="1"/>
            <a:r>
              <a:rPr lang="en-GB" dirty="0"/>
              <a:t>About 0.172%</a:t>
            </a:r>
          </a:p>
          <a:p>
            <a:r>
              <a:rPr lang="en-GB" dirty="0"/>
              <a:t>Features V1-V28 are anonymised and uninterpretable principal components. </a:t>
            </a:r>
          </a:p>
          <a:p>
            <a:pPr lvl="1"/>
            <a:r>
              <a:rPr lang="en-GB" dirty="0"/>
              <a:t>Time and Amount have not been transformed</a:t>
            </a:r>
          </a:p>
          <a:p>
            <a:pPr lvl="1"/>
            <a:r>
              <a:rPr lang="en-GB" dirty="0"/>
              <a:t>Time contains the number of seconds elapsed between each transaction and the first transaction in the dataset</a:t>
            </a:r>
          </a:p>
          <a:p>
            <a:pPr lvl="1"/>
            <a:r>
              <a:rPr lang="en-GB" dirty="0"/>
              <a:t>Amount refers to the transaction amount</a:t>
            </a:r>
          </a:p>
        </p:txBody>
      </p:sp>
    </p:spTree>
    <p:extLst>
      <p:ext uri="{BB962C8B-B14F-4D97-AF65-F5344CB8AC3E}">
        <p14:creationId xmlns:p14="http://schemas.microsoft.com/office/powerpoint/2010/main" val="384081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698C-5E75-4D6F-A719-7F2F3F2C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(loosely ordered)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D9DB-1C30-43C6-AF5B-C2BF0A99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Identify your research question and perform early exploratory analysis on the data</a:t>
            </a:r>
          </a:p>
          <a:p>
            <a:r>
              <a:rPr lang="en-GB" dirty="0"/>
              <a:t>Research dealing with imbalanced data and briefly discuss the difference between </a:t>
            </a:r>
            <a:r>
              <a:rPr lang="en-GB" dirty="0" err="1"/>
              <a:t>undersampling</a:t>
            </a:r>
            <a:r>
              <a:rPr lang="en-GB" dirty="0"/>
              <a:t> and oversampling (about one paragraph each)</a:t>
            </a:r>
          </a:p>
          <a:p>
            <a:pPr lvl="1"/>
            <a:r>
              <a:rPr lang="en-GB" dirty="0"/>
              <a:t>When relevant in your pre-processing pipeline, implement a method(s) for dealing with imbalanced data</a:t>
            </a:r>
          </a:p>
          <a:p>
            <a:r>
              <a:rPr lang="en-GB" dirty="0"/>
              <a:t>Continue exploring your data and attempt to identify variables which could be influential to your response variable.</a:t>
            </a:r>
          </a:p>
          <a:p>
            <a:pPr lvl="1"/>
            <a:r>
              <a:rPr lang="en-GB" dirty="0"/>
              <a:t>Remember to clean/process your data! (Missing data, outliers etc)</a:t>
            </a:r>
          </a:p>
          <a:p>
            <a:r>
              <a:rPr lang="en-GB" dirty="0"/>
              <a:t>Perform dimensionality reduction to visualise your data</a:t>
            </a:r>
          </a:p>
          <a:p>
            <a:r>
              <a:rPr lang="en-GB" dirty="0"/>
              <a:t>Identify and discuss at least 2 evaluation metrics suitable for this task</a:t>
            </a:r>
          </a:p>
          <a:p>
            <a:r>
              <a:rPr lang="en-GB" dirty="0"/>
              <a:t>Classify your data. I’m looking for processes similar to what you learned in chapter 1 (Grid search, cross validation, different models etc.)</a:t>
            </a:r>
          </a:p>
          <a:p>
            <a:pPr lvl="1"/>
            <a:r>
              <a:rPr lang="en-GB" dirty="0"/>
              <a:t>Report scores based on the metrics you’ve identified</a:t>
            </a:r>
          </a:p>
          <a:p>
            <a:r>
              <a:rPr lang="en-GB" dirty="0"/>
              <a:t>Using a model based method, identify the top 8 most influential variables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276526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1F7B-8420-4B5B-B4AC-E4B52BFD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5C1A-863D-40FD-8A0D-24461F81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mentioned, you have 2 deliverables:</a:t>
            </a:r>
          </a:p>
          <a:p>
            <a:pPr lvl="1"/>
            <a:r>
              <a:rPr lang="en-GB" dirty="0"/>
              <a:t>A well documented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pPr lvl="1"/>
            <a:r>
              <a:rPr lang="en-GB" dirty="0"/>
              <a:t>A 7 minute presentation to the class. This is a HARD limit and I will cut you off if you run over this, although I will allocate a couple of minutes at the end of your presentation for a Q&amp;A.</a:t>
            </a:r>
          </a:p>
          <a:p>
            <a:r>
              <a:rPr lang="en-GB" dirty="0"/>
              <a:t>I will be providing marks out of 15:</a:t>
            </a:r>
          </a:p>
          <a:p>
            <a:pPr lvl="1"/>
            <a:r>
              <a:rPr lang="en-GB" dirty="0"/>
              <a:t>10 marks for the notebook, and 5 for the presentation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15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86B5-0948-486D-843E-5B25BAC0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Notebook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34DE-76C5-4264-B084-1C71860E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Articulative thought process (2 marks)</a:t>
            </a:r>
          </a:p>
          <a:p>
            <a:r>
              <a:rPr lang="en-GB" dirty="0"/>
              <a:t>Data Science methodologies, visualisations and analysis (4 marks)</a:t>
            </a:r>
          </a:p>
          <a:p>
            <a:r>
              <a:rPr lang="en-GB" dirty="0"/>
              <a:t>Comprehensive approach to Machine Learning (2 marks)</a:t>
            </a:r>
          </a:p>
          <a:p>
            <a:r>
              <a:rPr lang="en-GB" dirty="0"/>
              <a:t>Wow Factor (2 marks)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61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1AC0-D3D3-40AD-AD63-EB729A6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A593-762F-466C-A3A0-47B3C2F5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Explanation about the challenge (1 mark)</a:t>
            </a:r>
          </a:p>
          <a:p>
            <a:pPr lvl="1"/>
            <a:r>
              <a:rPr lang="en-GB" dirty="0"/>
              <a:t>Assume the audience doesn’t know anything about the challenge!</a:t>
            </a:r>
          </a:p>
          <a:p>
            <a:r>
              <a:rPr lang="en-GB" dirty="0"/>
              <a:t>Explanation and visuals of data analysis (1 mark)</a:t>
            </a:r>
          </a:p>
          <a:p>
            <a:r>
              <a:rPr lang="en-GB" dirty="0"/>
              <a:t>Explanation of the models/metrics used and your final result/recommendation  (2 marks)</a:t>
            </a:r>
          </a:p>
          <a:p>
            <a:r>
              <a:rPr lang="en-GB" dirty="0"/>
              <a:t>Keeping the audience engaged (1 mark)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8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65CD-7753-4A78-847C-F3CB9966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Due Date!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D23F-A88B-4D22-BAFE-23B45E47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800" dirty="0"/>
              <a:t>24</a:t>
            </a:r>
            <a:r>
              <a:rPr lang="en-GB" sz="4800" baseline="30000" dirty="0"/>
              <a:t>th</a:t>
            </a:r>
            <a:r>
              <a:rPr lang="en-GB" sz="4800" dirty="0"/>
              <a:t> October 2020</a:t>
            </a:r>
          </a:p>
          <a:p>
            <a:pPr marL="0" indent="0" algn="ctr">
              <a:buNone/>
            </a:pPr>
            <a:r>
              <a:rPr lang="en-GB" sz="1100" dirty="0"/>
              <a:t>You have no teaching next week… make the best use of this time with respect to the project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4466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6142B4"/>
      </a:accent4>
      <a:accent5>
        <a:srgbClr val="4D5EC3"/>
      </a:accent5>
      <a:accent6>
        <a:srgbClr val="3B7EB1"/>
      </a:accent6>
      <a:hlink>
        <a:srgbClr val="6A68CC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556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Dante (Headings)2</vt:lpstr>
      <vt:lpstr>Univers</vt:lpstr>
      <vt:lpstr>Univers Light</vt:lpstr>
      <vt:lpstr>Wingdings 2</vt:lpstr>
      <vt:lpstr>OffsetVTI</vt:lpstr>
      <vt:lpstr>Data Science Project</vt:lpstr>
      <vt:lpstr>Overall task</vt:lpstr>
      <vt:lpstr>The Dataset</vt:lpstr>
      <vt:lpstr>Tasks (loosely ordered)</vt:lpstr>
      <vt:lpstr>Marking</vt:lpstr>
      <vt:lpstr>Notebook Marking</vt:lpstr>
      <vt:lpstr>Presentation Marking</vt:lpstr>
      <vt:lpstr>Due Date!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Nihir Vedd</dc:creator>
  <cp:lastModifiedBy>Nihir Vedd</cp:lastModifiedBy>
  <cp:revision>7</cp:revision>
  <dcterms:created xsi:type="dcterms:W3CDTF">2020-10-02T14:15:26Z</dcterms:created>
  <dcterms:modified xsi:type="dcterms:W3CDTF">2020-10-02T17:29:26Z</dcterms:modified>
</cp:coreProperties>
</file>