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4" r:id="rId3"/>
    <p:sldId id="271" r:id="rId4"/>
    <p:sldId id="272" r:id="rId5"/>
    <p:sldId id="273" r:id="rId6"/>
    <p:sldId id="269" r:id="rId7"/>
    <p:sldId id="274" r:id="rId8"/>
    <p:sldId id="275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758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6CC71A-D06F-4B02-8424-08E7A23A21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0DF302B-297B-41F2-A145-BE6B1375CB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E97557-8E2D-4629-B206-2F6E44F46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E55E3-62CD-41D8-8CE8-52BA03991E25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E6C43E-4D7E-4CAC-AFEF-E443BE173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619426-E99A-4C17-892B-35CCA3721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639EB-D26E-4C7D-9EBD-800665AA4E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145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8715D0-FA48-4257-B567-A099AE36D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DA33D9-95DD-4A41-99F3-77D728CA39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E2DA2D-74B2-47B1-A8D7-A936DB9FE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E55E3-62CD-41D8-8CE8-52BA03991E25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9FB583-D0AF-45E6-BAB8-C10772E3E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C2CCE1-BFE8-4119-BC0F-1B61E6279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639EB-D26E-4C7D-9EBD-800665AA4E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298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6988E5E-3B3D-4120-946A-30420D2738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BE1D23A-CE2B-4BFB-9537-763D140293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3D2A63-0C33-4F51-AFBF-FC147E68A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E55E3-62CD-41D8-8CE8-52BA03991E25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24A9BB-8C70-4097-B680-D77A0C8D9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285D5A-2A2D-4F48-9240-3C333844D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639EB-D26E-4C7D-9EBD-800665AA4E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8062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6574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8D2F63-14B9-43C7-8250-691DF63B8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36FE4F-4D50-4DC9-A2DC-5F99BA40B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19E8E2-A110-4869-885E-359C32419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E55E3-62CD-41D8-8CE8-52BA03991E25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BD8F16-976E-451C-981F-DAB6363C7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DC6D05-8FA8-4056-87BB-33048452D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639EB-D26E-4C7D-9EBD-800665AA4E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269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D95B38-DA0A-4619-ABF6-E2E102CB1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92F22C-25AA-4F40-862E-D472F7CAA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000922-D350-4CE0-99B6-D016B04F7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E55E3-62CD-41D8-8CE8-52BA03991E25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A6082A-7757-450E-847D-02ED88CC0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31BD1E-C592-4DD7-B58A-05C7E2367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639EB-D26E-4C7D-9EBD-800665AA4E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662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D163B0-275B-47D7-9341-F9D2A0969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7CCBCC-3BC2-4C43-8C70-1D7647290C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A0FC92-55A2-460C-AFF3-93F6BEF2C2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DA9B65-FA2D-4E96-B330-40503A4E6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E55E3-62CD-41D8-8CE8-52BA03991E25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4EF447-F51C-4ADC-86B9-24814BBB7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2CE5CD-06E5-4B96-93A6-66EF92AD1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639EB-D26E-4C7D-9EBD-800665AA4E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1255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0A5468-1912-4878-84D6-0A458307E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D614F6-9859-4EB3-AF76-DBD055E7C9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DE682B-6BD7-41BF-98A2-4E66635F37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BA71B63-1783-474F-8E7E-4E52621492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2695DAB-068F-46AA-8751-3E015DD843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349E2C0-9D19-430D-859A-915646DB4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E55E3-62CD-41D8-8CE8-52BA03991E25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74DD1B9-0992-4212-8271-E15B94BF4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CEBC992-186D-4FD2-B15F-9FA56B6D3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639EB-D26E-4C7D-9EBD-800665AA4E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6185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4F4FA6-C74B-462A-8949-7F1BEEEDD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2DB5E41-52B3-4BDD-807F-23015DB98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E55E3-62CD-41D8-8CE8-52BA03991E25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5D9715A-1C5B-4FEE-811B-3F9898995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68634DE-74DC-41D0-8B56-E69394AE6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639EB-D26E-4C7D-9EBD-800665AA4E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499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FB417D8-550F-417C-99D3-578D9FEF3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E55E3-62CD-41D8-8CE8-52BA03991E25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7FDE193-253A-408A-A390-8E7418328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E199764-0678-4000-A1E6-B742790F6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639EB-D26E-4C7D-9EBD-800665AA4E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606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325AB8-3D15-4638-B543-3F74E3055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DAEECE-A524-4B84-8F3E-20B11661A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0936B12-6658-4CF3-94C8-F859A14327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4C4FE9-9BF6-4A98-A822-7372B85BB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E55E3-62CD-41D8-8CE8-52BA03991E25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1C93DF-A3F7-4909-952E-8046A0E35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EFAB26-3CA9-4017-A9B1-4CC6BAFA5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639EB-D26E-4C7D-9EBD-800665AA4E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9240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819CD9-1409-45CC-BB38-16D2F2998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25C3BA6-966B-4112-B385-C03860EB23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8EA4ED-B045-443D-8E5C-5FDB63900F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86EC8D-7596-4E5E-9302-73A3A1D47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E55E3-62CD-41D8-8CE8-52BA03991E25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C053B1-5690-4DF5-A8F2-EBD440BDC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6C7C62-0E82-4605-970F-0CF9CA54A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639EB-D26E-4C7D-9EBD-800665AA4E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382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0D742ED-6276-46F7-8903-A27B428BF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22C458-A710-4B73-832A-713AEC6DFF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16BE11-AE0E-418E-B612-9AF60FB751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E55E3-62CD-41D8-8CE8-52BA03991E25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2472B7-3541-45C7-9A59-FF139867F1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0BFF51-1836-40C5-AE27-4A7F06A089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639EB-D26E-4C7D-9EBD-800665AA4E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7681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_PO1">
            <a:extLst>
              <a:ext uri="{FF2B5EF4-FFF2-40B4-BE49-F238E27FC236}">
                <a16:creationId xmlns:a16="http://schemas.microsoft.com/office/drawing/2014/main" id="{E6D525EB-0B8E-47F5-BD10-37FB1E3E49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925" y="276225"/>
            <a:ext cx="11614150" cy="6305550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_PO1">
            <a:extLst>
              <a:ext uri="{FF2B5EF4-FFF2-40B4-BE49-F238E27FC236}">
                <a16:creationId xmlns:a16="http://schemas.microsoft.com/office/drawing/2014/main" id="{5E74F179-E2A9-48BD-9E77-A365DB8637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2707" y="2184551"/>
            <a:ext cx="4625317" cy="585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400" b="1" dirty="0">
                <a:solidFill>
                  <a:srgbClr val="4472C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OP.GG </a:t>
            </a:r>
            <a:r>
              <a:rPr lang="ko-KR" altLang="en-US" sz="2400" b="1" dirty="0">
                <a:solidFill>
                  <a:srgbClr val="4472C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데이터 분석가 교육과정</a:t>
            </a:r>
            <a:endParaRPr lang="en-US" altLang="ko-KR" sz="2400" b="1" dirty="0">
              <a:solidFill>
                <a:srgbClr val="4472C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4" name="_PO1">
            <a:extLst>
              <a:ext uri="{FF2B5EF4-FFF2-40B4-BE49-F238E27FC236}">
                <a16:creationId xmlns:a16="http://schemas.microsoft.com/office/drawing/2014/main" id="{037FD340-6BB9-4888-BBF4-93306ABA5A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2707" y="2876384"/>
            <a:ext cx="6802583" cy="854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800" b="1" dirty="0" err="1">
                <a:solidFill>
                  <a:srgbClr val="26262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젠지는</a:t>
            </a:r>
            <a:r>
              <a:rPr lang="ko-KR" altLang="en-US" sz="2800" b="1" dirty="0">
                <a:solidFill>
                  <a:srgbClr val="26262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 </a:t>
            </a:r>
            <a:r>
              <a:rPr lang="ko-KR" altLang="en-US" sz="2800" b="1" dirty="0" err="1">
                <a:solidFill>
                  <a:srgbClr val="26262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세나를</a:t>
            </a:r>
            <a:r>
              <a:rPr lang="ko-KR" altLang="en-US" sz="2800" b="1" dirty="0">
                <a:solidFill>
                  <a:srgbClr val="26262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 벤 </a:t>
            </a:r>
            <a:r>
              <a:rPr lang="ko-KR" altLang="en-US" sz="2800" b="1" dirty="0" err="1">
                <a:solidFill>
                  <a:srgbClr val="26262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해야했는가</a:t>
            </a:r>
            <a:r>
              <a:rPr lang="en-US" altLang="ko-KR" sz="2800" b="1" dirty="0">
                <a:solidFill>
                  <a:srgbClr val="26262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?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0962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312F8973-5967-447C-8E57-0165C31405A8}"/>
              </a:ext>
            </a:extLst>
          </p:cNvPr>
          <p:cNvGrpSpPr/>
          <p:nvPr/>
        </p:nvGrpSpPr>
        <p:grpSpPr>
          <a:xfrm>
            <a:off x="582224" y="993665"/>
            <a:ext cx="674584" cy="338554"/>
            <a:chOff x="582224" y="751617"/>
            <a:chExt cx="674584" cy="338554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5046E26-E89D-4803-9930-E9BB83624E40}"/>
                </a:ext>
              </a:extLst>
            </p:cNvPr>
            <p:cNvSpPr txBox="1"/>
            <p:nvPr/>
          </p:nvSpPr>
          <p:spPr>
            <a:xfrm>
              <a:off x="661773" y="751617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ln>
                    <a:solidFill>
                      <a:schemeClr val="tx1">
                        <a:lumMod val="85000"/>
                        <a:lumOff val="15000"/>
                        <a:alpha val="10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세나</a:t>
              </a: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EF1611FF-95E4-473E-80C3-69E61DC347E6}"/>
                </a:ext>
              </a:extLst>
            </p:cNvPr>
            <p:cNvSpPr/>
            <p:nvPr/>
          </p:nvSpPr>
          <p:spPr>
            <a:xfrm>
              <a:off x="582224" y="872960"/>
              <a:ext cx="93616" cy="91464"/>
            </a:xfrm>
            <a:prstGeom prst="ellipse">
              <a:avLst/>
            </a:prstGeom>
            <a:solidFill>
              <a:srgbClr val="004D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F5597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</p:grp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E3C781D-B84F-42E9-8781-63C70E8BFCE9}"/>
              </a:ext>
            </a:extLst>
          </p:cNvPr>
          <p:cNvCxnSpPr/>
          <p:nvPr/>
        </p:nvCxnSpPr>
        <p:spPr>
          <a:xfrm>
            <a:off x="0" y="445807"/>
            <a:ext cx="12192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15025FA9-C4DC-4537-807A-FD9E5856B6AE}"/>
              </a:ext>
            </a:extLst>
          </p:cNvPr>
          <p:cNvCxnSpPr>
            <a:cxnSpLocks/>
          </p:cNvCxnSpPr>
          <p:nvPr/>
        </p:nvCxnSpPr>
        <p:spPr>
          <a:xfrm>
            <a:off x="5874262" y="913463"/>
            <a:ext cx="0" cy="416203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67B0682-163D-4940-8C75-3D94C1A83C7A}"/>
              </a:ext>
            </a:extLst>
          </p:cNvPr>
          <p:cNvSpPr txBox="1"/>
          <p:nvPr/>
        </p:nvSpPr>
        <p:spPr>
          <a:xfrm>
            <a:off x="6301526" y="2521659"/>
            <a:ext cx="4835676" cy="2229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spc="-100" dirty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• </a:t>
            </a:r>
            <a:r>
              <a:rPr lang="ko-KR" altLang="en-US" sz="1400" spc="-100" dirty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spc="-100" dirty="0" err="1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루팅</a:t>
            </a:r>
            <a:r>
              <a:rPr lang="ko-KR" altLang="en-US" sz="1400" spc="-100" dirty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패시브를 통한 성장력</a:t>
            </a:r>
            <a:endParaRPr lang="en-US" altLang="ko-KR" sz="1400" spc="-100" dirty="0">
              <a:ln>
                <a:solidFill>
                  <a:schemeClr val="tx1">
                    <a:lumMod val="85000"/>
                    <a:lumOff val="15000"/>
                    <a:alpha val="1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400" spc="-100" dirty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• </a:t>
            </a:r>
            <a:r>
              <a:rPr lang="ko-KR" altLang="en-US" sz="1400" spc="-100" dirty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뛰어난 </a:t>
            </a:r>
            <a:r>
              <a:rPr lang="ko-KR" altLang="en-US" sz="1400" spc="-100" dirty="0" err="1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유틸</a:t>
            </a:r>
            <a:r>
              <a:rPr lang="ko-KR" altLang="en-US" sz="1400" spc="-100" dirty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능력</a:t>
            </a:r>
            <a:endParaRPr lang="en-US" altLang="ko-KR" sz="1400" spc="-100" dirty="0">
              <a:ln>
                <a:solidFill>
                  <a:schemeClr val="tx1">
                    <a:lumMod val="85000"/>
                    <a:lumOff val="15000"/>
                    <a:alpha val="1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400" spc="-100" dirty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•  </a:t>
            </a:r>
            <a:r>
              <a:rPr lang="ko-KR" altLang="en-US" sz="1400" spc="-100" dirty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강한 압박 능력</a:t>
            </a:r>
            <a:endParaRPr lang="en-US" altLang="ko-KR" sz="1400" spc="-100" dirty="0">
              <a:ln>
                <a:solidFill>
                  <a:schemeClr val="tx1">
                    <a:lumMod val="85000"/>
                    <a:lumOff val="15000"/>
                    <a:alpha val="1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" sz="1400" spc="-100" dirty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 </a:t>
            </a:r>
            <a:r>
              <a:rPr lang="ko" altLang="ko-KR" sz="1400" spc="-100" dirty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spc="-100" dirty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공격적으로 플레이하는 아군을 보조하기에 좋은 스킬 구성</a:t>
            </a:r>
            <a:endParaRPr lang="en-US" altLang="ko-KR" sz="1400" spc="-100" dirty="0">
              <a:ln>
                <a:solidFill>
                  <a:schemeClr val="tx1">
                    <a:lumMod val="85000"/>
                    <a:lumOff val="15000"/>
                    <a:alpha val="1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600" dirty="0">
                <a:effectLst/>
                <a:latin typeface="Symbol" panose="05050102010706020507" pitchFamily="18" charset="2"/>
              </a:rPr>
              <a:t>	</a:t>
            </a:r>
            <a:r>
              <a:rPr lang="en-US" altLang="ko-KR" sz="1400" dirty="0">
                <a:effectLst/>
                <a:latin typeface="Symbol" panose="05050102010706020507" pitchFamily="18" charset="2"/>
              </a:rPr>
              <a:t>Þ</a:t>
            </a:r>
            <a:r>
              <a:rPr lang="ko-KR" altLang="en-US" sz="1400" dirty="0">
                <a:solidFill>
                  <a:srgbClr val="000000"/>
                </a:solidFill>
                <a:effectLst/>
                <a:latin typeface="Symbol" panose="05050102010706020507" pitchFamily="18" charset="2"/>
              </a:rPr>
              <a:t> </a:t>
            </a:r>
            <a:r>
              <a:rPr lang="ko-KR" altLang="en-US" sz="14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상체가 잘 성장해 유리한 게임에서 강력</a:t>
            </a:r>
            <a:endParaRPr lang="en-US" altLang="ko" sz="1100" spc="-100" dirty="0">
              <a:ln>
                <a:solidFill>
                  <a:schemeClr val="tx1">
                    <a:lumMod val="85000"/>
                    <a:lumOff val="15000"/>
                    <a:alpha val="1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F2CF6BB-2636-4040-AD39-94C45C1D813D}"/>
              </a:ext>
            </a:extLst>
          </p:cNvPr>
          <p:cNvSpPr txBox="1"/>
          <p:nvPr/>
        </p:nvSpPr>
        <p:spPr>
          <a:xfrm>
            <a:off x="6315593" y="1655593"/>
            <a:ext cx="16177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-100" dirty="0" err="1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서포팅</a:t>
            </a:r>
            <a:r>
              <a:rPr lang="ko-KR" altLang="en-US" sz="1400" b="1" spc="-100" dirty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400" b="1" spc="-100" dirty="0" err="1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원딜러</a:t>
            </a:r>
            <a:r>
              <a:rPr lang="ko-KR" altLang="en-US" sz="1400" b="1" spc="-100" dirty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등장</a:t>
            </a:r>
            <a:endParaRPr lang="en-US" altLang="ko-KR" sz="1400" b="1" spc="-100" dirty="0">
              <a:ln>
                <a:solidFill>
                  <a:schemeClr val="tx1">
                    <a:lumMod val="85000"/>
                    <a:lumOff val="15000"/>
                    <a:alpha val="1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1468D56-23B9-410A-A396-604594FCFCC6}"/>
              </a:ext>
            </a:extLst>
          </p:cNvPr>
          <p:cNvSpPr txBox="1"/>
          <p:nvPr/>
        </p:nvSpPr>
        <p:spPr>
          <a:xfrm>
            <a:off x="6301526" y="1981422"/>
            <a:ext cx="5340476" cy="454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spc="-100" dirty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• </a:t>
            </a:r>
            <a:r>
              <a:rPr lang="ko-KR" altLang="en-US" sz="1400" spc="-100" dirty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단식 </a:t>
            </a:r>
            <a:r>
              <a:rPr lang="ko-KR" altLang="en-US" sz="1400" spc="-100" dirty="0" err="1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세나를</a:t>
            </a:r>
            <a:r>
              <a:rPr lang="ko-KR" altLang="en-US" sz="1400" spc="-100" dirty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활용한 </a:t>
            </a:r>
            <a:r>
              <a:rPr lang="ko-KR" altLang="en-US" sz="1400" spc="-100" dirty="0" err="1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원딜</a:t>
            </a:r>
            <a:r>
              <a:rPr lang="ko-KR" altLang="en-US" sz="1400" spc="-100" dirty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포지션에서 활용되는 모습</a:t>
            </a:r>
            <a:endParaRPr lang="en-US" altLang="ko-KR" sz="1400" spc="-100" dirty="0">
              <a:ln>
                <a:solidFill>
                  <a:schemeClr val="tx1">
                    <a:lumMod val="85000"/>
                    <a:lumOff val="15000"/>
                    <a:alpha val="1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4AC2DDA-9F55-4EF0-A82A-3E6795360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353" y="1802041"/>
            <a:ext cx="3942153" cy="3271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862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449BCD0C-8BB3-463F-965E-38879B951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9520" y="1833795"/>
            <a:ext cx="5656917" cy="1866900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312F8973-5967-447C-8E57-0165C31405A8}"/>
              </a:ext>
            </a:extLst>
          </p:cNvPr>
          <p:cNvGrpSpPr/>
          <p:nvPr/>
        </p:nvGrpSpPr>
        <p:grpSpPr>
          <a:xfrm>
            <a:off x="582224" y="1011595"/>
            <a:ext cx="1184339" cy="338554"/>
            <a:chOff x="582224" y="751617"/>
            <a:chExt cx="1184339" cy="338554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5046E26-E89D-4803-9930-E9BB83624E40}"/>
                </a:ext>
              </a:extLst>
            </p:cNvPr>
            <p:cNvSpPr txBox="1"/>
            <p:nvPr/>
          </p:nvSpPr>
          <p:spPr>
            <a:xfrm>
              <a:off x="661773" y="751617"/>
              <a:ext cx="110479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>
                  <a:ln>
                    <a:solidFill>
                      <a:schemeClr val="tx1">
                        <a:lumMod val="85000"/>
                        <a:lumOff val="15000"/>
                        <a:alpha val="10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DWG KIA</a:t>
              </a:r>
              <a:endParaRPr lang="ko-KR" altLang="en-US" sz="1600" b="1" dirty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endParaRP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EF1611FF-95E4-473E-80C3-69E61DC347E6}"/>
                </a:ext>
              </a:extLst>
            </p:cNvPr>
            <p:cNvSpPr/>
            <p:nvPr/>
          </p:nvSpPr>
          <p:spPr>
            <a:xfrm>
              <a:off x="582224" y="872960"/>
              <a:ext cx="93616" cy="91464"/>
            </a:xfrm>
            <a:prstGeom prst="ellipse">
              <a:avLst/>
            </a:prstGeom>
            <a:solidFill>
              <a:srgbClr val="004D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F5597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</p:grp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E3C781D-B84F-42E9-8781-63C70E8BFCE9}"/>
              </a:ext>
            </a:extLst>
          </p:cNvPr>
          <p:cNvCxnSpPr/>
          <p:nvPr/>
        </p:nvCxnSpPr>
        <p:spPr>
          <a:xfrm>
            <a:off x="0" y="445807"/>
            <a:ext cx="12192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15025FA9-C4DC-4537-807A-FD9E5856B6AE}"/>
              </a:ext>
            </a:extLst>
          </p:cNvPr>
          <p:cNvCxnSpPr>
            <a:cxnSpLocks/>
          </p:cNvCxnSpPr>
          <p:nvPr/>
        </p:nvCxnSpPr>
        <p:spPr>
          <a:xfrm>
            <a:off x="5874262" y="967253"/>
            <a:ext cx="0" cy="416203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D1E0EDF-1773-461F-A5EA-4BC3143DACAC}"/>
              </a:ext>
            </a:extLst>
          </p:cNvPr>
          <p:cNvSpPr txBox="1"/>
          <p:nvPr/>
        </p:nvSpPr>
        <p:spPr>
          <a:xfrm>
            <a:off x="717191" y="1433321"/>
            <a:ext cx="949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MID, JG</a:t>
            </a:r>
            <a:endParaRPr lang="ko-KR" altLang="en-US" sz="1600" b="1" dirty="0">
              <a:ln>
                <a:solidFill>
                  <a:schemeClr val="tx1">
                    <a:lumMod val="85000"/>
                    <a:lumOff val="15000"/>
                    <a:alpha val="1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38CDBF6-AF1F-446B-B2AE-AEA81FBB0408}"/>
              </a:ext>
            </a:extLst>
          </p:cNvPr>
          <p:cNvSpPr txBox="1"/>
          <p:nvPr/>
        </p:nvSpPr>
        <p:spPr>
          <a:xfrm>
            <a:off x="675840" y="3630005"/>
            <a:ext cx="5249476" cy="454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spc="-100" dirty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•</a:t>
            </a:r>
            <a:r>
              <a:rPr lang="ko-KR" altLang="en-US" sz="1400" spc="-100" dirty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spc="-100" dirty="0" err="1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담원</a:t>
            </a:r>
            <a:r>
              <a:rPr lang="ko-KR" altLang="en-US" sz="1200" spc="-100" dirty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기아는 정글과 미드에서 초반 골드 차이를 내는 모습을 볼 수 있음</a:t>
            </a:r>
            <a:endParaRPr lang="en-US" altLang="ko-KR" sz="1400" spc="-100" dirty="0">
              <a:ln>
                <a:solidFill>
                  <a:schemeClr val="tx1">
                    <a:lumMod val="85000"/>
                    <a:lumOff val="15000"/>
                    <a:alpha val="1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FC1FB1F-49CA-42E7-A108-598804190966}"/>
              </a:ext>
            </a:extLst>
          </p:cNvPr>
          <p:cNvSpPr txBox="1"/>
          <p:nvPr/>
        </p:nvSpPr>
        <p:spPr>
          <a:xfrm>
            <a:off x="6185350" y="3613785"/>
            <a:ext cx="5249476" cy="454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spc="-100" dirty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•</a:t>
            </a:r>
            <a:r>
              <a:rPr lang="ko-KR" altLang="en-US" sz="1400" spc="-100" dirty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400" spc="-100" dirty="0" err="1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젠지의</a:t>
            </a:r>
            <a:r>
              <a:rPr lang="ko-KR" altLang="en-US" sz="1400" spc="-100" dirty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경우 </a:t>
            </a:r>
            <a:r>
              <a:rPr lang="ko-KR" altLang="en-US" sz="1400" spc="-100" dirty="0" err="1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원딜쪽에서</a:t>
            </a:r>
            <a:r>
              <a:rPr lang="ko-KR" altLang="en-US" sz="1400" spc="-100" dirty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초반 성장 격차가 많이 나타나는 모습  </a:t>
            </a:r>
            <a:endParaRPr lang="en-US" altLang="ko-KR" sz="1400" spc="-100" dirty="0">
              <a:ln>
                <a:solidFill>
                  <a:schemeClr val="tx1">
                    <a:lumMod val="85000"/>
                    <a:lumOff val="15000"/>
                    <a:alpha val="1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E46364D6-B02F-4BF4-8C6C-BF13771B5C6A}"/>
              </a:ext>
            </a:extLst>
          </p:cNvPr>
          <p:cNvGrpSpPr/>
          <p:nvPr/>
        </p:nvGrpSpPr>
        <p:grpSpPr>
          <a:xfrm>
            <a:off x="6073912" y="1011595"/>
            <a:ext cx="850914" cy="338554"/>
            <a:chOff x="582224" y="751617"/>
            <a:chExt cx="850914" cy="338554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5F69C74-9FF8-4DCD-97EA-CBFD44535B72}"/>
                </a:ext>
              </a:extLst>
            </p:cNvPr>
            <p:cNvSpPr txBox="1"/>
            <p:nvPr/>
          </p:nvSpPr>
          <p:spPr>
            <a:xfrm>
              <a:off x="661773" y="751617"/>
              <a:ext cx="77136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 err="1">
                  <a:ln>
                    <a:solidFill>
                      <a:schemeClr val="tx1">
                        <a:lumMod val="85000"/>
                        <a:lumOff val="15000"/>
                        <a:alpha val="10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Gen.G</a:t>
              </a:r>
              <a:endParaRPr lang="ko-KR" altLang="en-US" sz="1600" b="1" dirty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04432170-3259-4A0D-9C4A-00A18BA77733}"/>
                </a:ext>
              </a:extLst>
            </p:cNvPr>
            <p:cNvSpPr/>
            <p:nvPr/>
          </p:nvSpPr>
          <p:spPr>
            <a:xfrm>
              <a:off x="582224" y="872960"/>
              <a:ext cx="93616" cy="91464"/>
            </a:xfrm>
            <a:prstGeom prst="ellipse">
              <a:avLst/>
            </a:prstGeom>
            <a:solidFill>
              <a:srgbClr val="004D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F5597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5DFC9147-3ED7-46B6-ABFF-2C3EB38DF5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171" y="1773859"/>
            <a:ext cx="5257245" cy="19431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0EA7D83D-F0DB-4E51-981C-26773677E366}"/>
              </a:ext>
            </a:extLst>
          </p:cNvPr>
          <p:cNvSpPr/>
          <p:nvPr/>
        </p:nvSpPr>
        <p:spPr>
          <a:xfrm>
            <a:off x="3677648" y="2673740"/>
            <a:ext cx="1994891" cy="2049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E4C2F85-4C71-4783-9377-8D2B4DDC31C5}"/>
              </a:ext>
            </a:extLst>
          </p:cNvPr>
          <p:cNvSpPr/>
          <p:nvPr/>
        </p:nvSpPr>
        <p:spPr>
          <a:xfrm>
            <a:off x="3686611" y="3408844"/>
            <a:ext cx="1994891" cy="2049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2D4C76A-9ED1-49C9-824E-AB87FBFF99C5}"/>
              </a:ext>
            </a:extLst>
          </p:cNvPr>
          <p:cNvSpPr/>
          <p:nvPr/>
        </p:nvSpPr>
        <p:spPr>
          <a:xfrm>
            <a:off x="9480786" y="3434029"/>
            <a:ext cx="2219793" cy="2049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F97D277-17A9-4A07-8B8F-1476563FE2B9}"/>
              </a:ext>
            </a:extLst>
          </p:cNvPr>
          <p:cNvSpPr txBox="1"/>
          <p:nvPr/>
        </p:nvSpPr>
        <p:spPr>
          <a:xfrm>
            <a:off x="6167528" y="1476361"/>
            <a:ext cx="4812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AD</a:t>
            </a:r>
            <a:endParaRPr lang="ko-KR" altLang="en-US" sz="1600" b="1" dirty="0">
              <a:ln>
                <a:solidFill>
                  <a:schemeClr val="tx1">
                    <a:lumMod val="85000"/>
                    <a:lumOff val="15000"/>
                    <a:alpha val="1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4624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312F8973-5967-447C-8E57-0165C31405A8}"/>
              </a:ext>
            </a:extLst>
          </p:cNvPr>
          <p:cNvGrpSpPr/>
          <p:nvPr/>
        </p:nvGrpSpPr>
        <p:grpSpPr>
          <a:xfrm>
            <a:off x="506557" y="888711"/>
            <a:ext cx="2260915" cy="400110"/>
            <a:chOff x="582224" y="751617"/>
            <a:chExt cx="2260915" cy="40011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5046E26-E89D-4803-9930-E9BB83624E40}"/>
                </a:ext>
              </a:extLst>
            </p:cNvPr>
            <p:cNvSpPr txBox="1"/>
            <p:nvPr/>
          </p:nvSpPr>
          <p:spPr>
            <a:xfrm>
              <a:off x="661773" y="751617"/>
              <a:ext cx="21813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ln>
                    <a:solidFill>
                      <a:schemeClr val="tx1">
                        <a:lumMod val="85000"/>
                        <a:lumOff val="15000"/>
                        <a:alpha val="10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AD_CARRY</a:t>
              </a:r>
              <a:r>
                <a:rPr lang="ko-KR" altLang="en-US" sz="2000" b="1" dirty="0">
                  <a:ln>
                    <a:solidFill>
                      <a:schemeClr val="tx1">
                        <a:lumMod val="85000"/>
                        <a:lumOff val="15000"/>
                        <a:alpha val="10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 </a:t>
              </a:r>
              <a:r>
                <a:rPr lang="en-US" altLang="ko-KR" sz="2000" b="1" dirty="0">
                  <a:ln>
                    <a:solidFill>
                      <a:schemeClr val="tx1">
                        <a:lumMod val="85000"/>
                        <a:lumOff val="15000"/>
                        <a:alpha val="10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Stats</a:t>
              </a:r>
              <a:endParaRPr lang="ko-KR" altLang="en-US" sz="2000" b="1" dirty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endParaRP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EF1611FF-95E4-473E-80C3-69E61DC347E6}"/>
                </a:ext>
              </a:extLst>
            </p:cNvPr>
            <p:cNvSpPr/>
            <p:nvPr/>
          </p:nvSpPr>
          <p:spPr>
            <a:xfrm>
              <a:off x="582224" y="872960"/>
              <a:ext cx="93616" cy="91464"/>
            </a:xfrm>
            <a:prstGeom prst="ellipse">
              <a:avLst/>
            </a:prstGeom>
            <a:solidFill>
              <a:srgbClr val="004D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F5597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</p:grp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E3C781D-B84F-42E9-8781-63C70E8BFCE9}"/>
              </a:ext>
            </a:extLst>
          </p:cNvPr>
          <p:cNvCxnSpPr/>
          <p:nvPr/>
        </p:nvCxnSpPr>
        <p:spPr>
          <a:xfrm>
            <a:off x="0" y="445807"/>
            <a:ext cx="12192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15025FA9-C4DC-4537-807A-FD9E5856B6AE}"/>
              </a:ext>
            </a:extLst>
          </p:cNvPr>
          <p:cNvCxnSpPr>
            <a:cxnSpLocks/>
          </p:cNvCxnSpPr>
          <p:nvPr/>
        </p:nvCxnSpPr>
        <p:spPr>
          <a:xfrm>
            <a:off x="5925316" y="1430296"/>
            <a:ext cx="0" cy="416203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D1E0EDF-1773-461F-A5EA-4BC3143DACAC}"/>
              </a:ext>
            </a:extLst>
          </p:cNvPr>
          <p:cNvSpPr txBox="1"/>
          <p:nvPr/>
        </p:nvSpPr>
        <p:spPr>
          <a:xfrm>
            <a:off x="6266685" y="4245861"/>
            <a:ext cx="7569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Ghost</a:t>
            </a:r>
            <a:endParaRPr lang="ko-KR" altLang="en-US" sz="1600" b="1" dirty="0">
              <a:ln>
                <a:solidFill>
                  <a:schemeClr val="tx1">
                    <a:lumMod val="85000"/>
                    <a:lumOff val="15000"/>
                    <a:alpha val="1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38CDBF6-AF1F-446B-B2AE-AEA81FBB0408}"/>
              </a:ext>
            </a:extLst>
          </p:cNvPr>
          <p:cNvSpPr txBox="1"/>
          <p:nvPr/>
        </p:nvSpPr>
        <p:spPr>
          <a:xfrm>
            <a:off x="327815" y="3279776"/>
            <a:ext cx="5249476" cy="1747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spc="-100" dirty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•</a:t>
            </a:r>
            <a:r>
              <a:rPr lang="ko-KR" altLang="en-US" sz="1400" spc="-100" dirty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spc="-100" dirty="0" err="1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원딜</a:t>
            </a:r>
            <a:r>
              <a:rPr lang="ko-KR" altLang="en-US" sz="1400" spc="-100" dirty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리그 평균 </a:t>
            </a:r>
            <a:r>
              <a:rPr lang="ko-KR" altLang="en-US" sz="1400" spc="-100" dirty="0" err="1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스탯</a:t>
            </a:r>
            <a:endParaRPr lang="en-US" altLang="ko-KR" sz="1400" spc="-100" dirty="0">
              <a:ln>
                <a:solidFill>
                  <a:schemeClr val="tx1">
                    <a:lumMod val="85000"/>
                    <a:lumOff val="15000"/>
                    <a:alpha val="1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1400" spc="-100" dirty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 경기만 플레이한 챔피언은 </a:t>
            </a:r>
            <a:r>
              <a:rPr lang="ko-KR" altLang="en-US" sz="1400" spc="-100" dirty="0" err="1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실험픽으로</a:t>
            </a:r>
            <a:r>
              <a:rPr lang="ko-KR" altLang="en-US" sz="1400" spc="-100" dirty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생각하여 제외</a:t>
            </a:r>
            <a:endParaRPr lang="en-US" altLang="ko-KR" sz="1400" spc="-100" dirty="0">
              <a:ln>
                <a:solidFill>
                  <a:schemeClr val="tx1">
                    <a:lumMod val="85000"/>
                    <a:lumOff val="15000"/>
                    <a:alpha val="1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1400" spc="-100" dirty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세나는 </a:t>
            </a:r>
            <a:r>
              <a:rPr lang="ko-KR" altLang="en-US" sz="1400" spc="-100" dirty="0" err="1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원딜</a:t>
            </a:r>
            <a:r>
              <a:rPr lang="ko-KR" altLang="en-US" sz="1400" spc="-100" dirty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포지션이지만 서포터로 활용되기에 </a:t>
            </a:r>
            <a:r>
              <a:rPr lang="ko-KR" altLang="en-US" sz="1400" spc="-100" dirty="0" err="1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원딜로서</a:t>
            </a:r>
            <a:r>
              <a:rPr lang="ko-KR" altLang="en-US" sz="1400" spc="-100" dirty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지표에 영향을 준다고 판단하여 제외함</a:t>
            </a:r>
            <a:endParaRPr lang="en-US" altLang="ko-KR" sz="1400" spc="-100" dirty="0">
              <a:ln>
                <a:solidFill>
                  <a:schemeClr val="tx1">
                    <a:lumMod val="85000"/>
                    <a:lumOff val="15000"/>
                    <a:alpha val="1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F97D277-17A9-4A07-8B8F-1476563FE2B9}"/>
              </a:ext>
            </a:extLst>
          </p:cNvPr>
          <p:cNvSpPr txBox="1"/>
          <p:nvPr/>
        </p:nvSpPr>
        <p:spPr>
          <a:xfrm>
            <a:off x="6165042" y="1433321"/>
            <a:ext cx="6928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Ruler</a:t>
            </a:r>
            <a:endParaRPr lang="ko-KR" altLang="en-US" sz="1600" b="1" dirty="0">
              <a:ln>
                <a:solidFill>
                  <a:schemeClr val="tx1">
                    <a:lumMod val="85000"/>
                    <a:lumOff val="15000"/>
                    <a:alpha val="1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7C0DEA9-69F8-4EA5-B52A-E9178A4C6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672" y="2505148"/>
            <a:ext cx="3419475" cy="58102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9E69CB2-F322-4034-B747-158A2FB4DBE4}"/>
              </a:ext>
            </a:extLst>
          </p:cNvPr>
          <p:cNvSpPr txBox="1"/>
          <p:nvPr/>
        </p:nvSpPr>
        <p:spPr>
          <a:xfrm>
            <a:off x="420937" y="1972991"/>
            <a:ext cx="1560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err="1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원딜</a:t>
            </a:r>
            <a:r>
              <a:rPr lang="ko-KR" altLang="en-US" sz="1600" b="1" dirty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리그 평균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FCB5157-5100-407B-A992-2450DC538A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1451" y="1813400"/>
            <a:ext cx="4727562" cy="71893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C4BDB3B6-1E29-4452-8B72-B08FCE19E00F}"/>
              </a:ext>
            </a:extLst>
          </p:cNvPr>
          <p:cNvSpPr txBox="1"/>
          <p:nvPr/>
        </p:nvSpPr>
        <p:spPr>
          <a:xfrm>
            <a:off x="6511451" y="2542088"/>
            <a:ext cx="5249476" cy="1316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spc="-100" dirty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•</a:t>
            </a:r>
            <a:r>
              <a:rPr lang="ko-KR" altLang="en-US" sz="1400" spc="-100" dirty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리그 </a:t>
            </a:r>
            <a:r>
              <a:rPr lang="ko-KR" altLang="en-US" sz="1400" spc="-100" dirty="0" err="1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원딜</a:t>
            </a:r>
            <a:r>
              <a:rPr lang="ko-KR" altLang="en-US" sz="1400" spc="-100" dirty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평균에 비해 압도적인 </a:t>
            </a:r>
            <a:r>
              <a:rPr lang="en-US" altLang="ko-KR" sz="1400" spc="-100" dirty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  <a:r>
              <a:rPr lang="ko-KR" altLang="en-US" sz="1400" spc="-100" dirty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 지표를 보여줌</a:t>
            </a:r>
            <a:endParaRPr lang="en-US" altLang="ko-KR" sz="1400" spc="-100" dirty="0">
              <a:ln>
                <a:solidFill>
                  <a:schemeClr val="tx1">
                    <a:lumMod val="85000"/>
                    <a:lumOff val="15000"/>
                    <a:alpha val="1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endParaRPr lang="en-US" altLang="ko-KR" sz="1400" spc="-100" dirty="0">
              <a:ln>
                <a:solidFill>
                  <a:schemeClr val="tx1">
                    <a:lumMod val="85000"/>
                    <a:lumOff val="15000"/>
                    <a:alpha val="1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400" spc="-100" dirty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• </a:t>
            </a:r>
            <a:r>
              <a:rPr lang="ko-KR" altLang="en-US" sz="1400" spc="-100" dirty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당시 </a:t>
            </a:r>
            <a:r>
              <a:rPr lang="ko-KR" altLang="en-US" sz="1400" spc="-100" dirty="0" err="1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룰러는</a:t>
            </a:r>
            <a:r>
              <a:rPr lang="ko-KR" altLang="en-US" sz="1400" spc="-100" dirty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라인전을 강하게 하는 플레이어</a:t>
            </a:r>
            <a:endParaRPr lang="en-US" altLang="ko-KR" sz="1400" spc="-100" dirty="0">
              <a:ln>
                <a:solidFill>
                  <a:schemeClr val="tx1">
                    <a:lumMod val="85000"/>
                    <a:lumOff val="15000"/>
                    <a:alpha val="1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C624C84-EC72-4F28-8989-25C5301794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1033" y="4686575"/>
            <a:ext cx="4613749" cy="681077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B5A5F7EC-C29B-4344-BD25-341F4806949A}"/>
              </a:ext>
            </a:extLst>
          </p:cNvPr>
          <p:cNvSpPr txBox="1"/>
          <p:nvPr/>
        </p:nvSpPr>
        <p:spPr>
          <a:xfrm>
            <a:off x="6491033" y="5382622"/>
            <a:ext cx="5249476" cy="454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spc="-100" dirty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•</a:t>
            </a:r>
            <a:r>
              <a:rPr lang="ko-KR" altLang="en-US" sz="1400" spc="-100" dirty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리그 </a:t>
            </a:r>
            <a:r>
              <a:rPr lang="ko-KR" altLang="en-US" sz="1400" spc="-100" dirty="0" err="1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원딜</a:t>
            </a:r>
            <a:r>
              <a:rPr lang="ko-KR" altLang="en-US" sz="1400" spc="-100" dirty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평균에 비해 큰 차이를 보여주지 않는 기록</a:t>
            </a:r>
            <a:r>
              <a:rPr lang="en-US" altLang="ko-KR" sz="1400" spc="-100" dirty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410D440-3F78-4A24-A786-A0276C30B01A}"/>
              </a:ext>
            </a:extLst>
          </p:cNvPr>
          <p:cNvSpPr txBox="1"/>
          <p:nvPr/>
        </p:nvSpPr>
        <p:spPr>
          <a:xfrm>
            <a:off x="6857860" y="2965997"/>
            <a:ext cx="5249476" cy="454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spc="-100" dirty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•</a:t>
            </a:r>
            <a:r>
              <a:rPr lang="ko-KR" altLang="en-US" sz="1400" spc="-100" dirty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spc="-100" dirty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상대와 골드</a:t>
            </a:r>
            <a:r>
              <a:rPr lang="en-US" altLang="ko-KR" sz="1200" spc="-100" dirty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CS, </a:t>
            </a:r>
            <a:r>
              <a:rPr lang="ko-KR" altLang="en-US" sz="1200" spc="-100" dirty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경험치 차이를 벌리는 능력이 뛰어남</a:t>
            </a:r>
            <a:endParaRPr lang="en-US" altLang="ko-KR" sz="1400" spc="-100" dirty="0">
              <a:ln>
                <a:solidFill>
                  <a:schemeClr val="tx1">
                    <a:lumMod val="85000"/>
                    <a:lumOff val="15000"/>
                    <a:alpha val="1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0044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312F8973-5967-447C-8E57-0165C31405A8}"/>
              </a:ext>
            </a:extLst>
          </p:cNvPr>
          <p:cNvGrpSpPr/>
          <p:nvPr/>
        </p:nvGrpSpPr>
        <p:grpSpPr>
          <a:xfrm>
            <a:off x="506557" y="888711"/>
            <a:ext cx="1977120" cy="400110"/>
            <a:chOff x="582224" y="751617"/>
            <a:chExt cx="1977120" cy="40011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5046E26-E89D-4803-9930-E9BB83624E40}"/>
                </a:ext>
              </a:extLst>
            </p:cNvPr>
            <p:cNvSpPr txBox="1"/>
            <p:nvPr/>
          </p:nvSpPr>
          <p:spPr>
            <a:xfrm>
              <a:off x="661773" y="751617"/>
              <a:ext cx="189757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ln>
                    <a:solidFill>
                      <a:schemeClr val="tx1">
                        <a:lumMod val="85000"/>
                        <a:lumOff val="15000"/>
                        <a:alpha val="10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Ghost’s Senna</a:t>
              </a:r>
              <a:endParaRPr lang="ko-KR" altLang="en-US" sz="2000" b="1" dirty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endParaRP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EF1611FF-95E4-473E-80C3-69E61DC347E6}"/>
                </a:ext>
              </a:extLst>
            </p:cNvPr>
            <p:cNvSpPr/>
            <p:nvPr/>
          </p:nvSpPr>
          <p:spPr>
            <a:xfrm>
              <a:off x="582224" y="908820"/>
              <a:ext cx="93616" cy="91464"/>
            </a:xfrm>
            <a:prstGeom prst="ellipse">
              <a:avLst/>
            </a:prstGeom>
            <a:solidFill>
              <a:srgbClr val="004D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F5597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</p:grp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E3C781D-B84F-42E9-8781-63C70E8BFCE9}"/>
              </a:ext>
            </a:extLst>
          </p:cNvPr>
          <p:cNvCxnSpPr/>
          <p:nvPr/>
        </p:nvCxnSpPr>
        <p:spPr>
          <a:xfrm>
            <a:off x="0" y="445807"/>
            <a:ext cx="12192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15025FA9-C4DC-4537-807A-FD9E5856B6AE}"/>
              </a:ext>
            </a:extLst>
          </p:cNvPr>
          <p:cNvCxnSpPr>
            <a:cxnSpLocks/>
          </p:cNvCxnSpPr>
          <p:nvPr/>
        </p:nvCxnSpPr>
        <p:spPr>
          <a:xfrm>
            <a:off x="5925316" y="1430296"/>
            <a:ext cx="0" cy="416203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38CDBF6-AF1F-446B-B2AE-AEA81FBB0408}"/>
              </a:ext>
            </a:extLst>
          </p:cNvPr>
          <p:cNvSpPr txBox="1"/>
          <p:nvPr/>
        </p:nvSpPr>
        <p:spPr>
          <a:xfrm>
            <a:off x="952987" y="1813400"/>
            <a:ext cx="5249476" cy="885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spc="-100" dirty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•</a:t>
            </a:r>
            <a:r>
              <a:rPr lang="ko-KR" altLang="en-US" sz="1400" spc="-100" dirty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spc="-100" dirty="0" err="1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드레이븐</a:t>
            </a:r>
            <a:endParaRPr lang="en-US" altLang="ko-KR" sz="1400" spc="-100" dirty="0">
              <a:ln>
                <a:solidFill>
                  <a:schemeClr val="tx1">
                    <a:lumMod val="85000"/>
                    <a:lumOff val="15000"/>
                    <a:alpha val="1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400" spc="-100" dirty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•</a:t>
            </a:r>
            <a:r>
              <a:rPr lang="ko-KR" altLang="en-US" sz="1400" spc="-100" dirty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세나</a:t>
            </a:r>
            <a:endParaRPr lang="en-US" altLang="ko-KR" sz="1400" spc="-100" dirty="0">
              <a:ln>
                <a:solidFill>
                  <a:schemeClr val="tx1">
                    <a:lumMod val="85000"/>
                    <a:lumOff val="15000"/>
                    <a:alpha val="1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9E69CB2-F322-4034-B747-158A2FB4DBE4}"/>
              </a:ext>
            </a:extLst>
          </p:cNvPr>
          <p:cNvSpPr txBox="1"/>
          <p:nvPr/>
        </p:nvSpPr>
        <p:spPr>
          <a:xfrm>
            <a:off x="600173" y="1430296"/>
            <a:ext cx="2247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고스트의 </a:t>
            </a:r>
            <a:r>
              <a:rPr lang="ko-KR" altLang="en-US" sz="1600" b="1" dirty="0" err="1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시그니처</a:t>
            </a:r>
            <a:r>
              <a:rPr lang="ko-KR" altLang="en-US" sz="1600" b="1" dirty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픽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5523243-2BDF-4AF7-8744-A02470C0B72B}"/>
              </a:ext>
            </a:extLst>
          </p:cNvPr>
          <p:cNvSpPr txBox="1"/>
          <p:nvPr/>
        </p:nvSpPr>
        <p:spPr>
          <a:xfrm>
            <a:off x="506557" y="287698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세나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6EC81A-44D5-40CE-BB3B-2467F2C676EE}"/>
              </a:ext>
            </a:extLst>
          </p:cNvPr>
          <p:cNvSpPr txBox="1"/>
          <p:nvPr/>
        </p:nvSpPr>
        <p:spPr>
          <a:xfrm>
            <a:off x="675840" y="4382815"/>
            <a:ext cx="5249476" cy="885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spc="-100" dirty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•</a:t>
            </a:r>
            <a:r>
              <a:rPr lang="ko-KR" altLang="en-US" sz="1400" spc="-100" dirty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고스트의 </a:t>
            </a:r>
            <a:r>
              <a:rPr lang="ko-KR" altLang="en-US" sz="1400" spc="-100" dirty="0" err="1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시그니처</a:t>
            </a:r>
            <a:r>
              <a:rPr lang="ko-KR" altLang="en-US" sz="1400" spc="-100" dirty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spc="-100" dirty="0" err="1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픽이라</a:t>
            </a:r>
            <a:r>
              <a:rPr lang="ko-KR" altLang="en-US" sz="1400" spc="-100" dirty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불리는 세나 </a:t>
            </a:r>
            <a:r>
              <a:rPr lang="ko-KR" altLang="en-US" sz="1400" spc="-100" dirty="0" err="1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스탯</a:t>
            </a:r>
            <a:endParaRPr lang="en-US" altLang="ko-KR" sz="1400" spc="-100" dirty="0">
              <a:ln>
                <a:solidFill>
                  <a:schemeClr val="tx1">
                    <a:lumMod val="85000"/>
                    <a:lumOff val="15000"/>
                    <a:alpha val="1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400" spc="-100" dirty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• </a:t>
            </a:r>
            <a:r>
              <a:rPr lang="ko-KR" altLang="en-US" sz="1400" spc="-100" dirty="0" err="1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서폿으로</a:t>
            </a:r>
            <a:r>
              <a:rPr lang="ko-KR" altLang="en-US" sz="1400" spc="-100" dirty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사용되기에 </a:t>
            </a:r>
            <a:r>
              <a:rPr lang="ko-KR" altLang="en-US" sz="1400" spc="-100" dirty="0" err="1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원딜과</a:t>
            </a:r>
            <a:r>
              <a:rPr lang="ko-KR" altLang="en-US" sz="1400" spc="-100" dirty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비교되는 </a:t>
            </a:r>
            <a:r>
              <a:rPr lang="en-US" altLang="ko-KR" sz="1400" spc="-100" dirty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  <a:r>
              <a:rPr lang="ko-KR" altLang="en-US" sz="1400" spc="-100" dirty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 지표는 낮음</a:t>
            </a:r>
            <a:endParaRPr lang="en-US" altLang="ko-KR" sz="1400" spc="-100" dirty="0">
              <a:ln>
                <a:solidFill>
                  <a:schemeClr val="tx1">
                    <a:lumMod val="85000"/>
                    <a:lumOff val="15000"/>
                    <a:alpha val="1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67474E66-89E1-49F2-BF6C-982886208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322" y="2842667"/>
            <a:ext cx="4095764" cy="5810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FA8AA53-2BDE-4503-B11D-3D033704F1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6881" y="2673113"/>
            <a:ext cx="5097868" cy="16764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BAF3CD4-905C-40F7-9BBD-2FF324B9D9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6881" y="1813400"/>
            <a:ext cx="5247445" cy="7143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EFAA1F1-5D8C-4AB8-AC70-5191E8D8B6F7}"/>
              </a:ext>
            </a:extLst>
          </p:cNvPr>
          <p:cNvSpPr txBox="1"/>
          <p:nvPr/>
        </p:nvSpPr>
        <p:spPr>
          <a:xfrm>
            <a:off x="6266685" y="4382815"/>
            <a:ext cx="5249476" cy="454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spc="-100" dirty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• </a:t>
            </a:r>
            <a:r>
              <a:rPr lang="ko-KR" altLang="en-US" sz="1400" spc="-100" dirty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본인이 사용한 다른 </a:t>
            </a:r>
            <a:r>
              <a:rPr lang="ko-KR" altLang="en-US" sz="1400" spc="-100" dirty="0" err="1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원딜과의</a:t>
            </a:r>
            <a:r>
              <a:rPr lang="ko-KR" altLang="en-US" sz="1400" spc="-100" dirty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비교에서도 엄청난 </a:t>
            </a:r>
            <a:r>
              <a:rPr lang="ko-KR" altLang="en-US" sz="1400" spc="-100" dirty="0" err="1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스탯을</a:t>
            </a:r>
            <a:r>
              <a:rPr lang="ko-KR" altLang="en-US" sz="1400" spc="-100" dirty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보여줌</a:t>
            </a:r>
            <a:endParaRPr lang="en-US" altLang="ko-KR" sz="1400" spc="-100" dirty="0">
              <a:ln>
                <a:solidFill>
                  <a:schemeClr val="tx1">
                    <a:lumMod val="85000"/>
                    <a:lumOff val="15000"/>
                    <a:alpha val="1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6" name="그림 27" descr="C:/Users/LUNA/AppData/Roaming/PolarisOffice/ETemp/4404_11508280/fImage30951329169.png">
            <a:extLst>
              <a:ext uri="{FF2B5EF4-FFF2-40B4-BE49-F238E27FC236}">
                <a16:creationId xmlns:a16="http://schemas.microsoft.com/office/drawing/2014/main" id="{F0A44AB3-6697-4543-A134-5B91B87FB2B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51" y="3406857"/>
            <a:ext cx="5529535" cy="85235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24721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312F8973-5967-447C-8E57-0165C31405A8}"/>
              </a:ext>
            </a:extLst>
          </p:cNvPr>
          <p:cNvGrpSpPr/>
          <p:nvPr/>
        </p:nvGrpSpPr>
        <p:grpSpPr>
          <a:xfrm>
            <a:off x="582224" y="751617"/>
            <a:ext cx="2327280" cy="338554"/>
            <a:chOff x="582224" y="751617"/>
            <a:chExt cx="2327280" cy="338554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5046E26-E89D-4803-9930-E9BB83624E40}"/>
                </a:ext>
              </a:extLst>
            </p:cNvPr>
            <p:cNvSpPr txBox="1"/>
            <p:nvPr/>
          </p:nvSpPr>
          <p:spPr>
            <a:xfrm>
              <a:off x="661773" y="751617"/>
              <a:ext cx="22477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 err="1">
                  <a:ln>
                    <a:solidFill>
                      <a:schemeClr val="tx1">
                        <a:lumMod val="85000"/>
                        <a:lumOff val="15000"/>
                        <a:alpha val="10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밴을</a:t>
              </a:r>
              <a:r>
                <a:rPr lang="ko-KR" altLang="en-US" sz="1600" b="1" dirty="0">
                  <a:ln>
                    <a:solidFill>
                      <a:schemeClr val="tx1">
                        <a:lumMod val="85000"/>
                        <a:lumOff val="15000"/>
                        <a:alpha val="10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 </a:t>
              </a:r>
              <a:r>
                <a:rPr lang="ko-KR" altLang="en-US" sz="1600" b="1" dirty="0" err="1">
                  <a:ln>
                    <a:solidFill>
                      <a:schemeClr val="tx1">
                        <a:lumMod val="85000"/>
                        <a:lumOff val="15000"/>
                        <a:alpha val="10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했어야하는</a:t>
              </a:r>
              <a:r>
                <a:rPr lang="ko-KR" altLang="en-US" sz="1600" b="1" dirty="0">
                  <a:ln>
                    <a:solidFill>
                      <a:schemeClr val="tx1">
                        <a:lumMod val="85000"/>
                        <a:lumOff val="15000"/>
                        <a:alpha val="10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 이유</a:t>
              </a: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EF1611FF-95E4-473E-80C3-69E61DC347E6}"/>
                </a:ext>
              </a:extLst>
            </p:cNvPr>
            <p:cNvSpPr/>
            <p:nvPr/>
          </p:nvSpPr>
          <p:spPr>
            <a:xfrm>
              <a:off x="582224" y="872960"/>
              <a:ext cx="93616" cy="91464"/>
            </a:xfrm>
            <a:prstGeom prst="ellipse">
              <a:avLst/>
            </a:prstGeom>
            <a:solidFill>
              <a:srgbClr val="004D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F5597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</p:grp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E3C781D-B84F-42E9-8781-63C70E8BFCE9}"/>
              </a:ext>
            </a:extLst>
          </p:cNvPr>
          <p:cNvCxnSpPr/>
          <p:nvPr/>
        </p:nvCxnSpPr>
        <p:spPr>
          <a:xfrm>
            <a:off x="0" y="445807"/>
            <a:ext cx="12192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15025FA9-C4DC-4537-807A-FD9E5856B6AE}"/>
              </a:ext>
            </a:extLst>
          </p:cNvPr>
          <p:cNvCxnSpPr>
            <a:cxnSpLocks/>
          </p:cNvCxnSpPr>
          <p:nvPr/>
        </p:nvCxnSpPr>
        <p:spPr>
          <a:xfrm>
            <a:off x="6414590" y="649104"/>
            <a:ext cx="0" cy="416203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67B0682-163D-4940-8C75-3D94C1A83C7A}"/>
              </a:ext>
            </a:extLst>
          </p:cNvPr>
          <p:cNvSpPr txBox="1"/>
          <p:nvPr/>
        </p:nvSpPr>
        <p:spPr>
          <a:xfrm>
            <a:off x="883659" y="2339415"/>
            <a:ext cx="5129280" cy="454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spc="-100" dirty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• </a:t>
            </a:r>
            <a:r>
              <a:rPr lang="ko-KR" altLang="en-US" sz="1400" spc="-100" dirty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고스트의 세나 승률</a:t>
            </a:r>
            <a:endParaRPr lang="en-US" altLang="ko-KR" sz="1400" spc="-100" dirty="0">
              <a:ln>
                <a:solidFill>
                  <a:schemeClr val="tx1">
                    <a:lumMod val="85000"/>
                    <a:lumOff val="15000"/>
                    <a:alpha val="1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5847FE1-ECFB-4652-8E27-544B9891AE45}"/>
              </a:ext>
            </a:extLst>
          </p:cNvPr>
          <p:cNvSpPr txBox="1"/>
          <p:nvPr/>
        </p:nvSpPr>
        <p:spPr>
          <a:xfrm>
            <a:off x="6757159" y="4755458"/>
            <a:ext cx="6105832" cy="1112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" sz="1800" spc="-100" dirty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800" spc="-100" dirty="0" err="1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담원은</a:t>
            </a:r>
            <a:r>
              <a:rPr lang="ko-KR" altLang="en-US" sz="1800" spc="-100" dirty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800" spc="-100" dirty="0" err="1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세나를</a:t>
            </a:r>
            <a:r>
              <a:rPr lang="ko-KR" altLang="en-US" sz="1800" spc="-100" dirty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가장 많이 사용하고</a:t>
            </a:r>
            <a:endParaRPr lang="en-US" altLang="ko-KR" sz="1800" spc="-100" dirty="0">
              <a:ln>
                <a:solidFill>
                  <a:schemeClr val="tx1">
                    <a:lumMod val="85000"/>
                    <a:lumOff val="15000"/>
                    <a:alpha val="1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>
              <a:lnSpc>
                <a:spcPct val="200000"/>
              </a:lnSpc>
            </a:pPr>
            <a:r>
              <a:rPr lang="ko-KR" altLang="en-US" spc="-100" dirty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가장 잘 다루는 팀이다</a:t>
            </a:r>
            <a:r>
              <a:rPr lang="en-US" altLang="ko-KR" spc="-100" dirty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  <a:endParaRPr lang="en-US" altLang="ko-KR" sz="1800" spc="-100" dirty="0">
              <a:ln>
                <a:solidFill>
                  <a:schemeClr val="tx1">
                    <a:lumMod val="85000"/>
                    <a:lumOff val="15000"/>
                    <a:alpha val="1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80B04F8-66FC-49FA-9019-3912AB3BCF0E}"/>
              </a:ext>
            </a:extLst>
          </p:cNvPr>
          <p:cNvGrpSpPr/>
          <p:nvPr/>
        </p:nvGrpSpPr>
        <p:grpSpPr>
          <a:xfrm>
            <a:off x="824577" y="1663798"/>
            <a:ext cx="5247445" cy="714375"/>
            <a:chOff x="472447" y="1160135"/>
            <a:chExt cx="5247445" cy="714375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9FA3BFE6-BBC8-45A9-8D04-012976B29D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2447" y="1160135"/>
              <a:ext cx="5247445" cy="714375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4CB8B0A-D9E6-4E45-913F-774BC95774F5}"/>
                </a:ext>
              </a:extLst>
            </p:cNvPr>
            <p:cNvSpPr/>
            <p:nvPr/>
          </p:nvSpPr>
          <p:spPr>
            <a:xfrm>
              <a:off x="2909504" y="1466850"/>
              <a:ext cx="1529146" cy="24916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8" name="_PO1">
            <a:extLst>
              <a:ext uri="{FF2B5EF4-FFF2-40B4-BE49-F238E27FC236}">
                <a16:creationId xmlns:a16="http://schemas.microsoft.com/office/drawing/2014/main" id="{0B81002F-1FB2-4F27-95B3-3911134365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659" y="2794091"/>
            <a:ext cx="6523411" cy="1113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세나 전체 게임 횟수 :  23</a:t>
            </a:r>
            <a:endParaRPr kumimoji="0" lang="ko-KR" altLang="ko-KR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세나 전체 게임 승률 :  4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%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원딜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포지션에서 사용된 세나 승률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57% 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F60787-FC39-47D3-8BC1-71C8365F44F3}"/>
              </a:ext>
            </a:extLst>
          </p:cNvPr>
          <p:cNvSpPr txBox="1"/>
          <p:nvPr/>
        </p:nvSpPr>
        <p:spPr>
          <a:xfrm>
            <a:off x="582224" y="1225088"/>
            <a:ext cx="1282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err="1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세나의</a:t>
            </a:r>
            <a:r>
              <a:rPr lang="ko-KR" altLang="en-US" sz="1600" b="1" dirty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승률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16DE468-3EC8-4F59-9E62-67D2239564EB}"/>
              </a:ext>
            </a:extLst>
          </p:cNvPr>
          <p:cNvSpPr txBox="1"/>
          <p:nvPr/>
        </p:nvSpPr>
        <p:spPr>
          <a:xfrm>
            <a:off x="653315" y="3707489"/>
            <a:ext cx="1282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err="1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룰러의</a:t>
            </a:r>
            <a:r>
              <a:rPr lang="ko-KR" altLang="en-US" sz="1600" b="1" dirty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세나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FC950E-D667-402C-BC10-0EDE681A126A}"/>
              </a:ext>
            </a:extLst>
          </p:cNvPr>
          <p:cNvSpPr txBox="1"/>
          <p:nvPr/>
        </p:nvSpPr>
        <p:spPr>
          <a:xfrm>
            <a:off x="883659" y="6114548"/>
            <a:ext cx="5129280" cy="454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spc="-100" dirty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• </a:t>
            </a:r>
            <a:r>
              <a:rPr lang="ko-KR" altLang="en-US" sz="1400" spc="-100" dirty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spc="-100" dirty="0" err="1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룰러는</a:t>
            </a:r>
            <a:r>
              <a:rPr lang="ko-KR" altLang="en-US" sz="1400" spc="-100" dirty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spc="-100" dirty="0" err="1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세나를</a:t>
            </a:r>
            <a:r>
              <a:rPr lang="ko-KR" altLang="en-US" sz="1400" spc="-100" dirty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사용하지 않는다</a:t>
            </a:r>
            <a:endParaRPr lang="en-US" altLang="ko-KR" sz="1400" spc="-100" dirty="0">
              <a:ln>
                <a:solidFill>
                  <a:schemeClr val="tx1">
                    <a:lumMod val="85000"/>
                    <a:lumOff val="15000"/>
                    <a:alpha val="1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6776860-CDD0-496B-B668-0B8947842986}"/>
              </a:ext>
            </a:extLst>
          </p:cNvPr>
          <p:cNvSpPr txBox="1"/>
          <p:nvPr/>
        </p:nvSpPr>
        <p:spPr>
          <a:xfrm>
            <a:off x="6679229" y="1124782"/>
            <a:ext cx="1282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err="1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담원의</a:t>
            </a:r>
            <a:r>
              <a:rPr lang="ko-KR" altLang="en-US" sz="1600" b="1" dirty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세나</a:t>
            </a:r>
          </a:p>
        </p:txBody>
      </p:sp>
      <p:pic>
        <p:nvPicPr>
          <p:cNvPr id="19" name="그림 18" descr="C:/Users/LUNA/AppData/Roaming/PolarisOffice/ETemp/4404_11508280/fImage158131095724.png">
            <a:extLst>
              <a:ext uri="{FF2B5EF4-FFF2-40B4-BE49-F238E27FC236}">
                <a16:creationId xmlns:a16="http://schemas.microsoft.com/office/drawing/2014/main" id="{92C8CE11-E2FC-40FC-B966-50FD6C999C4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98" y="4127535"/>
            <a:ext cx="5143272" cy="1923447"/>
          </a:xfrm>
          <a:prstGeom prst="rect">
            <a:avLst/>
          </a:prstGeom>
          <a:noFill/>
        </p:spPr>
      </p:pic>
      <p:pic>
        <p:nvPicPr>
          <p:cNvPr id="25" name="그림 34" descr="C:/Users/LUNA/AppData/Roaming/PolarisOffice/ETemp/4404_11508280/fImage56011391478.png">
            <a:extLst>
              <a:ext uri="{FF2B5EF4-FFF2-40B4-BE49-F238E27FC236}">
                <a16:creationId xmlns:a16="http://schemas.microsoft.com/office/drawing/2014/main" id="{4F6854E3-23AA-449B-845F-CC6F1307BEF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1572" y="1993103"/>
            <a:ext cx="3270093" cy="255457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0847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312F8973-5967-447C-8E57-0165C31405A8}"/>
              </a:ext>
            </a:extLst>
          </p:cNvPr>
          <p:cNvGrpSpPr/>
          <p:nvPr/>
        </p:nvGrpSpPr>
        <p:grpSpPr>
          <a:xfrm>
            <a:off x="582224" y="751617"/>
            <a:ext cx="2327280" cy="338554"/>
            <a:chOff x="582224" y="751617"/>
            <a:chExt cx="2327280" cy="338554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5046E26-E89D-4803-9930-E9BB83624E40}"/>
                </a:ext>
              </a:extLst>
            </p:cNvPr>
            <p:cNvSpPr txBox="1"/>
            <p:nvPr/>
          </p:nvSpPr>
          <p:spPr>
            <a:xfrm>
              <a:off x="661773" y="751617"/>
              <a:ext cx="22477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 err="1">
                  <a:ln>
                    <a:solidFill>
                      <a:schemeClr val="tx1">
                        <a:lumMod val="85000"/>
                        <a:lumOff val="15000"/>
                        <a:alpha val="10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밴을</a:t>
              </a:r>
              <a:r>
                <a:rPr lang="ko-KR" altLang="en-US" sz="1600" b="1" dirty="0">
                  <a:ln>
                    <a:solidFill>
                      <a:schemeClr val="tx1">
                        <a:lumMod val="85000"/>
                        <a:lumOff val="15000"/>
                        <a:alpha val="10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 </a:t>
              </a:r>
              <a:r>
                <a:rPr lang="ko-KR" altLang="en-US" sz="1600" b="1" dirty="0" err="1">
                  <a:ln>
                    <a:solidFill>
                      <a:schemeClr val="tx1">
                        <a:lumMod val="85000"/>
                        <a:lumOff val="15000"/>
                        <a:alpha val="10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했어야하는</a:t>
              </a:r>
              <a:r>
                <a:rPr lang="ko-KR" altLang="en-US" sz="1600" b="1" dirty="0">
                  <a:ln>
                    <a:solidFill>
                      <a:schemeClr val="tx1">
                        <a:lumMod val="85000"/>
                        <a:lumOff val="15000"/>
                        <a:alpha val="10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 이유</a:t>
              </a: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EF1611FF-95E4-473E-80C3-69E61DC347E6}"/>
                </a:ext>
              </a:extLst>
            </p:cNvPr>
            <p:cNvSpPr/>
            <p:nvPr/>
          </p:nvSpPr>
          <p:spPr>
            <a:xfrm>
              <a:off x="582224" y="872960"/>
              <a:ext cx="93616" cy="91464"/>
            </a:xfrm>
            <a:prstGeom prst="ellipse">
              <a:avLst/>
            </a:prstGeom>
            <a:solidFill>
              <a:srgbClr val="004D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F5597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</p:grp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E3C781D-B84F-42E9-8781-63C70E8BFCE9}"/>
              </a:ext>
            </a:extLst>
          </p:cNvPr>
          <p:cNvCxnSpPr/>
          <p:nvPr/>
        </p:nvCxnSpPr>
        <p:spPr>
          <a:xfrm>
            <a:off x="0" y="445807"/>
            <a:ext cx="12192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15025FA9-C4DC-4537-807A-FD9E5856B6AE}"/>
              </a:ext>
            </a:extLst>
          </p:cNvPr>
          <p:cNvCxnSpPr>
            <a:cxnSpLocks/>
          </p:cNvCxnSpPr>
          <p:nvPr/>
        </p:nvCxnSpPr>
        <p:spPr>
          <a:xfrm>
            <a:off x="6433640" y="897890"/>
            <a:ext cx="0" cy="503606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67B0682-163D-4940-8C75-3D94C1A83C7A}"/>
              </a:ext>
            </a:extLst>
          </p:cNvPr>
          <p:cNvSpPr txBox="1"/>
          <p:nvPr/>
        </p:nvSpPr>
        <p:spPr>
          <a:xfrm>
            <a:off x="1209276" y="4300782"/>
            <a:ext cx="5129280" cy="454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spc="-100" dirty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• </a:t>
            </a:r>
            <a:r>
              <a:rPr lang="ko-KR" altLang="en-US" sz="1400" spc="-100" dirty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spc="-100" dirty="0" err="1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골드당</a:t>
            </a:r>
            <a:r>
              <a:rPr lang="ko-KR" altLang="en-US" sz="1400" spc="-100" dirty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데미지 지표</a:t>
            </a:r>
            <a:endParaRPr lang="en-US" altLang="ko-KR" sz="1400" spc="-100" dirty="0">
              <a:ln>
                <a:solidFill>
                  <a:schemeClr val="tx1">
                    <a:lumMod val="85000"/>
                    <a:lumOff val="15000"/>
                    <a:alpha val="1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F60787-FC39-47D3-8BC1-71C8365F44F3}"/>
              </a:ext>
            </a:extLst>
          </p:cNvPr>
          <p:cNvSpPr txBox="1"/>
          <p:nvPr/>
        </p:nvSpPr>
        <p:spPr>
          <a:xfrm>
            <a:off x="582224" y="1225088"/>
            <a:ext cx="2247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고스트의 세나 숙련도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C81E4A9-1C29-48B9-A7E3-8A117ABD9E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388" y="1570283"/>
            <a:ext cx="4471261" cy="2785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53F87D7-D808-4A22-95DE-8E95EE8A9975}"/>
              </a:ext>
            </a:extLst>
          </p:cNvPr>
          <p:cNvSpPr txBox="1"/>
          <p:nvPr/>
        </p:nvSpPr>
        <p:spPr>
          <a:xfrm>
            <a:off x="1094976" y="4684107"/>
            <a:ext cx="6105832" cy="8855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à"/>
            </a:pPr>
            <a:r>
              <a:rPr lang="ko-KR" altLang="en-US" sz="1400" spc="-100" dirty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단 한 경기를 플레이한 </a:t>
            </a:r>
            <a:r>
              <a:rPr lang="ko-KR" altLang="en-US" sz="1400" spc="-100" dirty="0" err="1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바루스를</a:t>
            </a:r>
            <a:r>
              <a:rPr lang="ko-KR" altLang="en-US" sz="1400" spc="-100" dirty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제외하면</a:t>
            </a:r>
            <a:r>
              <a:rPr lang="en-US" altLang="ko-KR" sz="1400" spc="-100" dirty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400" spc="-100" dirty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가장 높은 </a:t>
            </a:r>
            <a:r>
              <a:rPr lang="ko-KR" altLang="en-US" sz="1400" spc="-100" dirty="0" err="1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골드당</a:t>
            </a:r>
            <a:r>
              <a:rPr lang="ko-KR" altLang="en-US" sz="1400" spc="-100" dirty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데미지</a:t>
            </a:r>
            <a:endParaRPr lang="en-US" altLang="ko-KR" sz="1400" spc="-100" dirty="0">
              <a:ln>
                <a:solidFill>
                  <a:schemeClr val="tx1">
                    <a:lumMod val="85000"/>
                    <a:lumOff val="15000"/>
                    <a:alpha val="1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>
              <a:lnSpc>
                <a:spcPct val="200000"/>
              </a:lnSpc>
            </a:pPr>
            <a:r>
              <a:rPr lang="en-US" altLang="ko-KR" sz="1400" spc="-100" dirty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CS</a:t>
            </a:r>
            <a:r>
              <a:rPr lang="ko-KR" altLang="en-US" sz="1400" spc="-100" dirty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를 먹지 않으면서 데미지는 뽑아내는 효율성</a:t>
            </a:r>
            <a:endParaRPr lang="en-US" altLang="ko-KR" sz="1400" spc="-100" dirty="0">
              <a:ln>
                <a:solidFill>
                  <a:schemeClr val="tx1">
                    <a:lumMod val="85000"/>
                    <a:lumOff val="15000"/>
                    <a:alpha val="1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D2930C1-119F-4993-88BD-4FF92A342834}"/>
              </a:ext>
            </a:extLst>
          </p:cNvPr>
          <p:cNvSpPr txBox="1"/>
          <p:nvPr/>
        </p:nvSpPr>
        <p:spPr>
          <a:xfrm>
            <a:off x="6904861" y="872960"/>
            <a:ext cx="5129280" cy="1747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spc="-100" dirty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• </a:t>
            </a:r>
            <a:r>
              <a:rPr lang="ko-KR" altLang="en-US" sz="1400" spc="-100" dirty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사용한 </a:t>
            </a:r>
            <a:r>
              <a:rPr lang="ko-KR" altLang="en-US" sz="1400" spc="-100" dirty="0" err="1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원딜</a:t>
            </a:r>
            <a:r>
              <a:rPr lang="ko-KR" altLang="en-US" sz="1400" spc="-100" dirty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중 </a:t>
            </a:r>
            <a:r>
              <a:rPr lang="en-US" altLang="ko-KR" sz="1400" spc="-100" dirty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DPM</a:t>
            </a:r>
            <a:r>
              <a:rPr lang="ko-KR" altLang="en-US" sz="1400" spc="-100" dirty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400" spc="-100" dirty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400" spc="-100" dirty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번째로 높다</a:t>
            </a:r>
            <a:r>
              <a:rPr lang="en-US" altLang="ko-KR" sz="1400" spc="-100" dirty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200000"/>
              </a:lnSpc>
            </a:pPr>
            <a:endParaRPr lang="en-US" altLang="ko-KR" sz="1400" spc="-100" dirty="0">
              <a:ln>
                <a:solidFill>
                  <a:schemeClr val="tx1">
                    <a:lumMod val="85000"/>
                    <a:lumOff val="15000"/>
                    <a:alpha val="1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400" spc="-100" dirty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•  </a:t>
            </a:r>
            <a:r>
              <a:rPr lang="ko-KR" altLang="en-US" sz="1400" spc="-100" dirty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고스트의 세나 파트너로 가장 많이 선택된 </a:t>
            </a:r>
            <a:r>
              <a:rPr lang="ko-KR" altLang="en-US" sz="1400" spc="-100" dirty="0" err="1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픽은</a:t>
            </a:r>
            <a:r>
              <a:rPr lang="ko-KR" altLang="en-US" sz="1400" spc="-100" dirty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spc="-100" dirty="0" err="1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탐켄치</a:t>
            </a:r>
            <a:endParaRPr lang="en-US" altLang="ko-KR" sz="1400" spc="-100" dirty="0">
              <a:ln>
                <a:solidFill>
                  <a:schemeClr val="tx1">
                    <a:lumMod val="85000"/>
                    <a:lumOff val="15000"/>
                    <a:alpha val="1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400" spc="-100" dirty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400" spc="-100" dirty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다음으로 </a:t>
            </a:r>
            <a:r>
              <a:rPr lang="ko-KR" altLang="en-US" sz="1400" spc="-100" dirty="0" err="1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하이머딩거</a:t>
            </a:r>
            <a:endParaRPr lang="en-US" altLang="ko-KR" sz="1400" spc="-100" dirty="0">
              <a:ln>
                <a:solidFill>
                  <a:schemeClr val="tx1">
                    <a:lumMod val="85000"/>
                    <a:lumOff val="15000"/>
                    <a:alpha val="1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28B08AD-5779-4DA9-8ADB-5425043D06FC}"/>
              </a:ext>
            </a:extLst>
          </p:cNvPr>
          <p:cNvSpPr txBox="1"/>
          <p:nvPr/>
        </p:nvSpPr>
        <p:spPr>
          <a:xfrm>
            <a:off x="6904861" y="2491334"/>
            <a:ext cx="6105832" cy="8855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à"/>
            </a:pPr>
            <a:r>
              <a:rPr lang="ko-KR" altLang="en-US" sz="1400" spc="-100" dirty="0" err="1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젠지의</a:t>
            </a:r>
            <a:r>
              <a:rPr lang="ko-KR" altLang="en-US" sz="1400" spc="-100" dirty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400" spc="-100" dirty="0" err="1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바텀에게서</a:t>
            </a:r>
            <a:r>
              <a:rPr lang="ko-KR" altLang="en-US" sz="1400" spc="-100" dirty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버텨낼 수 있는 </a:t>
            </a:r>
            <a:r>
              <a:rPr lang="ko-KR" altLang="en-US" sz="1400" spc="-100" dirty="0" err="1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유지력</a:t>
            </a:r>
            <a:r>
              <a:rPr lang="ko-KR" altLang="en-US" sz="1400" spc="-100" dirty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혹은</a:t>
            </a:r>
            <a:endParaRPr lang="en-US" altLang="ko-KR" sz="1400" spc="-100" dirty="0">
              <a:ln>
                <a:solidFill>
                  <a:schemeClr val="tx1">
                    <a:lumMod val="85000"/>
                    <a:lumOff val="15000"/>
                    <a:alpha val="1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>
              <a:lnSpc>
                <a:spcPct val="200000"/>
              </a:lnSpc>
            </a:pPr>
            <a:r>
              <a:rPr lang="ko-KR" altLang="en-US" sz="1400" spc="-100" dirty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    빠른 </a:t>
            </a:r>
            <a:r>
              <a:rPr lang="ko-KR" altLang="en-US" sz="1400" spc="-100" dirty="0" err="1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라인푸쉬로</a:t>
            </a:r>
            <a:r>
              <a:rPr lang="ko-KR" altLang="en-US" sz="1400" spc="-100" dirty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먼저 압박할 수 있는 능력</a:t>
            </a:r>
            <a:endParaRPr lang="en-US" altLang="ko-KR" sz="1400" spc="-100" dirty="0">
              <a:ln>
                <a:solidFill>
                  <a:schemeClr val="tx1">
                    <a:lumMod val="85000"/>
                    <a:lumOff val="15000"/>
                    <a:alpha val="1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CD6A1B4-1876-4F56-82AF-F35A2661CB2A}"/>
              </a:ext>
            </a:extLst>
          </p:cNvPr>
          <p:cNvSpPr txBox="1"/>
          <p:nvPr/>
        </p:nvSpPr>
        <p:spPr>
          <a:xfrm>
            <a:off x="6904861" y="3705159"/>
            <a:ext cx="5129280" cy="454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spc="-100" dirty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• </a:t>
            </a:r>
            <a:r>
              <a:rPr lang="ko-KR" altLang="en-US" sz="1400" spc="-100" dirty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spc="-100" dirty="0" err="1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그레이브즈</a:t>
            </a:r>
            <a:r>
              <a:rPr lang="ko-KR" altLang="en-US" sz="1400" spc="-100" dirty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다음으로 많은 </a:t>
            </a:r>
            <a:r>
              <a:rPr lang="ko-KR" altLang="en-US" sz="1400" spc="-100" dirty="0" err="1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밴을</a:t>
            </a:r>
            <a:r>
              <a:rPr lang="ko-KR" altLang="en-US" sz="1400" spc="-100" dirty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당한 카드</a:t>
            </a:r>
            <a:endParaRPr lang="en-US" altLang="ko-KR" sz="1400" spc="-100" dirty="0">
              <a:ln>
                <a:solidFill>
                  <a:schemeClr val="tx1">
                    <a:lumMod val="85000"/>
                    <a:lumOff val="15000"/>
                    <a:alpha val="1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7461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312F8973-5967-447C-8E57-0165C31405A8}"/>
              </a:ext>
            </a:extLst>
          </p:cNvPr>
          <p:cNvGrpSpPr/>
          <p:nvPr/>
        </p:nvGrpSpPr>
        <p:grpSpPr>
          <a:xfrm>
            <a:off x="582224" y="751617"/>
            <a:ext cx="2327280" cy="338554"/>
            <a:chOff x="582224" y="751617"/>
            <a:chExt cx="2327280" cy="338554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5046E26-E89D-4803-9930-E9BB83624E40}"/>
                </a:ext>
              </a:extLst>
            </p:cNvPr>
            <p:cNvSpPr txBox="1"/>
            <p:nvPr/>
          </p:nvSpPr>
          <p:spPr>
            <a:xfrm>
              <a:off x="661773" y="751617"/>
              <a:ext cx="22477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 err="1">
                  <a:ln>
                    <a:solidFill>
                      <a:schemeClr val="tx1">
                        <a:lumMod val="85000"/>
                        <a:lumOff val="15000"/>
                        <a:alpha val="10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밴을</a:t>
              </a:r>
              <a:r>
                <a:rPr lang="ko-KR" altLang="en-US" sz="1600" b="1" dirty="0">
                  <a:ln>
                    <a:solidFill>
                      <a:schemeClr val="tx1">
                        <a:lumMod val="85000"/>
                        <a:lumOff val="15000"/>
                        <a:alpha val="10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 </a:t>
              </a:r>
              <a:r>
                <a:rPr lang="ko-KR" altLang="en-US" sz="1600" b="1" dirty="0" err="1">
                  <a:ln>
                    <a:solidFill>
                      <a:schemeClr val="tx1">
                        <a:lumMod val="85000"/>
                        <a:lumOff val="15000"/>
                        <a:alpha val="10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했어야하는</a:t>
              </a:r>
              <a:r>
                <a:rPr lang="ko-KR" altLang="en-US" sz="1600" b="1" dirty="0">
                  <a:ln>
                    <a:solidFill>
                      <a:schemeClr val="tx1">
                        <a:lumMod val="85000"/>
                        <a:lumOff val="15000"/>
                        <a:alpha val="10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 이유</a:t>
              </a: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EF1611FF-95E4-473E-80C3-69E61DC347E6}"/>
                </a:ext>
              </a:extLst>
            </p:cNvPr>
            <p:cNvSpPr/>
            <p:nvPr/>
          </p:nvSpPr>
          <p:spPr>
            <a:xfrm>
              <a:off x="582224" y="872960"/>
              <a:ext cx="93616" cy="91464"/>
            </a:xfrm>
            <a:prstGeom prst="ellipse">
              <a:avLst/>
            </a:prstGeom>
            <a:solidFill>
              <a:srgbClr val="004D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F5597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</p:grp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E3C781D-B84F-42E9-8781-63C70E8BFCE9}"/>
              </a:ext>
            </a:extLst>
          </p:cNvPr>
          <p:cNvCxnSpPr/>
          <p:nvPr/>
        </p:nvCxnSpPr>
        <p:spPr>
          <a:xfrm>
            <a:off x="0" y="445807"/>
            <a:ext cx="12192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8F60787-FC39-47D3-8BC1-71C8365F44F3}"/>
              </a:ext>
            </a:extLst>
          </p:cNvPr>
          <p:cNvSpPr txBox="1"/>
          <p:nvPr/>
        </p:nvSpPr>
        <p:spPr>
          <a:xfrm>
            <a:off x="582224" y="1225088"/>
            <a:ext cx="17652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이전 경기의 경험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53F87D7-D808-4A22-95DE-8E95EE8A9975}"/>
              </a:ext>
            </a:extLst>
          </p:cNvPr>
          <p:cNvSpPr txBox="1"/>
          <p:nvPr/>
        </p:nvSpPr>
        <p:spPr>
          <a:xfrm>
            <a:off x="2837381" y="5459157"/>
            <a:ext cx="6105832" cy="454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à"/>
            </a:pPr>
            <a:r>
              <a:rPr lang="ko-KR" altLang="en-US" sz="1400" spc="-100" dirty="0" err="1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젠지는</a:t>
            </a:r>
            <a:r>
              <a:rPr lang="ko-KR" altLang="en-US" sz="1400" spc="-100" dirty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모든 세트에서 </a:t>
            </a:r>
            <a:r>
              <a:rPr lang="ko-KR" altLang="en-US" sz="1400" spc="-100" dirty="0" err="1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세나를</a:t>
            </a:r>
            <a:r>
              <a:rPr lang="ko-KR" altLang="en-US" sz="1400" spc="-100" dirty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400" spc="-100" dirty="0" err="1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벤하고</a:t>
            </a:r>
            <a:r>
              <a:rPr lang="ko-KR" altLang="en-US" sz="1400" spc="-100" dirty="0">
                <a:ln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담원에게 승리한 경험이 있음</a:t>
            </a:r>
            <a:endParaRPr lang="en-US" altLang="ko-KR" sz="1400" spc="-100" dirty="0">
              <a:ln>
                <a:solidFill>
                  <a:schemeClr val="tx1">
                    <a:lumMod val="85000"/>
                    <a:lumOff val="15000"/>
                    <a:alpha val="1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A49264F-B4B4-4D03-B0BB-1DECD0B90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824" y="1698559"/>
            <a:ext cx="4342965" cy="376945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A84AFDF-6666-4195-BD10-A53D4B57D5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0297" y="1643278"/>
            <a:ext cx="4595079" cy="3871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039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</TotalTime>
  <Words>327</Words>
  <Application>Microsoft Office PowerPoint</Application>
  <PresentationFormat>와이드스크린</PresentationFormat>
  <Paragraphs>62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나눔스퀘어OTF</vt:lpstr>
      <vt:lpstr>나눔스퀘어OTF ExtraBold</vt:lpstr>
      <vt:lpstr>맑은 고딕</vt:lpstr>
      <vt:lpstr>Arial</vt:lpstr>
      <vt:lpstr>Symbol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KA moonbee</dc:creator>
  <cp:lastModifiedBy>KA moonbee</cp:lastModifiedBy>
  <cp:revision>33</cp:revision>
  <dcterms:created xsi:type="dcterms:W3CDTF">2021-09-13T06:16:06Z</dcterms:created>
  <dcterms:modified xsi:type="dcterms:W3CDTF">2021-09-16T09:46:26Z</dcterms:modified>
</cp:coreProperties>
</file>