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6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5F3-FD01-432C-88DA-7BBB32152893}" type="datetimeFigureOut">
              <a:rPr kumimoji="1" lang="ja-JP" altLang="en-US" smtClean="0"/>
              <a:t>2014/4/20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AE4C-A888-4144-B5BF-873FA172D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7047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5F3-FD01-432C-88DA-7BBB32152893}" type="datetimeFigureOut">
              <a:rPr kumimoji="1" lang="ja-JP" altLang="en-US" smtClean="0"/>
              <a:t>2014/4/20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AE4C-A888-4144-B5BF-873FA172D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158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5F3-FD01-432C-88DA-7BBB32152893}" type="datetimeFigureOut">
              <a:rPr kumimoji="1" lang="ja-JP" altLang="en-US" smtClean="0"/>
              <a:t>2014/4/20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AE4C-A888-4144-B5BF-873FA172D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51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5F3-FD01-432C-88DA-7BBB32152893}" type="datetimeFigureOut">
              <a:rPr kumimoji="1" lang="ja-JP" altLang="en-US" smtClean="0"/>
              <a:t>2014/4/20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AE4C-A888-4144-B5BF-873FA172D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63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5F3-FD01-432C-88DA-7BBB32152893}" type="datetimeFigureOut">
              <a:rPr kumimoji="1" lang="ja-JP" altLang="en-US" smtClean="0"/>
              <a:t>2014/4/20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AE4C-A888-4144-B5BF-873FA172D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803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5F3-FD01-432C-88DA-7BBB32152893}" type="datetimeFigureOut">
              <a:rPr kumimoji="1" lang="ja-JP" altLang="en-US" smtClean="0"/>
              <a:t>2014/4/20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AE4C-A888-4144-B5BF-873FA172D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6220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5F3-FD01-432C-88DA-7BBB32152893}" type="datetimeFigureOut">
              <a:rPr kumimoji="1" lang="ja-JP" altLang="en-US" smtClean="0"/>
              <a:t>2014/4/20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AE4C-A888-4144-B5BF-873FA172D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96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5F3-FD01-432C-88DA-7BBB32152893}" type="datetimeFigureOut">
              <a:rPr kumimoji="1" lang="ja-JP" altLang="en-US" smtClean="0"/>
              <a:t>2014/4/20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AE4C-A888-4144-B5BF-873FA172D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37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5F3-FD01-432C-88DA-7BBB32152893}" type="datetimeFigureOut">
              <a:rPr kumimoji="1" lang="ja-JP" altLang="en-US" smtClean="0"/>
              <a:t>2014/4/20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AE4C-A888-4144-B5BF-873FA172D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08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5F3-FD01-432C-88DA-7BBB32152893}" type="datetimeFigureOut">
              <a:rPr kumimoji="1" lang="ja-JP" altLang="en-US" smtClean="0"/>
              <a:t>2014/4/20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AE4C-A888-4144-B5BF-873FA172D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7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5F3-FD01-432C-88DA-7BBB32152893}" type="datetimeFigureOut">
              <a:rPr kumimoji="1" lang="ja-JP" altLang="en-US" smtClean="0"/>
              <a:t>2014/4/20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AE4C-A888-4144-B5BF-873FA172D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044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565F3-FD01-432C-88DA-7BBB32152893}" type="datetimeFigureOut">
              <a:rPr kumimoji="1" lang="ja-JP" altLang="en-US" smtClean="0"/>
              <a:t>2014/4/20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5AE4C-A888-4144-B5BF-873FA172D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52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murata/demo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開発ツールについて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バージョン管理システム～</a:t>
            </a:r>
            <a:r>
              <a:rPr kumimoji="1" lang="en-US" altLang="ja-JP" dirty="0" err="1" smtClean="0"/>
              <a:t>Git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250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32656"/>
            <a:ext cx="7272153" cy="6184895"/>
          </a:xfrm>
          <a:prstGeom prst="rect">
            <a:avLst/>
          </a:prstGeom>
        </p:spPr>
      </p:pic>
      <p:sp>
        <p:nvSpPr>
          <p:cNvPr id="3" name="円/楕円 2"/>
          <p:cNvSpPr/>
          <p:nvPr/>
        </p:nvSpPr>
        <p:spPr>
          <a:xfrm>
            <a:off x="1043608" y="980728"/>
            <a:ext cx="2736304" cy="93610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吹き出し 3"/>
          <p:cNvSpPr/>
          <p:nvPr/>
        </p:nvSpPr>
        <p:spPr>
          <a:xfrm>
            <a:off x="4235093" y="2461215"/>
            <a:ext cx="2736304" cy="936104"/>
          </a:xfrm>
          <a:prstGeom prst="wedgeRoundRectCallout">
            <a:avLst>
              <a:gd name="adj1" fmla="val -67288"/>
              <a:gd name="adj2" fmla="val -127636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accent4">
                    <a:lumMod val="50000"/>
                  </a:schemeClr>
                </a:solidFill>
              </a:rPr>
              <a:t>１０．</a:t>
            </a:r>
            <a:r>
              <a:rPr lang="ja-JP" altLang="en-US" b="1" dirty="0" smtClean="0">
                <a:solidFill>
                  <a:schemeClr val="accent4">
                    <a:lumMod val="50000"/>
                  </a:schemeClr>
                </a:solidFill>
              </a:rPr>
              <a:t>不要になったブランチを削除</a:t>
            </a:r>
            <a:endParaRPr kumimoji="1" lang="ja-JP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351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32656"/>
            <a:ext cx="7090162" cy="6030113"/>
          </a:xfrm>
          <a:prstGeom prst="rect">
            <a:avLst/>
          </a:prstGeom>
        </p:spPr>
      </p:pic>
      <p:sp>
        <p:nvSpPr>
          <p:cNvPr id="3" name="円/楕円 2"/>
          <p:cNvSpPr/>
          <p:nvPr/>
        </p:nvSpPr>
        <p:spPr>
          <a:xfrm>
            <a:off x="1043608" y="980728"/>
            <a:ext cx="2448272" cy="93610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3275856" y="764704"/>
            <a:ext cx="2088232" cy="93610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吹き出し 4"/>
          <p:cNvSpPr/>
          <p:nvPr/>
        </p:nvSpPr>
        <p:spPr>
          <a:xfrm>
            <a:off x="1039196" y="3140968"/>
            <a:ext cx="2736304" cy="936104"/>
          </a:xfrm>
          <a:prstGeom prst="wedgeRoundRectCallout">
            <a:avLst>
              <a:gd name="adj1" fmla="val 7028"/>
              <a:gd name="adj2" fmla="val -174289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accent4">
                    <a:lumMod val="50000"/>
                  </a:schemeClr>
                </a:solidFill>
              </a:rPr>
              <a:t>１１．</a:t>
            </a:r>
            <a:r>
              <a:rPr lang="ja-JP" altLang="en-US" b="1" dirty="0" smtClean="0">
                <a:solidFill>
                  <a:schemeClr val="accent4">
                    <a:lumMod val="50000"/>
                  </a:schemeClr>
                </a:solidFill>
              </a:rPr>
              <a:t>機能を追加するためにブランチを追加</a:t>
            </a:r>
            <a:endParaRPr kumimoji="1" lang="ja-JP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角丸四角形吹き出し 5"/>
          <p:cNvSpPr/>
          <p:nvPr/>
        </p:nvSpPr>
        <p:spPr>
          <a:xfrm>
            <a:off x="5076056" y="2672916"/>
            <a:ext cx="2736304" cy="936104"/>
          </a:xfrm>
          <a:prstGeom prst="wedgeRoundRectCallout">
            <a:avLst>
              <a:gd name="adj1" fmla="val -46340"/>
              <a:gd name="adj2" fmla="val -156794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accent4">
                    <a:lumMod val="50000"/>
                  </a:schemeClr>
                </a:solidFill>
              </a:rPr>
              <a:t>１２．</a:t>
            </a:r>
            <a:r>
              <a:rPr lang="ja-JP" altLang="en-US" b="1" dirty="0" smtClean="0">
                <a:solidFill>
                  <a:schemeClr val="accent4">
                    <a:lumMod val="50000"/>
                  </a:schemeClr>
                </a:solidFill>
              </a:rPr>
              <a:t>ファイルを修正して機能を追加</a:t>
            </a:r>
            <a:endParaRPr kumimoji="1" lang="ja-JP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3356830" y="4437112"/>
            <a:ext cx="2511314" cy="93610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吹き出し 7"/>
          <p:cNvSpPr/>
          <p:nvPr/>
        </p:nvSpPr>
        <p:spPr>
          <a:xfrm>
            <a:off x="5868144" y="5661248"/>
            <a:ext cx="2736304" cy="936104"/>
          </a:xfrm>
          <a:prstGeom prst="wedgeRoundRectCallout">
            <a:avLst>
              <a:gd name="adj1" fmla="val -47338"/>
              <a:gd name="adj2" fmla="val -99935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accent4">
                    <a:lumMod val="50000"/>
                  </a:schemeClr>
                </a:solidFill>
              </a:rPr>
              <a:t>１３．</a:t>
            </a:r>
            <a:r>
              <a:rPr lang="ja-JP" altLang="en-US" b="1" dirty="0" smtClean="0">
                <a:solidFill>
                  <a:schemeClr val="accent4">
                    <a:lumMod val="50000"/>
                  </a:schemeClr>
                </a:solidFill>
              </a:rPr>
              <a:t>修正をコミット</a:t>
            </a:r>
            <a:endParaRPr kumimoji="1" lang="ja-JP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351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32656"/>
            <a:ext cx="6984121" cy="5939926"/>
          </a:xfrm>
          <a:prstGeom prst="rect">
            <a:avLst/>
          </a:prstGeom>
        </p:spPr>
      </p:pic>
      <p:sp>
        <p:nvSpPr>
          <p:cNvPr id="3" name="円/楕円 2"/>
          <p:cNvSpPr/>
          <p:nvPr/>
        </p:nvSpPr>
        <p:spPr>
          <a:xfrm>
            <a:off x="1115616" y="980728"/>
            <a:ext cx="2088232" cy="93610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3275856" y="764704"/>
            <a:ext cx="1728192" cy="93610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吹き出し 4"/>
          <p:cNvSpPr/>
          <p:nvPr/>
        </p:nvSpPr>
        <p:spPr>
          <a:xfrm>
            <a:off x="971600" y="2924944"/>
            <a:ext cx="2736304" cy="1440160"/>
          </a:xfrm>
          <a:prstGeom prst="wedgeRoundRectCallout">
            <a:avLst>
              <a:gd name="adj1" fmla="val 8025"/>
              <a:gd name="adj2" fmla="val -118743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accent4">
                    <a:lumMod val="50000"/>
                  </a:schemeClr>
                </a:solidFill>
              </a:rPr>
              <a:t>１４．</a:t>
            </a:r>
            <a:r>
              <a:rPr lang="ja-JP" altLang="en-US" b="1" dirty="0" smtClean="0">
                <a:solidFill>
                  <a:schemeClr val="accent4">
                    <a:lumMod val="50000"/>
                  </a:schemeClr>
                </a:solidFill>
              </a:rPr>
              <a:t>ここでバグが見つかり緊急に</a:t>
            </a:r>
            <a:r>
              <a:rPr lang="en-US" altLang="ja-JP" b="1" dirty="0">
                <a:solidFill>
                  <a:schemeClr val="accent4">
                    <a:lumMod val="50000"/>
                  </a:schemeClr>
                </a:solidFill>
              </a:rPr>
              <a:t>m</a:t>
            </a:r>
            <a:r>
              <a:rPr lang="en-US" altLang="ja-JP" b="1" dirty="0" smtClean="0">
                <a:solidFill>
                  <a:schemeClr val="accent4">
                    <a:lumMod val="50000"/>
                  </a:schemeClr>
                </a:solidFill>
              </a:rPr>
              <a:t>aster</a:t>
            </a:r>
            <a:r>
              <a:rPr lang="ja-JP" altLang="en-US" b="1" dirty="0" smtClean="0">
                <a:solidFill>
                  <a:schemeClr val="accent4">
                    <a:lumMod val="50000"/>
                  </a:schemeClr>
                </a:solidFill>
              </a:rPr>
              <a:t>を修正する。そのためにブランチを</a:t>
            </a:r>
            <a:r>
              <a:rPr lang="en-US" altLang="ja-JP" b="1" dirty="0" smtClean="0">
                <a:solidFill>
                  <a:schemeClr val="accent4">
                    <a:lumMod val="50000"/>
                  </a:schemeClr>
                </a:solidFill>
              </a:rPr>
              <a:t>master</a:t>
            </a:r>
            <a:r>
              <a:rPr lang="ja-JP" altLang="en-US" b="1" dirty="0" smtClean="0">
                <a:solidFill>
                  <a:schemeClr val="accent4">
                    <a:lumMod val="50000"/>
                  </a:schemeClr>
                </a:solidFill>
              </a:rPr>
              <a:t>に戻す</a:t>
            </a:r>
            <a:endParaRPr kumimoji="1" lang="ja-JP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角丸四角形吹き出し 5"/>
          <p:cNvSpPr/>
          <p:nvPr/>
        </p:nvSpPr>
        <p:spPr>
          <a:xfrm>
            <a:off x="4607676" y="2366515"/>
            <a:ext cx="2736304" cy="936104"/>
          </a:xfrm>
          <a:prstGeom prst="wedgeRoundRectCallout">
            <a:avLst>
              <a:gd name="adj1" fmla="val -40855"/>
              <a:gd name="adj2" fmla="val -126179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accent4">
                    <a:lumMod val="50000"/>
                  </a:schemeClr>
                </a:solidFill>
              </a:rPr>
              <a:t>１５．</a:t>
            </a:r>
            <a:r>
              <a:rPr lang="ja-JP" altLang="en-US" b="1" dirty="0" smtClean="0">
                <a:solidFill>
                  <a:schemeClr val="accent4">
                    <a:lumMod val="50000"/>
                  </a:schemeClr>
                </a:solidFill>
              </a:rPr>
              <a:t>ファイルが</a:t>
            </a:r>
            <a:r>
              <a:rPr lang="ja-JP" altLang="en-US" b="1" dirty="0">
                <a:solidFill>
                  <a:schemeClr val="accent4">
                    <a:lumMod val="50000"/>
                  </a:schemeClr>
                </a:solidFill>
              </a:rPr>
              <a:t>元</a:t>
            </a:r>
            <a:r>
              <a:rPr lang="ja-JP" altLang="en-US" b="1" dirty="0" smtClean="0">
                <a:solidFill>
                  <a:schemeClr val="accent4">
                    <a:lumMod val="50000"/>
                  </a:schemeClr>
                </a:solidFill>
              </a:rPr>
              <a:t>に戻る</a:t>
            </a:r>
            <a:endParaRPr kumimoji="1" lang="ja-JP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351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32656"/>
            <a:ext cx="7056784" cy="6001726"/>
          </a:xfrm>
          <a:prstGeom prst="rect">
            <a:avLst/>
          </a:prstGeom>
        </p:spPr>
      </p:pic>
      <p:sp>
        <p:nvSpPr>
          <p:cNvPr id="3" name="円/楕円 2"/>
          <p:cNvSpPr/>
          <p:nvPr/>
        </p:nvSpPr>
        <p:spPr>
          <a:xfrm>
            <a:off x="1115616" y="980728"/>
            <a:ext cx="2088232" cy="10801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吹き出し 3"/>
          <p:cNvSpPr/>
          <p:nvPr/>
        </p:nvSpPr>
        <p:spPr>
          <a:xfrm>
            <a:off x="2771800" y="2708920"/>
            <a:ext cx="2736304" cy="936104"/>
          </a:xfrm>
          <a:prstGeom prst="wedgeRoundRectCallout">
            <a:avLst>
              <a:gd name="adj1" fmla="val -40855"/>
              <a:gd name="adj2" fmla="val -126179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accent4">
                    <a:lumMod val="50000"/>
                  </a:schemeClr>
                </a:solidFill>
              </a:rPr>
              <a:t>１６．</a:t>
            </a:r>
            <a:r>
              <a:rPr lang="ja-JP" altLang="en-US" b="1" dirty="0" smtClean="0">
                <a:solidFill>
                  <a:schemeClr val="accent4">
                    <a:lumMod val="50000"/>
                  </a:schemeClr>
                </a:solidFill>
              </a:rPr>
              <a:t>修正用のブランチを追加する</a:t>
            </a:r>
            <a:endParaRPr kumimoji="1" lang="ja-JP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351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04664"/>
            <a:ext cx="7056784" cy="6001726"/>
          </a:xfrm>
          <a:prstGeom prst="rect">
            <a:avLst/>
          </a:prstGeom>
        </p:spPr>
      </p:pic>
      <p:sp>
        <p:nvSpPr>
          <p:cNvPr id="4" name="円/楕円 3"/>
          <p:cNvSpPr/>
          <p:nvPr/>
        </p:nvSpPr>
        <p:spPr>
          <a:xfrm>
            <a:off x="3491880" y="764704"/>
            <a:ext cx="2088232" cy="93610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3477196" y="4509120"/>
            <a:ext cx="4047131" cy="10801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4860032" y="2476086"/>
            <a:ext cx="2736304" cy="936104"/>
          </a:xfrm>
          <a:prstGeom prst="wedgeRoundRectCallout">
            <a:avLst>
              <a:gd name="adj1" fmla="val -40855"/>
              <a:gd name="adj2" fmla="val -126179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accent4">
                    <a:lumMod val="50000"/>
                  </a:schemeClr>
                </a:solidFill>
              </a:rPr>
              <a:t>１７．ファイルを修正</a:t>
            </a:r>
            <a:endParaRPr kumimoji="1" lang="ja-JP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6228184" y="5733256"/>
            <a:ext cx="2736304" cy="936104"/>
          </a:xfrm>
          <a:prstGeom prst="wedgeRoundRectCallout">
            <a:avLst>
              <a:gd name="adj1" fmla="val -25892"/>
              <a:gd name="adj2" fmla="val -78067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accent4">
                    <a:lumMod val="50000"/>
                  </a:schemeClr>
                </a:solidFill>
              </a:rPr>
              <a:t>１８．修正をコミット</a:t>
            </a:r>
            <a:endParaRPr kumimoji="1" lang="ja-JP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351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60648"/>
            <a:ext cx="7128792" cy="6062968"/>
          </a:xfrm>
          <a:prstGeom prst="rect">
            <a:avLst/>
          </a:prstGeom>
        </p:spPr>
      </p:pic>
      <p:sp>
        <p:nvSpPr>
          <p:cNvPr id="3" name="円/楕円 2"/>
          <p:cNvSpPr/>
          <p:nvPr/>
        </p:nvSpPr>
        <p:spPr>
          <a:xfrm>
            <a:off x="1259632" y="836712"/>
            <a:ext cx="2232248" cy="129614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吹き出し 3"/>
          <p:cNvSpPr/>
          <p:nvPr/>
        </p:nvSpPr>
        <p:spPr>
          <a:xfrm>
            <a:off x="3707904" y="2708920"/>
            <a:ext cx="2736304" cy="936104"/>
          </a:xfrm>
          <a:prstGeom prst="wedgeRoundRectCallout">
            <a:avLst>
              <a:gd name="adj1" fmla="val -57314"/>
              <a:gd name="adj2" fmla="val -132010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accent4">
                    <a:lumMod val="50000"/>
                  </a:schemeClr>
                </a:solidFill>
              </a:rPr>
              <a:t>１９．</a:t>
            </a:r>
            <a:r>
              <a:rPr lang="en-US" altLang="ja-JP" b="1" dirty="0" smtClean="0">
                <a:solidFill>
                  <a:schemeClr val="accent4">
                    <a:lumMod val="50000"/>
                  </a:schemeClr>
                </a:solidFill>
              </a:rPr>
              <a:t>master</a:t>
            </a:r>
            <a:r>
              <a:rPr lang="ja-JP" altLang="en-US" b="1" dirty="0" smtClean="0">
                <a:solidFill>
                  <a:schemeClr val="accent4">
                    <a:lumMod val="50000"/>
                  </a:schemeClr>
                </a:solidFill>
              </a:rPr>
              <a:t>にマージして修正を反映</a:t>
            </a:r>
            <a:endParaRPr kumimoji="1" lang="ja-JP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351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32656"/>
            <a:ext cx="7056784" cy="6001726"/>
          </a:xfrm>
          <a:prstGeom prst="rect">
            <a:avLst/>
          </a:prstGeom>
        </p:spPr>
      </p:pic>
      <p:sp>
        <p:nvSpPr>
          <p:cNvPr id="3" name="円/楕円 2"/>
          <p:cNvSpPr/>
          <p:nvPr/>
        </p:nvSpPr>
        <p:spPr>
          <a:xfrm>
            <a:off x="1259632" y="836712"/>
            <a:ext cx="2232248" cy="129614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3275856" y="548680"/>
            <a:ext cx="2232248" cy="129614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3203848" y="4005064"/>
            <a:ext cx="4752528" cy="129614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1547664" y="2708920"/>
            <a:ext cx="2736304" cy="936104"/>
          </a:xfrm>
          <a:prstGeom prst="wedgeRoundRectCallout">
            <a:avLst>
              <a:gd name="adj1" fmla="val -15916"/>
              <a:gd name="adj2" fmla="val -105767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accent4">
                    <a:lumMod val="50000"/>
                  </a:schemeClr>
                </a:solidFill>
              </a:rPr>
              <a:t>２０</a:t>
            </a:r>
            <a:r>
              <a:rPr lang="ja-JP" altLang="en-US" b="1" dirty="0" smtClean="0">
                <a:solidFill>
                  <a:schemeClr val="accent4">
                    <a:lumMod val="50000"/>
                  </a:schemeClr>
                </a:solidFill>
              </a:rPr>
              <a:t>．先ほどの機能追加も</a:t>
            </a:r>
            <a:r>
              <a:rPr lang="en-US" altLang="ja-JP" b="1" dirty="0" smtClean="0">
                <a:solidFill>
                  <a:schemeClr val="accent4">
                    <a:lumMod val="50000"/>
                  </a:schemeClr>
                </a:solidFill>
              </a:rPr>
              <a:t>master</a:t>
            </a:r>
            <a:r>
              <a:rPr lang="ja-JP" altLang="en-US" b="1" dirty="0" smtClean="0">
                <a:solidFill>
                  <a:schemeClr val="accent4">
                    <a:lumMod val="50000"/>
                  </a:schemeClr>
                </a:solidFill>
              </a:rPr>
              <a:t>にマージして修正を反映</a:t>
            </a:r>
            <a:endParaRPr kumimoji="1" lang="ja-JP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5220072" y="2277101"/>
            <a:ext cx="2736304" cy="936104"/>
          </a:xfrm>
          <a:prstGeom prst="wedgeRoundRectCallout">
            <a:avLst>
              <a:gd name="adj1" fmla="val -42849"/>
              <a:gd name="adj2" fmla="val -114515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accent4">
                    <a:lumMod val="50000"/>
                  </a:schemeClr>
                </a:solidFill>
              </a:rPr>
              <a:t>２１．自動的に修正内容がマージされる</a:t>
            </a:r>
            <a:endParaRPr kumimoji="1" lang="ja-JP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5868144" y="5661248"/>
            <a:ext cx="2736304" cy="936104"/>
          </a:xfrm>
          <a:prstGeom prst="wedgeRoundRectCallout">
            <a:avLst>
              <a:gd name="adj1" fmla="val -33372"/>
              <a:gd name="adj2" fmla="val -83898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accent4">
                    <a:lumMod val="50000"/>
                  </a:schemeClr>
                </a:solidFill>
              </a:rPr>
              <a:t>２２．履歴もマージされる</a:t>
            </a:r>
            <a:endParaRPr kumimoji="1" lang="ja-JP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351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04664"/>
            <a:ext cx="7027317" cy="5976664"/>
          </a:xfrm>
          <a:prstGeom prst="rect">
            <a:avLst/>
          </a:prstGeom>
        </p:spPr>
      </p:pic>
      <p:sp>
        <p:nvSpPr>
          <p:cNvPr id="3" name="円/楕円 2"/>
          <p:cNvSpPr/>
          <p:nvPr/>
        </p:nvSpPr>
        <p:spPr>
          <a:xfrm>
            <a:off x="1043608" y="620688"/>
            <a:ext cx="2736304" cy="201622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吹き出し 3"/>
          <p:cNvSpPr/>
          <p:nvPr/>
        </p:nvSpPr>
        <p:spPr>
          <a:xfrm>
            <a:off x="1017348" y="3392996"/>
            <a:ext cx="2736304" cy="936104"/>
          </a:xfrm>
          <a:prstGeom prst="wedgeRoundRectCallout">
            <a:avLst>
              <a:gd name="adj1" fmla="val -5940"/>
              <a:gd name="adj2" fmla="val -126178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accent4">
                    <a:lumMod val="50000"/>
                  </a:schemeClr>
                </a:solidFill>
              </a:rPr>
              <a:t>２３．不要になったブランチを削除して</a:t>
            </a:r>
            <a:r>
              <a:rPr lang="en-US" altLang="ja-JP" b="1" dirty="0" smtClean="0">
                <a:solidFill>
                  <a:schemeClr val="accent4">
                    <a:lumMod val="50000"/>
                  </a:schemeClr>
                </a:solidFill>
              </a:rPr>
              <a:t>master</a:t>
            </a:r>
            <a:r>
              <a:rPr lang="ja-JP" altLang="en-US" b="1" dirty="0" smtClean="0">
                <a:solidFill>
                  <a:schemeClr val="accent4">
                    <a:lumMod val="50000"/>
                  </a:schemeClr>
                </a:solidFill>
              </a:rPr>
              <a:t>のみ残す</a:t>
            </a:r>
            <a:endParaRPr kumimoji="1" lang="ja-JP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351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04664"/>
            <a:ext cx="6946146" cy="5907629"/>
          </a:xfrm>
          <a:prstGeom prst="rect">
            <a:avLst/>
          </a:prstGeom>
        </p:spPr>
      </p:pic>
      <p:sp>
        <p:nvSpPr>
          <p:cNvPr id="5" name="円/楕円 4"/>
          <p:cNvSpPr/>
          <p:nvPr/>
        </p:nvSpPr>
        <p:spPr>
          <a:xfrm>
            <a:off x="1043608" y="620688"/>
            <a:ext cx="2736304" cy="201622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3923928" y="2630445"/>
            <a:ext cx="3266620" cy="1440160"/>
          </a:xfrm>
          <a:prstGeom prst="wedgeRoundRectCallout">
            <a:avLst>
              <a:gd name="adj1" fmla="val -53568"/>
              <a:gd name="adj2" fmla="val -96801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accent4">
                    <a:lumMod val="50000"/>
                  </a:schemeClr>
                </a:solidFill>
              </a:rPr>
              <a:t>２４．ブランチはローカルだけでなくサーバー上にも作ることができ、ブランチを共有することもできる</a:t>
            </a:r>
            <a:endParaRPr kumimoji="1" lang="ja-JP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930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1800" dirty="0" smtClean="0"/>
              <a:t>Wiki</a:t>
            </a:r>
            <a:r>
              <a:rPr kumimoji="1" lang="ja-JP" altLang="en-US" sz="1800" dirty="0" smtClean="0"/>
              <a:t>より</a:t>
            </a:r>
            <a:endParaRPr kumimoji="1" lang="en-US" altLang="ja-JP" sz="1800" dirty="0" smtClean="0"/>
          </a:p>
          <a:p>
            <a:pPr marL="0" indent="0">
              <a:buNone/>
            </a:pP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バージョン管理システム</a:t>
            </a:r>
            <a:endParaRPr kumimoji="1" lang="en-US" altLang="ja-JP" sz="2000" b="1" dirty="0" smtClean="0"/>
          </a:p>
          <a:p>
            <a:pPr marL="0" indent="0">
              <a:buNone/>
            </a:pPr>
            <a:r>
              <a:rPr lang="ja-JP" altLang="en-US" sz="1800" dirty="0"/>
              <a:t>最も基本的な機能は、ファイルの作成日時、変更日時、変更点などの履歴を保管する</a:t>
            </a:r>
            <a:r>
              <a:rPr lang="ja-JP" altLang="en-US" sz="1800" dirty="0" smtClean="0"/>
              <a:t>こと。代表的なシステムとして</a:t>
            </a:r>
            <a:r>
              <a:rPr lang="en-US" altLang="ja-JP" sz="1800" dirty="0" smtClean="0"/>
              <a:t>CVS</a:t>
            </a:r>
            <a:r>
              <a:rPr lang="ja-JP" altLang="en-US" sz="1800" dirty="0" err="1" smtClean="0"/>
              <a:t>、</a:t>
            </a:r>
            <a:r>
              <a:rPr lang="en-US" altLang="ja-JP" sz="1800" dirty="0" smtClean="0"/>
              <a:t>Subversion</a:t>
            </a:r>
            <a:r>
              <a:rPr lang="ja-JP" altLang="en-US" sz="1800" dirty="0" err="1" smtClean="0"/>
              <a:t>。</a:t>
            </a:r>
            <a:endParaRPr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r>
              <a:rPr lang="ja-JP" altLang="en-US" sz="2000" b="1" dirty="0" smtClean="0"/>
              <a:t>リポジトリ</a:t>
            </a:r>
            <a:endParaRPr lang="en-US" altLang="ja-JP" sz="2000" b="1" dirty="0" smtClean="0"/>
          </a:p>
          <a:p>
            <a:pPr marL="0" indent="0">
              <a:buNone/>
            </a:pPr>
            <a:r>
              <a:rPr lang="ja-JP" altLang="en-US" sz="1800" dirty="0"/>
              <a:t>ファイルの各バージョンをデータベースに保持しており、このデータベースを一般にリポジトリと呼ぶ</a:t>
            </a:r>
            <a:r>
              <a:rPr lang="ja-JP" altLang="en-US" sz="1800" dirty="0" smtClean="0"/>
              <a:t>。</a:t>
            </a:r>
            <a:endParaRPr lang="en-US" altLang="ja-JP" sz="1800" dirty="0" smtClean="0"/>
          </a:p>
          <a:p>
            <a:pPr marL="0" indent="0">
              <a:buNone/>
            </a:pPr>
            <a:endParaRPr kumimoji="1" lang="en-US" altLang="ja-JP" sz="1800" dirty="0" smtClean="0"/>
          </a:p>
          <a:p>
            <a:r>
              <a:rPr lang="en-US" altLang="ja-JP" sz="2000" b="1" dirty="0" err="1" smtClean="0"/>
              <a:t>Git</a:t>
            </a:r>
            <a:endParaRPr lang="en-US" altLang="ja-JP" sz="2000" b="1" dirty="0" smtClean="0"/>
          </a:p>
          <a:p>
            <a:pPr marL="0" indent="0">
              <a:buNone/>
            </a:pPr>
            <a:r>
              <a:rPr kumimoji="1" lang="ja-JP" altLang="en-US" sz="1800" dirty="0" smtClean="0"/>
              <a:t>分散バージョン管理</a:t>
            </a:r>
            <a:r>
              <a:rPr lang="ja-JP" altLang="en-US" sz="1800" dirty="0"/>
              <a:t>システム。もとは</a:t>
            </a:r>
            <a:r>
              <a:rPr lang="en-US" altLang="ja-JP" sz="1800" dirty="0"/>
              <a:t>Linux</a:t>
            </a:r>
            <a:r>
              <a:rPr lang="ja-JP" altLang="en-US" sz="1800" dirty="0"/>
              <a:t>カーネルのソースコード管理に用いるために</a:t>
            </a:r>
            <a:r>
              <a:rPr lang="ja-JP" altLang="en-US" sz="1800" dirty="0" smtClean="0"/>
              <a:t>リーナスに</a:t>
            </a:r>
            <a:r>
              <a:rPr lang="ja-JP" altLang="en-US" sz="1800" dirty="0"/>
              <a:t>よって開発</a:t>
            </a:r>
            <a:r>
              <a:rPr lang="ja-JP" altLang="en-US" sz="1800" dirty="0" smtClean="0"/>
              <a:t>された。</a:t>
            </a:r>
            <a:endParaRPr kumimoji="1" lang="en-US" altLang="ja-JP" sz="1800" dirty="0" smtClean="0"/>
          </a:p>
          <a:p>
            <a:pPr marL="0" indent="0">
              <a:buNone/>
            </a:pPr>
            <a:endParaRPr kumimoji="1" lang="ja-JP" altLang="en-US" sz="1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5" y="4973008"/>
            <a:ext cx="2605683" cy="108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00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r>
              <a:rPr lang="en-US" altLang="ja-JP" sz="2000" b="1" dirty="0" err="1" smtClean="0"/>
              <a:t>GitHub</a:t>
            </a:r>
            <a:endParaRPr lang="en-US" altLang="ja-JP" sz="2000" b="1" dirty="0" smtClean="0"/>
          </a:p>
          <a:p>
            <a:pPr marL="0" indent="0">
              <a:buNone/>
            </a:pPr>
            <a:r>
              <a:rPr lang="ja-JP" altLang="en-US" sz="1800" dirty="0" smtClean="0"/>
              <a:t>ソフトウェア開発プロジェクトのための共有ウェブサービスであり、</a:t>
            </a:r>
            <a:r>
              <a:rPr lang="en-US" altLang="ja-JP" sz="1800" dirty="0" err="1" smtClean="0"/>
              <a:t>Git</a:t>
            </a:r>
            <a:r>
              <a:rPr lang="ja-JP" altLang="en-US" sz="1800" dirty="0" smtClean="0"/>
              <a:t>バージョン管理システムを使用する。 </a:t>
            </a:r>
            <a:r>
              <a:rPr lang="en-US" altLang="ja-JP" sz="1800" dirty="0" err="1" smtClean="0"/>
              <a:t>GitHub</a:t>
            </a:r>
            <a:r>
              <a:rPr lang="ja-JP" altLang="en-US" sz="1800" dirty="0" smtClean="0"/>
              <a:t>社によって保守されており、</a:t>
            </a:r>
            <a:r>
              <a:rPr lang="en-US" altLang="ja-JP" sz="1800" dirty="0" err="1" smtClean="0"/>
              <a:t>GitHub</a:t>
            </a:r>
            <a:r>
              <a:rPr lang="ja-JP" altLang="en-US" sz="1800" dirty="0" smtClean="0"/>
              <a:t>商用プランおよびオープンソースプロジェクト向けの無料アカウントを提供している。 </a:t>
            </a:r>
            <a:r>
              <a:rPr lang="en-US" altLang="ja-JP" sz="1800" dirty="0" smtClean="0"/>
              <a:t>2009</a:t>
            </a:r>
            <a:r>
              <a:rPr lang="ja-JP" altLang="en-US" sz="1800" dirty="0" smtClean="0"/>
              <a:t>年のユーザー調査によると、</a:t>
            </a:r>
            <a:r>
              <a:rPr lang="en-US" altLang="ja-JP" sz="1800" dirty="0" err="1" smtClean="0"/>
              <a:t>GitHub</a:t>
            </a:r>
            <a:r>
              <a:rPr lang="ja-JP" altLang="en-US" sz="1800" dirty="0" smtClean="0"/>
              <a:t>は最もポピュラーな</a:t>
            </a:r>
            <a:r>
              <a:rPr lang="en-US" altLang="ja-JP" sz="1800" dirty="0" err="1" smtClean="0"/>
              <a:t>Git</a:t>
            </a:r>
            <a:r>
              <a:rPr lang="ja-JP" altLang="en-US" sz="1800" dirty="0" smtClean="0"/>
              <a:t>ホスティングサイトとなった。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 smtClean="0"/>
              <a:t>今回使ったリポジトリ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>
                <a:hlinkClick r:id="rId2"/>
              </a:rPr>
              <a:t>https://github.com/kamurata/demo.git</a:t>
            </a: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/>
              <a:t>※</a:t>
            </a:r>
            <a:r>
              <a:rPr lang="en-US" altLang="ja-JP" sz="1800" dirty="0" err="1" smtClean="0"/>
              <a:t>Git</a:t>
            </a:r>
            <a:r>
              <a:rPr lang="ja-JP" altLang="en-US" sz="1800" dirty="0" smtClean="0"/>
              <a:t>自体はコマンドラインで操作する。</a:t>
            </a:r>
            <a:r>
              <a:rPr lang="en-US" altLang="ja-JP" sz="1800" dirty="0" smtClean="0"/>
              <a:t>GUI</a:t>
            </a:r>
            <a:r>
              <a:rPr lang="ja-JP" altLang="en-US" sz="1800" dirty="0" smtClean="0"/>
              <a:t>で操作するツールとして</a:t>
            </a:r>
            <a:r>
              <a:rPr lang="en-US" altLang="ja-JP" sz="1800" dirty="0" smtClean="0"/>
              <a:t>Eclipse</a:t>
            </a:r>
            <a:r>
              <a:rPr lang="ja-JP" altLang="en-US" sz="1800" dirty="0" smtClean="0"/>
              <a:t>の</a:t>
            </a:r>
            <a:r>
              <a:rPr lang="en-US" altLang="ja-JP" sz="1800" dirty="0" err="1" smtClean="0"/>
              <a:t>EGit</a:t>
            </a:r>
            <a:r>
              <a:rPr lang="ja-JP" altLang="en-US" sz="1800" dirty="0" smtClean="0"/>
              <a:t>プラグインを使用した。</a:t>
            </a: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 smtClean="0"/>
          </a:p>
        </p:txBody>
      </p:sp>
    </p:spTree>
    <p:extLst>
      <p:ext uri="{BB962C8B-B14F-4D97-AF65-F5344CB8AC3E}">
        <p14:creationId xmlns:p14="http://schemas.microsoft.com/office/powerpoint/2010/main" val="105730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32656"/>
            <a:ext cx="6840684" cy="5817099"/>
          </a:xfrm>
          <a:prstGeom prst="rect">
            <a:avLst/>
          </a:prstGeom>
        </p:spPr>
      </p:pic>
      <p:sp>
        <p:nvSpPr>
          <p:cNvPr id="5" name="円/楕円 4"/>
          <p:cNvSpPr/>
          <p:nvPr/>
        </p:nvSpPr>
        <p:spPr>
          <a:xfrm>
            <a:off x="1115616" y="980728"/>
            <a:ext cx="2232248" cy="792088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3347864" y="4365104"/>
            <a:ext cx="4104456" cy="792088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吹き出し 6"/>
          <p:cNvSpPr/>
          <p:nvPr/>
        </p:nvSpPr>
        <p:spPr>
          <a:xfrm>
            <a:off x="971600" y="2492896"/>
            <a:ext cx="2736304" cy="936104"/>
          </a:xfrm>
          <a:prstGeom prst="wedgeRoundRectCallout">
            <a:avLst>
              <a:gd name="adj1" fmla="val 17502"/>
              <a:gd name="adj2" fmla="val -121804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accent4">
                    <a:lumMod val="50000"/>
                  </a:schemeClr>
                </a:solidFill>
              </a:rPr>
              <a:t>１．</a:t>
            </a:r>
            <a:r>
              <a:rPr lang="ja-JP" altLang="en-US" b="1" dirty="0" smtClean="0">
                <a:solidFill>
                  <a:schemeClr val="accent4">
                    <a:lumMod val="50000"/>
                  </a:schemeClr>
                </a:solidFill>
              </a:rPr>
              <a:t>サーバーとローカルにリポジトリがある状態</a:t>
            </a:r>
            <a:endParaRPr kumimoji="1" lang="ja-JP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4355976" y="2960948"/>
            <a:ext cx="2736304" cy="936104"/>
          </a:xfrm>
          <a:prstGeom prst="wedgeRoundRectCallout">
            <a:avLst>
              <a:gd name="adj1" fmla="val 15507"/>
              <a:gd name="adj2" fmla="val 88138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accent4">
                    <a:lumMod val="50000"/>
                  </a:schemeClr>
                </a:solidFill>
              </a:rPr>
              <a:t>２．最初のコミット</a:t>
            </a:r>
            <a:endParaRPr lang="en-US" altLang="ja-JP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kumimoji="1" lang="ja-JP" altLang="en-US" b="1" dirty="0" smtClean="0">
                <a:solidFill>
                  <a:schemeClr val="accent4">
                    <a:lumMod val="50000"/>
                  </a:schemeClr>
                </a:solidFill>
              </a:rPr>
              <a:t>（同時にプッシュ）</a:t>
            </a:r>
            <a:endParaRPr kumimoji="1" lang="ja-JP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147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60648"/>
            <a:ext cx="7128792" cy="6062968"/>
          </a:xfrm>
          <a:prstGeom prst="rect">
            <a:avLst/>
          </a:prstGeom>
        </p:spPr>
      </p:pic>
      <p:sp>
        <p:nvSpPr>
          <p:cNvPr id="5" name="円/楕円 4"/>
          <p:cNvSpPr/>
          <p:nvPr/>
        </p:nvSpPr>
        <p:spPr>
          <a:xfrm>
            <a:off x="2555776" y="692696"/>
            <a:ext cx="4104456" cy="72008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5724128" y="1955989"/>
            <a:ext cx="2736304" cy="936104"/>
          </a:xfrm>
          <a:prstGeom prst="wedgeRoundRectCallout">
            <a:avLst>
              <a:gd name="adj1" fmla="val -49831"/>
              <a:gd name="adj2" fmla="val -94104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accent4">
                    <a:lumMod val="50000"/>
                  </a:schemeClr>
                </a:solidFill>
              </a:rPr>
              <a:t>３．</a:t>
            </a:r>
            <a:r>
              <a:rPr lang="ja-JP" altLang="en-US" b="1" dirty="0" smtClean="0">
                <a:solidFill>
                  <a:schemeClr val="accent4">
                    <a:lumMod val="50000"/>
                  </a:schemeClr>
                </a:solidFill>
              </a:rPr>
              <a:t>ブランチの作成</a:t>
            </a:r>
            <a:endParaRPr kumimoji="1" lang="ja-JP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878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60648"/>
            <a:ext cx="7128137" cy="6062411"/>
          </a:xfrm>
          <a:prstGeom prst="rect">
            <a:avLst/>
          </a:prstGeom>
        </p:spPr>
      </p:pic>
      <p:sp>
        <p:nvSpPr>
          <p:cNvPr id="3" name="円/楕円 2"/>
          <p:cNvSpPr/>
          <p:nvPr/>
        </p:nvSpPr>
        <p:spPr>
          <a:xfrm>
            <a:off x="899592" y="980728"/>
            <a:ext cx="3168352" cy="864096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吹き出し 3"/>
          <p:cNvSpPr/>
          <p:nvPr/>
        </p:nvSpPr>
        <p:spPr>
          <a:xfrm>
            <a:off x="4064693" y="2204864"/>
            <a:ext cx="2736304" cy="936104"/>
          </a:xfrm>
          <a:prstGeom prst="wedgeRoundRectCallout">
            <a:avLst>
              <a:gd name="adj1" fmla="val -53322"/>
              <a:gd name="adj2" fmla="val -88272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accent4">
                    <a:lumMod val="50000"/>
                  </a:schemeClr>
                </a:solidFill>
              </a:rPr>
              <a:t>４．</a:t>
            </a:r>
            <a:r>
              <a:rPr lang="ja-JP" altLang="en-US" b="1" dirty="0" smtClean="0">
                <a:solidFill>
                  <a:schemeClr val="accent4">
                    <a:lumMod val="50000"/>
                  </a:schemeClr>
                </a:solidFill>
              </a:rPr>
              <a:t>ローカル上にブランチが作成される</a:t>
            </a:r>
            <a:endParaRPr kumimoji="1" lang="ja-JP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35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64874"/>
            <a:ext cx="7128792" cy="6062968"/>
          </a:xfrm>
          <a:prstGeom prst="rect">
            <a:avLst/>
          </a:prstGeom>
        </p:spPr>
      </p:pic>
      <p:sp>
        <p:nvSpPr>
          <p:cNvPr id="3" name="円/楕円 2"/>
          <p:cNvSpPr/>
          <p:nvPr/>
        </p:nvSpPr>
        <p:spPr>
          <a:xfrm>
            <a:off x="3347864" y="764704"/>
            <a:ext cx="1512168" cy="72008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吹き出し 3"/>
          <p:cNvSpPr/>
          <p:nvPr/>
        </p:nvSpPr>
        <p:spPr>
          <a:xfrm>
            <a:off x="5292080" y="1628800"/>
            <a:ext cx="2736304" cy="936104"/>
          </a:xfrm>
          <a:prstGeom prst="wedgeRoundRectCallout">
            <a:avLst>
              <a:gd name="adj1" fmla="val -60804"/>
              <a:gd name="adj2" fmla="val -86814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accent4">
                    <a:lumMod val="50000"/>
                  </a:schemeClr>
                </a:solidFill>
              </a:rPr>
              <a:t>５．</a:t>
            </a:r>
            <a:r>
              <a:rPr lang="ja-JP" altLang="en-US" b="1" dirty="0" smtClean="0">
                <a:solidFill>
                  <a:schemeClr val="accent4">
                    <a:lumMod val="50000"/>
                  </a:schemeClr>
                </a:solidFill>
              </a:rPr>
              <a:t>ファイルを修正</a:t>
            </a:r>
            <a:endParaRPr kumimoji="1" lang="ja-JP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1403648" y="935468"/>
            <a:ext cx="1728192" cy="72008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1153826" y="2828306"/>
            <a:ext cx="2736304" cy="936104"/>
          </a:xfrm>
          <a:prstGeom prst="wedgeRoundRectCallout">
            <a:avLst>
              <a:gd name="adj1" fmla="val -10429"/>
              <a:gd name="adj2" fmla="val -168458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accent4">
                    <a:lumMod val="50000"/>
                  </a:schemeClr>
                </a:solidFill>
              </a:rPr>
              <a:t>７．</a:t>
            </a:r>
            <a:r>
              <a:rPr lang="ja-JP" altLang="en-US" b="1" dirty="0" smtClean="0">
                <a:solidFill>
                  <a:schemeClr val="accent4">
                    <a:lumMod val="50000"/>
                  </a:schemeClr>
                </a:solidFill>
              </a:rPr>
              <a:t>ローカルのリポジトリのみに反映</a:t>
            </a:r>
            <a:endParaRPr kumimoji="1" lang="ja-JP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3347864" y="4437112"/>
            <a:ext cx="4104456" cy="93610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吹き出し 7"/>
          <p:cNvSpPr/>
          <p:nvPr/>
        </p:nvSpPr>
        <p:spPr>
          <a:xfrm>
            <a:off x="5868144" y="5661248"/>
            <a:ext cx="2736304" cy="936104"/>
          </a:xfrm>
          <a:prstGeom prst="wedgeRoundRectCallout">
            <a:avLst>
              <a:gd name="adj1" fmla="val -29881"/>
              <a:gd name="adj2" fmla="val -80982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accent4">
                    <a:lumMod val="50000"/>
                  </a:schemeClr>
                </a:solidFill>
              </a:rPr>
              <a:t>６．</a:t>
            </a:r>
            <a:r>
              <a:rPr lang="ja-JP" altLang="en-US" b="1" dirty="0" smtClean="0">
                <a:solidFill>
                  <a:schemeClr val="accent4">
                    <a:lumMod val="50000"/>
                  </a:schemeClr>
                </a:solidFill>
              </a:rPr>
              <a:t>修正をコミット</a:t>
            </a:r>
            <a:endParaRPr kumimoji="1" lang="ja-JP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351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88640"/>
            <a:ext cx="7200800" cy="6124210"/>
          </a:xfrm>
          <a:prstGeom prst="rect">
            <a:avLst/>
          </a:prstGeom>
        </p:spPr>
      </p:pic>
      <p:sp>
        <p:nvSpPr>
          <p:cNvPr id="3" name="円/楕円 2"/>
          <p:cNvSpPr/>
          <p:nvPr/>
        </p:nvSpPr>
        <p:spPr>
          <a:xfrm>
            <a:off x="668490" y="0"/>
            <a:ext cx="4263549" cy="479715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吹き出し 3"/>
          <p:cNvSpPr/>
          <p:nvPr/>
        </p:nvSpPr>
        <p:spPr>
          <a:xfrm>
            <a:off x="5580112" y="2924944"/>
            <a:ext cx="2736304" cy="936104"/>
          </a:xfrm>
          <a:prstGeom prst="wedgeRoundRectCallout">
            <a:avLst>
              <a:gd name="adj1" fmla="val -66789"/>
              <a:gd name="adj2" fmla="val -92646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accent4">
                    <a:lumMod val="50000"/>
                  </a:schemeClr>
                </a:solidFill>
              </a:rPr>
              <a:t>８．</a:t>
            </a:r>
            <a:r>
              <a:rPr lang="en-US" altLang="ja-JP" b="1" dirty="0" smtClean="0">
                <a:solidFill>
                  <a:schemeClr val="accent4">
                    <a:lumMod val="50000"/>
                  </a:schemeClr>
                </a:solidFill>
              </a:rPr>
              <a:t>master</a:t>
            </a:r>
            <a:r>
              <a:rPr lang="ja-JP" altLang="en-US" b="1" dirty="0" smtClean="0">
                <a:solidFill>
                  <a:schemeClr val="accent4">
                    <a:lumMod val="50000"/>
                  </a:schemeClr>
                </a:solidFill>
              </a:rPr>
              <a:t>に</a:t>
            </a:r>
            <a:r>
              <a:rPr lang="en-US" altLang="ja-JP" b="1" dirty="0" smtClean="0">
                <a:solidFill>
                  <a:schemeClr val="accent4">
                    <a:lumMod val="50000"/>
                  </a:schemeClr>
                </a:solidFill>
              </a:rPr>
              <a:t>branch1</a:t>
            </a:r>
            <a:r>
              <a:rPr lang="ja-JP" altLang="en-US" b="1" dirty="0" smtClean="0">
                <a:solidFill>
                  <a:schemeClr val="accent4">
                    <a:lumMod val="50000"/>
                  </a:schemeClr>
                </a:solidFill>
              </a:rPr>
              <a:t>をマージする</a:t>
            </a:r>
            <a:endParaRPr kumimoji="1" lang="ja-JP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351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32656"/>
            <a:ext cx="7128137" cy="6062411"/>
          </a:xfrm>
          <a:prstGeom prst="rect">
            <a:avLst/>
          </a:prstGeom>
        </p:spPr>
      </p:pic>
      <p:sp>
        <p:nvSpPr>
          <p:cNvPr id="3" name="円/楕円 2"/>
          <p:cNvSpPr/>
          <p:nvPr/>
        </p:nvSpPr>
        <p:spPr>
          <a:xfrm>
            <a:off x="1043608" y="980728"/>
            <a:ext cx="2736304" cy="93610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吹き出し 3"/>
          <p:cNvSpPr/>
          <p:nvPr/>
        </p:nvSpPr>
        <p:spPr>
          <a:xfrm>
            <a:off x="4235093" y="2461215"/>
            <a:ext cx="2736304" cy="936104"/>
          </a:xfrm>
          <a:prstGeom prst="wedgeRoundRectCallout">
            <a:avLst>
              <a:gd name="adj1" fmla="val -67288"/>
              <a:gd name="adj2" fmla="val -127636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accent4">
                    <a:lumMod val="50000"/>
                  </a:schemeClr>
                </a:solidFill>
              </a:rPr>
              <a:t>９．</a:t>
            </a:r>
            <a:r>
              <a:rPr lang="en-US" altLang="ja-JP" b="1" dirty="0" smtClean="0">
                <a:solidFill>
                  <a:schemeClr val="accent4">
                    <a:lumMod val="50000"/>
                  </a:schemeClr>
                </a:solidFill>
              </a:rPr>
              <a:t>master</a:t>
            </a:r>
            <a:r>
              <a:rPr lang="ja-JP" altLang="en-US" b="1" dirty="0" err="1" smtClean="0">
                <a:solidFill>
                  <a:schemeClr val="accent4">
                    <a:lumMod val="50000"/>
                  </a:schemeClr>
                </a:solidFill>
              </a:rPr>
              <a:t>に修</a:t>
            </a:r>
            <a:r>
              <a:rPr lang="ja-JP" altLang="en-US" b="1" dirty="0" smtClean="0">
                <a:solidFill>
                  <a:schemeClr val="accent4">
                    <a:lumMod val="50000"/>
                  </a:schemeClr>
                </a:solidFill>
              </a:rPr>
              <a:t>正された内容が反映される</a:t>
            </a:r>
            <a:endParaRPr kumimoji="1" lang="ja-JP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351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399</Words>
  <Application>Microsoft Office PowerPoint</Application>
  <PresentationFormat>画面に合わせる (4:3)</PresentationFormat>
  <Paragraphs>44</Paragraphs>
  <Slides>18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19" baseType="lpstr">
      <vt:lpstr>Office ​​テーマ</vt:lpstr>
      <vt:lpstr>開発ツールについて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開発ツールについて</dc:title>
  <dc:creator>村田一史</dc:creator>
  <cp:lastModifiedBy>村田一史</cp:lastModifiedBy>
  <cp:revision>15</cp:revision>
  <dcterms:created xsi:type="dcterms:W3CDTF">2014-04-20T10:31:39Z</dcterms:created>
  <dcterms:modified xsi:type="dcterms:W3CDTF">2014-04-20T17:04:01Z</dcterms:modified>
</cp:coreProperties>
</file>