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303" r:id="rId3"/>
    <p:sldId id="304" r:id="rId4"/>
    <p:sldId id="257" r:id="rId5"/>
    <p:sldId id="258" r:id="rId6"/>
    <p:sldId id="281" r:id="rId7"/>
    <p:sldId id="306" r:id="rId8"/>
    <p:sldId id="307" r:id="rId9"/>
    <p:sldId id="305" r:id="rId10"/>
    <p:sldId id="285" r:id="rId11"/>
    <p:sldId id="308" r:id="rId12"/>
    <p:sldId id="282" r:id="rId13"/>
    <p:sldId id="283" r:id="rId14"/>
    <p:sldId id="284" r:id="rId15"/>
    <p:sldId id="309" r:id="rId16"/>
    <p:sldId id="259" r:id="rId17"/>
    <p:sldId id="312" r:id="rId18"/>
    <p:sldId id="310" r:id="rId19"/>
    <p:sldId id="261" r:id="rId20"/>
    <p:sldId id="262" r:id="rId21"/>
    <p:sldId id="313" r:id="rId22"/>
    <p:sldId id="314" r:id="rId23"/>
    <p:sldId id="311" r:id="rId24"/>
    <p:sldId id="315" r:id="rId25"/>
    <p:sldId id="320" r:id="rId26"/>
    <p:sldId id="263" r:id="rId27"/>
    <p:sldId id="317" r:id="rId28"/>
    <p:sldId id="316" r:id="rId29"/>
    <p:sldId id="264" r:id="rId30"/>
    <p:sldId id="265" r:id="rId31"/>
    <p:sldId id="321" r:id="rId32"/>
    <p:sldId id="266" r:id="rId33"/>
    <p:sldId id="318" r:id="rId34"/>
    <p:sldId id="322" r:id="rId35"/>
    <p:sldId id="267" r:id="rId36"/>
    <p:sldId id="268" r:id="rId37"/>
    <p:sldId id="269" r:id="rId38"/>
    <p:sldId id="270" r:id="rId39"/>
    <p:sldId id="271" r:id="rId40"/>
    <p:sldId id="272" r:id="rId41"/>
    <p:sldId id="273" r:id="rId42"/>
    <p:sldId id="31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4" autoAdjust="0"/>
    <p:restoredTop sz="94660"/>
  </p:normalViewPr>
  <p:slideViewPr>
    <p:cSldViewPr snapToGrid="0">
      <p:cViewPr varScale="1">
        <p:scale>
          <a:sx n="76" d="100"/>
          <a:sy n="76" d="100"/>
        </p:scale>
        <p:origin x="9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BA1CD6-5A14-44CC-91C0-C6763E7BBA5B}"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F62240-FEAB-4605-AE2D-C9FFB0B9BDE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BA1CD6-5A14-44CC-91C0-C6763E7BBA5B}"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F62240-FEAB-4605-AE2D-C9FFB0B9BDE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BA1CD6-5A14-44CC-91C0-C6763E7BBA5B}"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F62240-FEAB-4605-AE2D-C9FFB0B9BDE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BA1CD6-5A14-44CC-91C0-C6763E7BBA5B}"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F62240-FEAB-4605-AE2D-C9FFB0B9BDE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BA1CD6-5A14-44CC-91C0-C6763E7BBA5B}"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F62240-FEAB-4605-AE2D-C9FFB0B9BDE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BA1CD6-5A14-44CC-91C0-C6763E7BBA5B}"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F62240-FEAB-4605-AE2D-C9FFB0B9BDE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BA1CD6-5A14-44CC-91C0-C6763E7BBA5B}" type="datetimeFigureOut">
              <a:rPr lang="en-US" smtClean="0"/>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F62240-FEAB-4605-AE2D-C9FFB0B9BDE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BA1CD6-5A14-44CC-91C0-C6763E7BBA5B}" type="datetimeFigureOut">
              <a:rPr lang="en-US" smtClean="0"/>
              <a:t>9/2/2024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F62240-FEAB-4605-AE2D-C9FFB0B9BDE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A1CD6-5A14-44CC-91C0-C6763E7BBA5B}" type="datetimeFigureOut">
              <a:rPr lang="en-US" smtClean="0"/>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F62240-FEAB-4605-AE2D-C9FFB0B9BDE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BA1CD6-5A14-44CC-91C0-C6763E7BBA5B}"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F62240-FEAB-4605-AE2D-C9FFB0B9BDE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BA1CD6-5A14-44CC-91C0-C6763E7BBA5B}"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F62240-FEAB-4605-AE2D-C9FFB0B9BDE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BA1CD6-5A14-44CC-91C0-C6763E7BBA5B}" type="datetimeFigureOut">
              <a:rPr lang="en-US" smtClean="0"/>
              <a:t>9/2/2024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62240-FEAB-4605-AE2D-C9FFB0B9BDE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345264"/>
          </a:xfrm>
        </p:spPr>
        <p:txBody>
          <a:bodyPr/>
          <a:lstStyle/>
          <a:p>
            <a:r>
              <a:rPr lang="en-US" b="1" dirty="0" smtClean="0"/>
              <a:t>FORMATION OF A CONTRACT</a:t>
            </a:r>
          </a:p>
        </p:txBody>
      </p:sp>
      <p:sp>
        <p:nvSpPr>
          <p:cNvPr id="3" name="Subtitle 2"/>
          <p:cNvSpPr>
            <a:spLocks noGrp="1"/>
          </p:cNvSpPr>
          <p:nvPr>
            <p:ph type="subTitle" idx="1"/>
          </p:nvPr>
        </p:nvSpPr>
        <p:spPr/>
        <p:txBody>
          <a:bodyPr/>
          <a:lstStyle/>
          <a:p>
            <a:r>
              <a:rPr lang="en-US" sz="3200" b="1" u="sng" dirty="0" smtClean="0"/>
              <a:t>ACCEPTANCE OF THE OFFER</a:t>
            </a:r>
            <a:endParaRPr lang="en-US" sz="3200" b="1" u="sn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6405"/>
            <a:ext cx="10515600" cy="5500558"/>
          </a:xfrm>
        </p:spPr>
        <p:txBody>
          <a:bodyPr>
            <a:normAutofit lnSpcReduction="10000"/>
          </a:bodyPr>
          <a:lstStyle/>
          <a:p>
            <a:pPr marL="0" indent="0">
              <a:buNone/>
            </a:pPr>
            <a:endParaRPr lang="en-US" dirty="0" smtClean="0"/>
          </a:p>
          <a:p>
            <a:r>
              <a:rPr lang="en-US" dirty="0" smtClean="0"/>
              <a:t>According to section </a:t>
            </a:r>
            <a:r>
              <a:rPr lang="en-US" dirty="0" smtClean="0"/>
              <a:t>6 </a:t>
            </a:r>
            <a:r>
              <a:rPr lang="en-US" dirty="0" smtClean="0"/>
              <a:t>(2), </a:t>
            </a:r>
            <a:r>
              <a:rPr lang="en-US" dirty="0"/>
              <a:t>‘[w]here an offer prescribes the manner in which it is to be accepted and the acceptance is not made in that manner, the </a:t>
            </a:r>
            <a:r>
              <a:rPr lang="en-US" dirty="0" err="1"/>
              <a:t>offeror</a:t>
            </a:r>
            <a:r>
              <a:rPr lang="en-US" dirty="0"/>
              <a:t> may, within a reasonable time after the acceptance is communicated to him or her, demand that the offer is accepted only in the prescribed manner</a:t>
            </a:r>
            <a:r>
              <a:rPr lang="en-US" dirty="0" smtClean="0"/>
              <a:t>’.</a:t>
            </a:r>
          </a:p>
          <a:p>
            <a:r>
              <a:rPr lang="en-US" dirty="0" smtClean="0"/>
              <a:t> </a:t>
            </a:r>
            <a:r>
              <a:rPr lang="en-US" dirty="0"/>
              <a:t>Where the </a:t>
            </a:r>
            <a:r>
              <a:rPr lang="en-US" dirty="0" err="1"/>
              <a:t>offeror</a:t>
            </a:r>
            <a:r>
              <a:rPr lang="en-US" dirty="0"/>
              <a:t> does not demand the manner of acceptance, ‘the </a:t>
            </a:r>
            <a:r>
              <a:rPr lang="en-US" dirty="0" err="1"/>
              <a:t>offeror</a:t>
            </a:r>
            <a:r>
              <a:rPr lang="en-US" dirty="0"/>
              <a:t> shall be deemed to have accepted the manner of acceptance offered by the </a:t>
            </a:r>
            <a:r>
              <a:rPr lang="en-US" dirty="0" err="1"/>
              <a:t>offeree</a:t>
            </a:r>
            <a:r>
              <a:rPr lang="en-US" dirty="0" smtClean="0"/>
              <a:t>’. (Section </a:t>
            </a:r>
            <a:r>
              <a:rPr lang="en-US" dirty="0" smtClean="0"/>
              <a:t>6(3</a:t>
            </a:r>
            <a:r>
              <a:rPr lang="en-US" dirty="0" smtClean="0"/>
              <a:t>) ).</a:t>
            </a:r>
          </a:p>
          <a:p>
            <a:r>
              <a:rPr lang="en-US" dirty="0"/>
              <a:t>The legal position above indicates that the assent must be in response to the offer and must precisely match the terms of the offer. The acceptance must be unequivocal and unconditional. Mere acknowledgement of the offer is insufficient; there must be a communication of the acceptance to the </a:t>
            </a:r>
            <a:r>
              <a:rPr lang="en-US" dirty="0" err="1" smtClean="0"/>
              <a:t>offeror</a:t>
            </a:r>
            <a:r>
              <a:rPr lang="en-US" dirty="0" smtClean="0"/>
              <a:t>.</a:t>
            </a:r>
            <a:endParaRPr lang="en-US" dirty="0"/>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1458"/>
            <a:ext cx="10515600" cy="5475505"/>
          </a:xfrm>
        </p:spPr>
        <p:txBody>
          <a:bodyPr>
            <a:normAutofit fontScale="77500" lnSpcReduction="20000"/>
          </a:bodyPr>
          <a:lstStyle/>
          <a:p>
            <a:pPr marL="0" indent="0">
              <a:buNone/>
            </a:pPr>
            <a:r>
              <a:rPr lang="en-US" b="1" dirty="0"/>
              <a:t>3. An offer must be accepted within the stipulated time if any or within a reasonable time failing which it lapses</a:t>
            </a:r>
            <a:r>
              <a:rPr lang="en-US" dirty="0"/>
              <a:t>. </a:t>
            </a:r>
          </a:p>
          <a:p>
            <a:pPr marL="0" indent="0" algn="just">
              <a:buNone/>
            </a:pPr>
            <a:r>
              <a:rPr lang="en-US" dirty="0"/>
              <a:t>As was the case in </a:t>
            </a:r>
            <a:r>
              <a:rPr lang="en-US" b="1" i="1" dirty="0" err="1"/>
              <a:t>Ramsgate</a:t>
            </a:r>
            <a:r>
              <a:rPr lang="en-US" b="1" i="1" dirty="0"/>
              <a:t> Victoria Hotel v. </a:t>
            </a:r>
            <a:r>
              <a:rPr lang="en-US" b="1" i="1" dirty="0" err="1"/>
              <a:t>Montefoire</a:t>
            </a:r>
            <a:r>
              <a:rPr lang="en-US" dirty="0"/>
              <a:t>, where the </a:t>
            </a:r>
            <a:r>
              <a:rPr lang="en-US" dirty="0" smtClean="0"/>
              <a:t>defendant</a:t>
            </a:r>
            <a:r>
              <a:rPr lang="en-US" dirty="0"/>
              <a:t>, </a:t>
            </a:r>
            <a:r>
              <a:rPr lang="en-US" dirty="0" err="1"/>
              <a:t>Mr</a:t>
            </a:r>
            <a:r>
              <a:rPr lang="en-US" dirty="0"/>
              <a:t> Montefiore, wanted to purchase shares in the complainant’s hotel. He put in his offer to the complainant and paid a deposit to his bank account to buy them in June. This was for a certain price. He did not hear anything until six months later, when the offer was accepted and he received a letter of acceptance from the complainant. By this time, the value of shares had dropped and the defendant was no longer interested. </a:t>
            </a:r>
            <a:r>
              <a:rPr lang="en-US" dirty="0" err="1"/>
              <a:t>Mr</a:t>
            </a:r>
            <a:r>
              <a:rPr lang="en-US" dirty="0"/>
              <a:t> Montefiore had not withdrawn his offer, but he did not go through with the sale.</a:t>
            </a:r>
          </a:p>
          <a:p>
            <a:pPr marL="0" indent="0" algn="just">
              <a:buNone/>
            </a:pPr>
            <a:r>
              <a:rPr lang="en-US" u="sng" dirty="0" smtClean="0"/>
              <a:t>Issues</a:t>
            </a:r>
            <a:r>
              <a:rPr lang="en-US" dirty="0" smtClean="0"/>
              <a:t>: The </a:t>
            </a:r>
            <a:r>
              <a:rPr lang="en-US" dirty="0"/>
              <a:t>complainant brought an action for specific performance of the contract against the defendant. The issue was whether there was a contract between the parties after the acceptance of the original offer six months after it was made.</a:t>
            </a:r>
          </a:p>
          <a:p>
            <a:pPr marL="0" indent="0" algn="just">
              <a:buNone/>
            </a:pPr>
            <a:r>
              <a:rPr lang="en-US" u="sng" dirty="0" smtClean="0"/>
              <a:t>Decision/Outcome</a:t>
            </a:r>
            <a:r>
              <a:rPr lang="en-US" dirty="0" smtClean="0"/>
              <a:t>: The </a:t>
            </a:r>
            <a:r>
              <a:rPr lang="en-US" dirty="0"/>
              <a:t>court held that the </a:t>
            </a:r>
            <a:r>
              <a:rPr lang="en-US" dirty="0" err="1"/>
              <a:t>Ramsgate</a:t>
            </a:r>
            <a:r>
              <a:rPr lang="en-US" dirty="0"/>
              <a:t> Victoria Hotel’s action for specific performance was unsuccessful. The offer that the defendant had made back in June was no longer valid to form a contract. A reasonable period of time had passed and the offer had lapsed. The court stated that what would be classed as reasonable time for an offer to lapse would depend on the subject matter. In this case, it was decided that six months was the reasonable time before automatic expiration of the offer for shares. Yet, for other property, this would be decided by the court in the individual cases.</a:t>
            </a:r>
          </a:p>
        </p:txBody>
      </p:sp>
    </p:spTree>
    <p:extLst>
      <p:ext uri="{BB962C8B-B14F-4D97-AF65-F5344CB8AC3E}">
        <p14:creationId xmlns:p14="http://schemas.microsoft.com/office/powerpoint/2010/main" val="3833613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8827"/>
            <a:ext cx="10515600" cy="5538136"/>
          </a:xfrm>
        </p:spPr>
        <p:txBody>
          <a:bodyPr>
            <a:normAutofit fontScale="77500" lnSpcReduction="20000"/>
          </a:bodyPr>
          <a:lstStyle/>
          <a:p>
            <a:r>
              <a:rPr lang="en-US" b="1" dirty="0" smtClean="0"/>
              <a:t>4</a:t>
            </a:r>
            <a:r>
              <a:rPr lang="en-US" b="1" dirty="0"/>
              <a:t>. Cross offers are not acceptance</a:t>
            </a:r>
            <a:r>
              <a:rPr lang="en-US" dirty="0" smtClean="0"/>
              <a:t>:</a:t>
            </a:r>
          </a:p>
          <a:p>
            <a:pPr marL="0" indent="0">
              <a:buNone/>
            </a:pPr>
            <a:r>
              <a:rPr lang="en-US" dirty="0" smtClean="0"/>
              <a:t> </a:t>
            </a:r>
            <a:r>
              <a:rPr lang="en-US" dirty="0"/>
              <a:t>Cross offers are offers that cross each other. Therefore identical offers do not amount to acceptance. </a:t>
            </a:r>
            <a:endParaRPr lang="en-US" dirty="0" smtClean="0"/>
          </a:p>
          <a:p>
            <a:pPr marL="0" indent="0">
              <a:buNone/>
            </a:pPr>
            <a:r>
              <a:rPr lang="en-US" i="1" dirty="0" err="1" smtClean="0"/>
              <a:t>Tinn</a:t>
            </a:r>
            <a:r>
              <a:rPr lang="en-US" i="1" dirty="0" smtClean="0"/>
              <a:t> </a:t>
            </a:r>
            <a:r>
              <a:rPr lang="en-US" i="1" dirty="0"/>
              <a:t>v Hoffman (</a:t>
            </a:r>
            <a:r>
              <a:rPr lang="en-US" i="1" dirty="0" smtClean="0"/>
              <a:t>1873): </a:t>
            </a:r>
            <a:r>
              <a:rPr lang="en-US" dirty="0" smtClean="0"/>
              <a:t>The </a:t>
            </a:r>
            <a:r>
              <a:rPr lang="en-US" dirty="0"/>
              <a:t>defendant, </a:t>
            </a:r>
            <a:r>
              <a:rPr lang="en-US" dirty="0" err="1"/>
              <a:t>Mr</a:t>
            </a:r>
            <a:r>
              <a:rPr lang="en-US" dirty="0"/>
              <a:t> Hoffman wrote to the complainant, </a:t>
            </a:r>
            <a:r>
              <a:rPr lang="en-US" dirty="0" err="1"/>
              <a:t>Mr</a:t>
            </a:r>
            <a:r>
              <a:rPr lang="en-US" dirty="0"/>
              <a:t> </a:t>
            </a:r>
            <a:r>
              <a:rPr lang="en-US" dirty="0" err="1"/>
              <a:t>Tinn</a:t>
            </a:r>
            <a:r>
              <a:rPr lang="en-US" dirty="0"/>
              <a:t> with an offer to sell him 800 tons of iron for the price of 69s per ton. He requested a reply to this offer by post. On the same day, without knowing of this offer, </a:t>
            </a:r>
            <a:r>
              <a:rPr lang="en-US" dirty="0" err="1"/>
              <a:t>Mr</a:t>
            </a:r>
            <a:r>
              <a:rPr lang="en-US" dirty="0"/>
              <a:t> Tin also wrote to </a:t>
            </a:r>
            <a:r>
              <a:rPr lang="en-US" dirty="0" err="1"/>
              <a:t>Mr</a:t>
            </a:r>
            <a:r>
              <a:rPr lang="en-US" dirty="0"/>
              <a:t> Hoffman. He offered to buy the iron on similar terms. This case concerned the validity of these two cross </a:t>
            </a:r>
            <a:r>
              <a:rPr lang="en-US" dirty="0" smtClean="0"/>
              <a:t>offers.</a:t>
            </a:r>
          </a:p>
          <a:p>
            <a:pPr marL="0" indent="0">
              <a:buNone/>
            </a:pPr>
            <a:r>
              <a:rPr lang="en-US" u="sng" dirty="0" smtClean="0"/>
              <a:t>Issues</a:t>
            </a:r>
            <a:r>
              <a:rPr lang="en-US" dirty="0" smtClean="0"/>
              <a:t>: The </a:t>
            </a:r>
            <a:r>
              <a:rPr lang="en-US" dirty="0"/>
              <a:t>issue in this case was whether there was a valid contract between </a:t>
            </a:r>
            <a:r>
              <a:rPr lang="en-US" dirty="0" err="1"/>
              <a:t>Mr</a:t>
            </a:r>
            <a:r>
              <a:rPr lang="en-US" dirty="0"/>
              <a:t> </a:t>
            </a:r>
            <a:r>
              <a:rPr lang="en-US" dirty="0" err="1"/>
              <a:t>Tinn</a:t>
            </a:r>
            <a:r>
              <a:rPr lang="en-US" dirty="0"/>
              <a:t> and </a:t>
            </a:r>
            <a:r>
              <a:rPr lang="en-US" dirty="0" err="1"/>
              <a:t>Mr</a:t>
            </a:r>
            <a:r>
              <a:rPr lang="en-US" dirty="0"/>
              <a:t> Hoffman for the sale of the iron. There was also the issue if acceptance had to be by post for it to be valid, as this was specified in the offer.</a:t>
            </a:r>
          </a:p>
          <a:p>
            <a:pPr marL="0" indent="0">
              <a:buNone/>
            </a:pPr>
            <a:r>
              <a:rPr lang="en-US" u="sng" dirty="0" smtClean="0"/>
              <a:t>Decision/Outcome</a:t>
            </a:r>
            <a:r>
              <a:rPr lang="en-US" dirty="0" smtClean="0"/>
              <a:t>: It </a:t>
            </a:r>
            <a:r>
              <a:rPr lang="en-US" dirty="0"/>
              <a:t>was held in this case that there was no contract between </a:t>
            </a:r>
            <a:r>
              <a:rPr lang="en-US" dirty="0" err="1"/>
              <a:t>Mr</a:t>
            </a:r>
            <a:r>
              <a:rPr lang="en-US" dirty="0"/>
              <a:t> </a:t>
            </a:r>
            <a:r>
              <a:rPr lang="en-US" dirty="0" err="1"/>
              <a:t>Tinn</a:t>
            </a:r>
            <a:r>
              <a:rPr lang="en-US" dirty="0"/>
              <a:t> and </a:t>
            </a:r>
            <a:r>
              <a:rPr lang="en-US" dirty="0" err="1"/>
              <a:t>Mr</a:t>
            </a:r>
            <a:r>
              <a:rPr lang="en-US" dirty="0"/>
              <a:t> Hoffman for the iron. The cross offers were made simultaneously and without knowledge of one another; this was not a contract that would bind the parties for the iron. There is a difference between a cross offer and a counter offer. </a:t>
            </a:r>
            <a:r>
              <a:rPr lang="en-US" u="sng" dirty="0"/>
              <a:t>In order to form a valid contract, there must be communication that consists of an offer and acceptance. </a:t>
            </a:r>
            <a:r>
              <a:rPr lang="en-US" dirty="0"/>
              <a:t>There was no acceptance by post, as had been stated in the offer. The court also said that while post had been indicated in the offer, another equally fast method would have been successful, such as a telegram or verbal message.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6405"/>
            <a:ext cx="10515600" cy="5500558"/>
          </a:xfrm>
        </p:spPr>
        <p:txBody>
          <a:bodyPr>
            <a:normAutofit fontScale="77500" lnSpcReduction="20000"/>
          </a:bodyPr>
          <a:lstStyle/>
          <a:p>
            <a:pPr marL="0" indent="0">
              <a:buNone/>
            </a:pPr>
            <a:endParaRPr lang="en-US" i="1" dirty="0"/>
          </a:p>
          <a:p>
            <a:pPr marL="0" lvl="0" indent="0" algn="just">
              <a:buNone/>
            </a:pPr>
            <a:r>
              <a:rPr lang="en-US" b="1" dirty="0"/>
              <a:t>5</a:t>
            </a:r>
            <a:r>
              <a:rPr lang="en-US" b="1" dirty="0" smtClean="0"/>
              <a:t>. Equally </a:t>
            </a:r>
            <a:r>
              <a:rPr lang="en-US" b="1" dirty="0"/>
              <a:t>counter offers do not amount to acceptance</a:t>
            </a:r>
            <a:r>
              <a:rPr lang="en-US" dirty="0"/>
              <a:t>. See </a:t>
            </a:r>
            <a:r>
              <a:rPr lang="en-US" b="1" i="1" dirty="0"/>
              <a:t>Hyde v Wrench (1849).</a:t>
            </a:r>
          </a:p>
          <a:p>
            <a:pPr marL="0" indent="0" algn="just">
              <a:buNone/>
            </a:pPr>
            <a:r>
              <a:rPr lang="en-US" dirty="0" smtClean="0"/>
              <a:t>The </a:t>
            </a:r>
            <a:r>
              <a:rPr lang="en-US" dirty="0"/>
              <a:t>defendant, </a:t>
            </a:r>
            <a:r>
              <a:rPr lang="en-US" dirty="0" err="1"/>
              <a:t>Mr</a:t>
            </a:r>
            <a:r>
              <a:rPr lang="en-US" dirty="0"/>
              <a:t> Wrench, offered to sell the farm he owned to the complainant, </a:t>
            </a:r>
            <a:r>
              <a:rPr lang="en-US" dirty="0" err="1"/>
              <a:t>Mr</a:t>
            </a:r>
            <a:r>
              <a:rPr lang="en-US" dirty="0"/>
              <a:t> Hyde. He offered to sell the property for £1,200, but this was declined by </a:t>
            </a:r>
            <a:r>
              <a:rPr lang="en-US" dirty="0" err="1"/>
              <a:t>Mr</a:t>
            </a:r>
            <a:r>
              <a:rPr lang="en-US" dirty="0"/>
              <a:t> Hyde. The defendant decided to write to the complainant with another offer; this time to sell the farm to him for £1,000. He made it clear that this would be his final offer regarding the property. In response, </a:t>
            </a:r>
            <a:r>
              <a:rPr lang="en-US" dirty="0" err="1"/>
              <a:t>Mr</a:t>
            </a:r>
            <a:r>
              <a:rPr lang="en-US" dirty="0"/>
              <a:t> Hyde offered £950 for the farm in his letter. This was refused by </a:t>
            </a:r>
            <a:r>
              <a:rPr lang="en-US" dirty="0" err="1"/>
              <a:t>Mr</a:t>
            </a:r>
            <a:r>
              <a:rPr lang="en-US" dirty="0"/>
              <a:t> Wrench and he confirmed this with the complainant. </a:t>
            </a:r>
            <a:r>
              <a:rPr lang="en-US" dirty="0" err="1"/>
              <a:t>Mr</a:t>
            </a:r>
            <a:r>
              <a:rPr lang="en-US" dirty="0"/>
              <a:t> Hyde then agreed to buy the farm for £1,000, which was the sum that had previously been offered.  However, </a:t>
            </a:r>
            <a:r>
              <a:rPr lang="en-US" dirty="0" err="1"/>
              <a:t>Mr</a:t>
            </a:r>
            <a:r>
              <a:rPr lang="en-US" dirty="0"/>
              <a:t> Wrench refused to sell his farm.</a:t>
            </a:r>
          </a:p>
          <a:p>
            <a:pPr marL="0" indent="0" algn="just">
              <a:buNone/>
            </a:pPr>
            <a:r>
              <a:rPr lang="en-US" dirty="0" smtClean="0"/>
              <a:t>Issues: The </a:t>
            </a:r>
            <a:r>
              <a:rPr lang="en-US" dirty="0"/>
              <a:t>complainant brought an action for specific performance, claiming that as </a:t>
            </a:r>
            <a:r>
              <a:rPr lang="en-US" dirty="0" err="1"/>
              <a:t>Mr</a:t>
            </a:r>
            <a:r>
              <a:rPr lang="en-US" dirty="0"/>
              <a:t> Wrench refused to sell the farm, this was a breach of contract. The issue in this case was whether there was a valid contract between the parties and if a counter offer was made in discussions, whether the original offer would still remain open.</a:t>
            </a:r>
          </a:p>
          <a:p>
            <a:pPr marL="0" indent="0" algn="just">
              <a:buNone/>
            </a:pPr>
            <a:r>
              <a:rPr lang="en-US" u="sng" dirty="0"/>
              <a:t>Decision / Outcome of Hyde v </a:t>
            </a:r>
            <a:r>
              <a:rPr lang="en-US" u="sng" dirty="0" smtClean="0"/>
              <a:t>Wrench:</a:t>
            </a:r>
            <a:endParaRPr lang="en-US" u="sng" dirty="0"/>
          </a:p>
          <a:p>
            <a:pPr marL="0" indent="0" algn="just">
              <a:buNone/>
            </a:pPr>
            <a:r>
              <a:rPr lang="en-US" dirty="0"/>
              <a:t>The court dismissed the claims and held that there was no binding contract for the farm between </a:t>
            </a:r>
            <a:r>
              <a:rPr lang="en-US" dirty="0" err="1"/>
              <a:t>Mr</a:t>
            </a:r>
            <a:r>
              <a:rPr lang="en-US" dirty="0"/>
              <a:t> Hyde and </a:t>
            </a:r>
            <a:r>
              <a:rPr lang="en-US" dirty="0" err="1"/>
              <a:t>Mr</a:t>
            </a:r>
            <a:r>
              <a:rPr lang="en-US" dirty="0"/>
              <a:t> Wrench. It was stated that when a counter offer is made, this supersedes and destroys the original offer. This original offer is no longer available or on the table. In this case, when </a:t>
            </a:r>
            <a:r>
              <a:rPr lang="en-US" dirty="0" err="1"/>
              <a:t>Mr</a:t>
            </a:r>
            <a:r>
              <a:rPr lang="en-US" dirty="0"/>
              <a:t> Hyde offered £950, he cancelled the £1,000 offer and could not back track and accept.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5885"/>
            <a:ext cx="10515600" cy="5751078"/>
          </a:xfrm>
        </p:spPr>
        <p:txBody>
          <a:bodyPr>
            <a:normAutofit fontScale="92500" lnSpcReduction="10000"/>
          </a:bodyPr>
          <a:lstStyle/>
          <a:p>
            <a:pPr marL="0" lvl="0" indent="0">
              <a:buNone/>
            </a:pPr>
            <a:r>
              <a:rPr lang="en-US" b="1" dirty="0"/>
              <a:t>6</a:t>
            </a:r>
            <a:r>
              <a:rPr lang="en-US" b="1" dirty="0" smtClean="0"/>
              <a:t>. Acceptance </a:t>
            </a:r>
            <a:r>
              <a:rPr lang="en-US" b="1" dirty="0"/>
              <a:t>must be communicated to the </a:t>
            </a:r>
            <a:r>
              <a:rPr lang="en-US" b="1" dirty="0" err="1"/>
              <a:t>offeror</a:t>
            </a:r>
            <a:r>
              <a:rPr lang="en-US" b="1" dirty="0"/>
              <a:t> in the prescribed method if any or an equally </a:t>
            </a:r>
            <a:r>
              <a:rPr lang="en-US" b="1" dirty="0" smtClean="0"/>
              <a:t>expeditious </a:t>
            </a:r>
            <a:r>
              <a:rPr lang="en-US" b="1" dirty="0"/>
              <a:t>method.</a:t>
            </a:r>
            <a:r>
              <a:rPr lang="en-US" dirty="0"/>
              <a:t> Where no method of communication is prescribed, the method to apply depends on the type of offer and the circumstances in which the offer is made. </a:t>
            </a:r>
            <a:endParaRPr lang="en-US" dirty="0" smtClean="0"/>
          </a:p>
          <a:p>
            <a:pPr marL="0" lvl="0" indent="0">
              <a:buNone/>
            </a:pPr>
            <a:r>
              <a:rPr lang="en-US" dirty="0" smtClean="0"/>
              <a:t>In </a:t>
            </a:r>
            <a:r>
              <a:rPr lang="en-US" i="1" dirty="0" err="1"/>
              <a:t>Brodgen</a:t>
            </a:r>
            <a:r>
              <a:rPr lang="en-US" i="1" dirty="0"/>
              <a:t> v Metropolitan Railway (</a:t>
            </a:r>
            <a:r>
              <a:rPr lang="en-US" i="1" dirty="0" smtClean="0"/>
              <a:t>1877</a:t>
            </a:r>
            <a:r>
              <a:rPr lang="en-US" dirty="0" smtClean="0"/>
              <a:t>), the </a:t>
            </a:r>
            <a:r>
              <a:rPr lang="en-US" dirty="0"/>
              <a:t>complainants, </a:t>
            </a:r>
            <a:r>
              <a:rPr lang="en-US" dirty="0" err="1"/>
              <a:t>Brogden</a:t>
            </a:r>
            <a:r>
              <a:rPr lang="en-US" dirty="0"/>
              <a:t>, were suppliers of coal to the defendant, Metropolitan Railway. They completed business dealings regarding the coal frequently for a number of years, on an informal basis. There was no written contract between the complainant and the defendant. However, the parties decided that it would be best for a formal contract to be written for their future business dealings. The Metropolitan Railway made a draft contract and sent this to </a:t>
            </a:r>
            <a:r>
              <a:rPr lang="en-US" dirty="0" err="1"/>
              <a:t>Brogden</a:t>
            </a:r>
            <a:r>
              <a:rPr lang="en-US" dirty="0"/>
              <a:t> to review. The complainant made some minor amendments to this draft and filled in some blanks that were left. He sent this amended document back to the defendant. Metropolitan Railway filed this document, but they never communicated their acceptance of this amended contract to the complainants. During this time, business deals continued and </a:t>
            </a:r>
            <a:r>
              <a:rPr lang="en-US" dirty="0" err="1"/>
              <a:t>Brogden</a:t>
            </a:r>
            <a:r>
              <a:rPr lang="en-US" dirty="0"/>
              <a:t> continued to supply coal to the Metropolitan Railway.</a:t>
            </a:r>
          </a:p>
          <a:p>
            <a:pPr marL="0" indent="0">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0833"/>
            <a:ext cx="10515600" cy="5776130"/>
          </a:xfrm>
        </p:spPr>
        <p:txBody>
          <a:bodyPr>
            <a:normAutofit fontScale="92500" lnSpcReduction="10000"/>
          </a:bodyPr>
          <a:lstStyle/>
          <a:p>
            <a:pPr marL="0" indent="0">
              <a:buNone/>
            </a:pPr>
            <a:r>
              <a:rPr lang="en-US" u="sng" dirty="0" smtClean="0"/>
              <a:t>Issues:</a:t>
            </a:r>
            <a:r>
              <a:rPr lang="en-US" dirty="0" smtClean="0"/>
              <a:t> When </a:t>
            </a:r>
            <a:r>
              <a:rPr lang="en-US" dirty="0"/>
              <a:t>a dispute arose, the issue in this case was whether there was a contract between </a:t>
            </a:r>
            <a:r>
              <a:rPr lang="en-US" dirty="0" err="1"/>
              <a:t>Brogden</a:t>
            </a:r>
            <a:r>
              <a:rPr lang="en-US" dirty="0"/>
              <a:t> and the Metropolitan Railway and if the written agreement they had was valid.</a:t>
            </a:r>
          </a:p>
          <a:p>
            <a:pPr marL="0" indent="0">
              <a:buNone/>
            </a:pPr>
            <a:r>
              <a:rPr lang="en-US" u="sng" dirty="0" smtClean="0"/>
              <a:t>Decision/Outcome</a:t>
            </a:r>
            <a:r>
              <a:rPr lang="en-US" dirty="0" smtClean="0"/>
              <a:t>: The </a:t>
            </a:r>
            <a:r>
              <a:rPr lang="en-US" dirty="0"/>
              <a:t>House of Lords held that there was a valid contract between suppliers, </a:t>
            </a:r>
            <a:r>
              <a:rPr lang="en-US" dirty="0" err="1"/>
              <a:t>Brogden</a:t>
            </a:r>
            <a:r>
              <a:rPr lang="en-US" dirty="0"/>
              <a:t> and the Metropolitan Railway. The draft contract that was amended constituted a counter offer, which was accepted by the conduct of the parties. The prices agreed in the draft contract were paid and coal was delivered. Although there had been no communication of acceptance, performing the contract without any objections was enough.</a:t>
            </a:r>
            <a:endParaRPr lang="en-US" dirty="0" smtClean="0"/>
          </a:p>
          <a:p>
            <a:pPr marL="0" indent="0">
              <a:buNone/>
            </a:pPr>
            <a:r>
              <a:rPr lang="en-US" dirty="0" smtClean="0"/>
              <a:t>Lord </a:t>
            </a:r>
            <a:r>
              <a:rPr lang="en-US" dirty="0"/>
              <a:t>Blackburn </a:t>
            </a:r>
            <a:r>
              <a:rPr lang="en-US" dirty="0" err="1"/>
              <a:t>said:“</a:t>
            </a:r>
            <a:r>
              <a:rPr lang="en-US" b="1" i="1" dirty="0" err="1"/>
              <a:t>I</a:t>
            </a:r>
            <a:r>
              <a:rPr lang="en-US" b="1" i="1" dirty="0"/>
              <a:t> have always believed the law to be this, that when an offer is made to another party, and in that offer there is a request express or implied that he must signify his acceptance by doing some particular thing, then as soon as he does that thing, he is bound</a:t>
            </a:r>
            <a:r>
              <a:rPr lang="en-US" dirty="0"/>
              <a:t>. </a:t>
            </a:r>
          </a:p>
          <a:p>
            <a:r>
              <a:rPr lang="en-US" dirty="0"/>
              <a:t>Read: sections </a:t>
            </a:r>
            <a:r>
              <a:rPr lang="en-US" dirty="0" smtClean="0"/>
              <a:t>2 </a:t>
            </a:r>
            <a:r>
              <a:rPr lang="en-US" dirty="0"/>
              <a:t>(2) and </a:t>
            </a:r>
            <a:r>
              <a:rPr lang="en-US" dirty="0" smtClean="0"/>
              <a:t>3 </a:t>
            </a:r>
            <a:r>
              <a:rPr lang="en-US" dirty="0"/>
              <a:t>(2).</a:t>
            </a:r>
          </a:p>
          <a:p>
            <a:r>
              <a:rPr lang="en-US" dirty="0"/>
              <a:t>Powell v Lee</a:t>
            </a:r>
          </a:p>
          <a:p>
            <a:endParaRPr lang="en-US" dirty="0"/>
          </a:p>
        </p:txBody>
      </p:sp>
    </p:spTree>
    <p:extLst>
      <p:ext uri="{BB962C8B-B14F-4D97-AF65-F5344CB8AC3E}">
        <p14:creationId xmlns:p14="http://schemas.microsoft.com/office/powerpoint/2010/main" val="2901016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8827"/>
            <a:ext cx="10515600" cy="5538136"/>
          </a:xfrm>
        </p:spPr>
        <p:txBody>
          <a:bodyPr>
            <a:normAutofit/>
          </a:bodyPr>
          <a:lstStyle/>
          <a:p>
            <a:pPr marL="0" indent="0">
              <a:buNone/>
            </a:pPr>
            <a:r>
              <a:rPr lang="en-US" b="1" dirty="0"/>
              <a:t>7</a:t>
            </a:r>
            <a:r>
              <a:rPr lang="en-US" b="1" dirty="0" smtClean="0"/>
              <a:t>. As </a:t>
            </a:r>
            <a:r>
              <a:rPr lang="en-US" b="1" dirty="0"/>
              <a:t>a general rule, silence by the </a:t>
            </a:r>
            <a:r>
              <a:rPr lang="en-US" b="1" dirty="0" err="1"/>
              <a:t>offeree</a:t>
            </a:r>
            <a:r>
              <a:rPr lang="en-US" b="1" dirty="0"/>
              <a:t> does not amount to acceptance. </a:t>
            </a:r>
            <a:endParaRPr lang="en-US" b="1" dirty="0" smtClean="0"/>
          </a:p>
          <a:p>
            <a:pPr marL="0" indent="0" algn="just">
              <a:buNone/>
            </a:pPr>
            <a:r>
              <a:rPr lang="en-GB" dirty="0" smtClean="0"/>
              <a:t>The </a:t>
            </a:r>
            <a:r>
              <a:rPr lang="en-GB" dirty="0"/>
              <a:t>general rule is that acceptance is not effective until it is communicated to the </a:t>
            </a:r>
            <a:r>
              <a:rPr lang="en-GB" dirty="0" err="1"/>
              <a:t>offeror</a:t>
            </a:r>
            <a:r>
              <a:rPr lang="en-GB" dirty="0"/>
              <a:t>. This is sometimes expressed by saying that the acceptance cannot be made through silence. </a:t>
            </a:r>
            <a:endParaRPr lang="en-GB" dirty="0" smtClean="0"/>
          </a:p>
          <a:p>
            <a:pPr marL="0" indent="0" algn="just">
              <a:buNone/>
            </a:pPr>
            <a:r>
              <a:rPr lang="en-US" dirty="0"/>
              <a:t>The </a:t>
            </a:r>
            <a:r>
              <a:rPr lang="en-US" dirty="0" err="1"/>
              <a:t>offeror</a:t>
            </a:r>
            <a:r>
              <a:rPr lang="en-US" dirty="0"/>
              <a:t> cannot impose a contract on the </a:t>
            </a:r>
            <a:r>
              <a:rPr lang="en-US" dirty="0" err="1"/>
              <a:t>offeree</a:t>
            </a:r>
            <a:r>
              <a:rPr lang="en-US" dirty="0"/>
              <a:t> against his wishes by deeming </a:t>
            </a:r>
            <a:r>
              <a:rPr lang="en-US" dirty="0" smtClean="0"/>
              <a:t>that </a:t>
            </a:r>
            <a:r>
              <a:rPr lang="en-US" dirty="0"/>
              <a:t>his silence should amount to an acceptance. </a:t>
            </a:r>
            <a:r>
              <a:rPr lang="en-US" i="1" dirty="0" err="1" smtClean="0"/>
              <a:t>Felthouse</a:t>
            </a:r>
            <a:r>
              <a:rPr lang="en-US" i="1" dirty="0" smtClean="0"/>
              <a:t> </a:t>
            </a:r>
            <a:r>
              <a:rPr lang="en-US" i="1" dirty="0"/>
              <a:t>v Bindley </a:t>
            </a:r>
            <a:r>
              <a:rPr lang="en-US" i="1" dirty="0" smtClean="0"/>
              <a:t>(</a:t>
            </a:r>
            <a:r>
              <a:rPr lang="en-US" i="1" dirty="0"/>
              <a:t>1862</a:t>
            </a:r>
            <a:r>
              <a:rPr lang="en-US" i="1" dirty="0" smtClean="0"/>
              <a:t>)</a:t>
            </a:r>
          </a:p>
          <a:p>
            <a:pPr marL="0" indent="0" algn="just">
              <a:buNone/>
            </a:pPr>
            <a:endParaRPr lang="en-US" dirty="0"/>
          </a:p>
        </p:txBody>
      </p:sp>
      <p:pic>
        <p:nvPicPr>
          <p:cNvPr id="4" name="Picture 3"/>
          <p:cNvPicPr>
            <a:picLocks noChangeAspect="1"/>
          </p:cNvPicPr>
          <p:nvPr/>
        </p:nvPicPr>
        <p:blipFill>
          <a:blip r:embed="rId2"/>
          <a:stretch>
            <a:fillRect/>
          </a:stretch>
        </p:blipFill>
        <p:spPr>
          <a:xfrm>
            <a:off x="3740502" y="3699824"/>
            <a:ext cx="5228134" cy="247713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0625"/>
            <a:ext cx="10515600" cy="5876338"/>
          </a:xfrm>
        </p:spPr>
        <p:txBody>
          <a:bodyPr>
            <a:normAutofit fontScale="85000" lnSpcReduction="20000"/>
          </a:bodyPr>
          <a:lstStyle/>
          <a:p>
            <a:pPr marL="0" indent="0">
              <a:buNone/>
            </a:pPr>
            <a:r>
              <a:rPr lang="en-US" dirty="0"/>
              <a:t>It was so held in </a:t>
            </a:r>
            <a:r>
              <a:rPr lang="en-US" dirty="0" err="1"/>
              <a:t>Felthouse</a:t>
            </a:r>
            <a:r>
              <a:rPr lang="en-US" dirty="0"/>
              <a:t> v. Bindley. The complainant, Paul </a:t>
            </a:r>
            <a:r>
              <a:rPr lang="en-US" dirty="0" err="1"/>
              <a:t>Felthouse</a:t>
            </a:r>
            <a:r>
              <a:rPr lang="en-US" dirty="0"/>
              <a:t>, had a conversation with his nephew, John </a:t>
            </a:r>
            <a:r>
              <a:rPr lang="en-US" dirty="0" err="1"/>
              <a:t>Felthouse</a:t>
            </a:r>
            <a:r>
              <a:rPr lang="en-US" dirty="0"/>
              <a:t>, about buying his horse. After their discussion, the uncle replied by letter stating that if he didn’t hear anymore from his nephew concerning the horse, he would consider acceptance of the order done and he would own the horse. His nephew did not reply to this letter and was busy at auctions. The defendant, </a:t>
            </a:r>
            <a:r>
              <a:rPr lang="en-US" dirty="0" err="1"/>
              <a:t>Mr</a:t>
            </a:r>
            <a:r>
              <a:rPr lang="en-US" dirty="0"/>
              <a:t> Bindley, ran the auctions and the nephew advised him not to sell the horse. However, by accident he ended up selling the horse to someone else.</a:t>
            </a:r>
          </a:p>
          <a:p>
            <a:pPr marL="0" indent="0">
              <a:buNone/>
            </a:pPr>
            <a:r>
              <a:rPr lang="en-US" dirty="0"/>
              <a:t>Issues: Paul </a:t>
            </a:r>
            <a:r>
              <a:rPr lang="en-US" dirty="0" err="1"/>
              <a:t>Felthouse</a:t>
            </a:r>
            <a:r>
              <a:rPr lang="en-US" dirty="0"/>
              <a:t> sued </a:t>
            </a:r>
            <a:r>
              <a:rPr lang="en-US" dirty="0" err="1"/>
              <a:t>Mr</a:t>
            </a:r>
            <a:r>
              <a:rPr lang="en-US" dirty="0"/>
              <a:t> Bindley in the tort of conversion, with it necessary to show that the horse was his property, in order to prove there was a valid contract. </a:t>
            </a:r>
            <a:r>
              <a:rPr lang="en-US" dirty="0" err="1"/>
              <a:t>Mr</a:t>
            </a:r>
            <a:r>
              <a:rPr lang="en-US" dirty="0"/>
              <a:t> Bindley argued there was no valid contract for the horse, since the nephew had not communicated his acceptance of the complainant’s offer. The issue in this case was whether silence or a failure to reject an offer amount to </a:t>
            </a:r>
            <a:r>
              <a:rPr lang="en-US" dirty="0" smtClean="0"/>
              <a:t>acceptance.</a:t>
            </a:r>
          </a:p>
          <a:p>
            <a:pPr marL="0" indent="0">
              <a:buNone/>
            </a:pPr>
            <a:r>
              <a:rPr lang="en-US" dirty="0" smtClean="0"/>
              <a:t>Decision </a:t>
            </a:r>
            <a:r>
              <a:rPr lang="en-US" dirty="0"/>
              <a:t>/ </a:t>
            </a:r>
            <a:r>
              <a:rPr lang="en-US" dirty="0" smtClean="0"/>
              <a:t>Outcome: It </a:t>
            </a:r>
            <a:r>
              <a:rPr lang="en-US" dirty="0"/>
              <a:t>was held that there was no contract for the horse between the complainant and his nephew. There had not been an acceptance of the offer; silence did not amount to acceptance and an obligation cannot be imposed by another. Any acceptance of an offer must be communicated clearly. Although the nephew had intended to sell the horse to the complainant and showed this interest, there was no contract of sale. Thus, the nephew’s failure to respond to the complainant did not amount to an acceptance of his offer.</a:t>
            </a:r>
          </a:p>
        </p:txBody>
      </p:sp>
    </p:spTree>
    <p:extLst>
      <p:ext uri="{BB962C8B-B14F-4D97-AF65-F5344CB8AC3E}">
        <p14:creationId xmlns:p14="http://schemas.microsoft.com/office/powerpoint/2010/main" val="874139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13984"/>
            <a:ext cx="10515600" cy="5462979"/>
          </a:xfrm>
        </p:spPr>
        <p:txBody>
          <a:bodyPr>
            <a:normAutofit fontScale="85000" lnSpcReduction="10000"/>
          </a:bodyPr>
          <a:lstStyle/>
          <a:p>
            <a:r>
              <a:rPr lang="en-US" dirty="0"/>
              <a:t>8. </a:t>
            </a:r>
            <a:r>
              <a:rPr lang="en-US" b="1" dirty="0"/>
              <a:t>The </a:t>
            </a:r>
            <a:r>
              <a:rPr lang="en-US" b="1" dirty="0" err="1"/>
              <a:t>offeree</a:t>
            </a:r>
            <a:r>
              <a:rPr lang="en-US" b="1" dirty="0"/>
              <a:t> must have been aware of and intended to accept the offer </a:t>
            </a:r>
            <a:r>
              <a:rPr lang="en-US" dirty="0"/>
              <a:t>(you can only accept an offer that has been communicated): </a:t>
            </a:r>
          </a:p>
          <a:p>
            <a:r>
              <a:rPr lang="en-US" dirty="0"/>
              <a:t>A person cannot accept an offer whose existence he is unaware of. </a:t>
            </a:r>
            <a:endParaRPr lang="en-US" dirty="0" smtClean="0"/>
          </a:p>
          <a:p>
            <a:pPr marL="0" indent="0">
              <a:buNone/>
            </a:pPr>
            <a:r>
              <a:rPr lang="en-US" dirty="0" smtClean="0"/>
              <a:t>In </a:t>
            </a:r>
            <a:r>
              <a:rPr lang="en-US" dirty="0"/>
              <a:t>Crown-v-Clarke (1927), </a:t>
            </a:r>
            <a:r>
              <a:rPr lang="en-US" dirty="0" smtClean="0"/>
              <a:t>The </a:t>
            </a:r>
            <a:r>
              <a:rPr lang="en-US" dirty="0" err="1"/>
              <a:t>Govt</a:t>
            </a:r>
            <a:r>
              <a:rPr lang="en-US" dirty="0"/>
              <a:t> of WA had offered a reward of £1000 for information leading to conviction of murderers of 2 policemen and suggested that a pardon might be available to any accomplice not being a person to have actually committed the murder. Clarke and T were arrested in connection with one of the killings. Clarke made a statement and gave evidence, after which T and one other were convicted for that murder. Nobody was charged with the other murder. Clarke later claimed the reward for the first time.</a:t>
            </a:r>
          </a:p>
          <a:p>
            <a:pPr marL="0" indent="0">
              <a:buNone/>
            </a:pPr>
            <a:r>
              <a:rPr lang="en-US" dirty="0" smtClean="0"/>
              <a:t>The </a:t>
            </a:r>
            <a:r>
              <a:rPr lang="en-US" dirty="0"/>
              <a:t>Supreme Court found for the Crown. The Full Court of Supreme Court found for Clarke. The Crown appealed to High Court.</a:t>
            </a:r>
          </a:p>
          <a:p>
            <a:pPr marL="0" indent="0">
              <a:buNone/>
            </a:pPr>
            <a:r>
              <a:rPr lang="en-US" dirty="0" smtClean="0"/>
              <a:t>HELD </a:t>
            </a:r>
            <a:r>
              <a:rPr lang="en-US" dirty="0"/>
              <a:t>Starke </a:t>
            </a:r>
            <a:r>
              <a:rPr lang="en-US" dirty="0" smtClean="0"/>
              <a:t>J: When </a:t>
            </a:r>
            <a:r>
              <a:rPr lang="en-US" dirty="0"/>
              <a:t>giving the information, Clarke did not act "in reliance upon the offer or with the intention of entering into any contract". While the convictions would not have come about without his evidence, and so the Crown obtained what it wanted, Clarke gave the information solely to clear himself. </a:t>
            </a:r>
          </a:p>
        </p:txBody>
      </p:sp>
    </p:spTree>
    <p:extLst>
      <p:ext uri="{BB962C8B-B14F-4D97-AF65-F5344CB8AC3E}">
        <p14:creationId xmlns:p14="http://schemas.microsoft.com/office/powerpoint/2010/main" val="2316896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3463"/>
            <a:ext cx="10515600" cy="5713500"/>
          </a:xfrm>
        </p:spPr>
        <p:txBody>
          <a:bodyPr>
            <a:normAutofit/>
          </a:bodyPr>
          <a:lstStyle/>
          <a:p>
            <a:pPr marL="0" indent="0">
              <a:buNone/>
            </a:pPr>
            <a:r>
              <a:rPr lang="en-US" b="1" dirty="0" smtClean="0"/>
              <a:t>9</a:t>
            </a:r>
            <a:r>
              <a:rPr lang="en-US" dirty="0" smtClean="0"/>
              <a:t>. </a:t>
            </a:r>
            <a:r>
              <a:rPr lang="en-US" b="1" dirty="0" smtClean="0"/>
              <a:t>Communication of Acceptance</a:t>
            </a:r>
          </a:p>
          <a:p>
            <a:pPr algn="just"/>
            <a:r>
              <a:rPr lang="en-US" dirty="0" smtClean="0"/>
              <a:t>According to section </a:t>
            </a:r>
            <a:r>
              <a:rPr lang="en-US" dirty="0" smtClean="0"/>
              <a:t>2 </a:t>
            </a:r>
            <a:r>
              <a:rPr lang="en-US" dirty="0" smtClean="0"/>
              <a:t>(2) of </a:t>
            </a:r>
            <a:r>
              <a:rPr lang="en-US" dirty="0"/>
              <a:t>the Contracts Act, ‘communication of acceptance is made by an act or omission of a party who accepts the offer, by which that party intends to communicate the acceptance or which has the effect of communicating the acceptance</a:t>
            </a:r>
            <a:r>
              <a:rPr lang="en-US" dirty="0" smtClean="0"/>
              <a:t>’.</a:t>
            </a:r>
          </a:p>
          <a:p>
            <a:pPr algn="just"/>
            <a:r>
              <a:rPr lang="en-US" dirty="0" smtClean="0"/>
              <a:t>The </a:t>
            </a:r>
            <a:r>
              <a:rPr lang="en-US" dirty="0"/>
              <a:t>Contracts Act further </a:t>
            </a:r>
            <a:r>
              <a:rPr lang="en-US" dirty="0" smtClean="0"/>
              <a:t>provides in section </a:t>
            </a:r>
            <a:r>
              <a:rPr lang="en-US" dirty="0" smtClean="0"/>
              <a:t>3 </a:t>
            </a:r>
            <a:r>
              <a:rPr lang="en-US" dirty="0" smtClean="0"/>
              <a:t>(2) (a) </a:t>
            </a:r>
            <a:r>
              <a:rPr lang="en-US" dirty="0"/>
              <a:t>that communication of an acceptance is complete, ‘as against the </a:t>
            </a:r>
            <a:r>
              <a:rPr lang="en-US" dirty="0" err="1"/>
              <a:t>offeror</a:t>
            </a:r>
            <a:r>
              <a:rPr lang="en-US" dirty="0"/>
              <a:t>, when it is put in a course of transmission to him or her so as to be out of the power of the acceptor</a:t>
            </a:r>
            <a:r>
              <a:rPr lang="en-US" dirty="0" smtClean="0"/>
              <a:t>’.</a:t>
            </a:r>
          </a:p>
          <a:p>
            <a:pPr algn="just"/>
            <a:r>
              <a:rPr lang="en-US" dirty="0" smtClean="0"/>
              <a:t>The </a:t>
            </a:r>
            <a:r>
              <a:rPr lang="en-US" dirty="0"/>
              <a:t>communication is complete ‘as against the acceptor, when it comes to the knowledge of the </a:t>
            </a:r>
            <a:r>
              <a:rPr lang="en-US" dirty="0" err="1"/>
              <a:t>offeror</a:t>
            </a:r>
            <a:r>
              <a:rPr lang="en-US" dirty="0" smtClean="0"/>
              <a:t>’ as provided under section </a:t>
            </a:r>
            <a:r>
              <a:rPr lang="en-US" dirty="0" smtClean="0"/>
              <a:t>3 </a:t>
            </a:r>
            <a:r>
              <a:rPr lang="en-US" dirty="0" smtClean="0"/>
              <a:t>(2) (b).</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ym typeface="+mn-ea"/>
              </a:rPr>
              <a:t>Learning Outcomes: </a:t>
            </a:r>
            <a:endParaRPr lang="en-US" b="1" dirty="0"/>
          </a:p>
        </p:txBody>
      </p:sp>
      <p:sp>
        <p:nvSpPr>
          <p:cNvPr id="3" name="Content Placeholder 2"/>
          <p:cNvSpPr>
            <a:spLocks noGrp="1"/>
          </p:cNvSpPr>
          <p:nvPr>
            <p:ph idx="1"/>
          </p:nvPr>
        </p:nvSpPr>
        <p:spPr/>
        <p:txBody>
          <a:bodyPr>
            <a:normAutofit/>
          </a:bodyPr>
          <a:lstStyle/>
          <a:p>
            <a:endParaRPr lang="en-US" dirty="0"/>
          </a:p>
          <a:p>
            <a:pPr marL="0" indent="0">
              <a:buNone/>
            </a:pPr>
            <a:r>
              <a:rPr lang="en-US" dirty="0"/>
              <a:t>On completion of this unit students should be able to: </a:t>
            </a:r>
          </a:p>
          <a:p>
            <a:r>
              <a:rPr lang="en-US" dirty="0" smtClean="0"/>
              <a:t> </a:t>
            </a:r>
            <a:r>
              <a:rPr lang="en-US" dirty="0"/>
              <a:t>illustrate and define the concept of acceptance of an offer </a:t>
            </a:r>
          </a:p>
          <a:p>
            <a:r>
              <a:rPr lang="en-US" dirty="0" smtClean="0"/>
              <a:t> </a:t>
            </a:r>
            <a:r>
              <a:rPr lang="en-US" dirty="0"/>
              <a:t>explain the various modes of communication of acceptance</a:t>
            </a:r>
          </a:p>
          <a:p>
            <a:endParaRPr lang="en-US" dirty="0"/>
          </a:p>
          <a:p>
            <a:pPr marL="0" indent="0">
              <a:buNone/>
            </a:pPr>
            <a:r>
              <a:rPr lang="en-US" b="1" dirty="0"/>
              <a:t>Read:</a:t>
            </a:r>
            <a:r>
              <a:rPr lang="en-US" dirty="0"/>
              <a:t> </a:t>
            </a:r>
          </a:p>
          <a:p>
            <a:r>
              <a:rPr lang="en-US" dirty="0"/>
              <a:t>The Modern Law of Contract, Richard Stone and James </a:t>
            </a:r>
            <a:r>
              <a:rPr lang="en-US" dirty="0" err="1"/>
              <a:t>Devenney</a:t>
            </a:r>
            <a:r>
              <a:rPr lang="en-US" dirty="0"/>
              <a:t>, Chapter 2 pp. 51,80; 83-85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3671"/>
            <a:ext cx="10515600" cy="5613292"/>
          </a:xfrm>
        </p:spPr>
        <p:txBody>
          <a:bodyPr>
            <a:normAutofit/>
          </a:bodyPr>
          <a:lstStyle/>
          <a:p>
            <a:pPr algn="just"/>
            <a:r>
              <a:rPr lang="en-US" dirty="0"/>
              <a:t>In </a:t>
            </a:r>
            <a:r>
              <a:rPr lang="en-US" i="1" dirty="0" err="1"/>
              <a:t>Holwell</a:t>
            </a:r>
            <a:r>
              <a:rPr lang="en-US" i="1" dirty="0"/>
              <a:t> Securities Ltd v. Hughes, </a:t>
            </a:r>
            <a:r>
              <a:rPr lang="en-US" i="1" dirty="0" smtClean="0"/>
              <a:t>[1974] 1 W.L.R 155 </a:t>
            </a:r>
            <a:r>
              <a:rPr lang="en-US" dirty="0"/>
              <a:t>it was held that some objective or external manifestation of acceptance must be communicated to the </a:t>
            </a:r>
            <a:r>
              <a:rPr lang="en-US" dirty="0" err="1"/>
              <a:t>offeror</a:t>
            </a:r>
            <a:r>
              <a:rPr lang="en-US" dirty="0"/>
              <a:t>. </a:t>
            </a:r>
            <a:endParaRPr lang="en-US" dirty="0" smtClean="0"/>
          </a:p>
          <a:p>
            <a:pPr algn="just"/>
            <a:r>
              <a:rPr lang="en-US" b="1" u="sng" dirty="0"/>
              <a:t>The acceptance must be </a:t>
            </a:r>
            <a:r>
              <a:rPr lang="en-US" b="1" u="sng" dirty="0" smtClean="0"/>
              <a:t>communicated </a:t>
            </a:r>
            <a:r>
              <a:rPr lang="en-US" b="1" u="sng" dirty="0"/>
              <a:t>by the </a:t>
            </a:r>
            <a:r>
              <a:rPr lang="en-US" b="1" u="sng" dirty="0" err="1"/>
              <a:t>offeree</a:t>
            </a:r>
            <a:r>
              <a:rPr lang="en-US" b="1" u="sng" dirty="0"/>
              <a:t> or someone </a:t>
            </a:r>
            <a:r>
              <a:rPr lang="en-US" b="1" u="sng" dirty="0" err="1"/>
              <a:t>authorised</a:t>
            </a:r>
            <a:r>
              <a:rPr lang="en-US" b="1" u="sng" dirty="0"/>
              <a:t> by the </a:t>
            </a:r>
            <a:r>
              <a:rPr lang="en-US" b="1" u="sng" dirty="0" err="1"/>
              <a:t>offeree</a:t>
            </a:r>
            <a:r>
              <a:rPr lang="en-US" b="1" u="sng" dirty="0"/>
              <a:t>. If someone accepts on </a:t>
            </a:r>
            <a:r>
              <a:rPr lang="en-US" b="1" u="sng" dirty="0" smtClean="0"/>
              <a:t>behalf </a:t>
            </a:r>
            <a:r>
              <a:rPr lang="en-US" b="1" u="sng" dirty="0"/>
              <a:t>of the </a:t>
            </a:r>
            <a:r>
              <a:rPr lang="en-US" b="1" u="sng" dirty="0" err="1"/>
              <a:t>offeree</a:t>
            </a:r>
            <a:r>
              <a:rPr lang="en-US" b="1" u="sng" dirty="0"/>
              <a:t>, without </a:t>
            </a:r>
            <a:r>
              <a:rPr lang="en-US" b="1" u="sng" dirty="0" err="1"/>
              <a:t>authorisation</a:t>
            </a:r>
            <a:r>
              <a:rPr lang="en-US" b="1" u="sng" dirty="0"/>
              <a:t>, this will not be a valid acceptance.</a:t>
            </a:r>
            <a:endParaRPr lang="en-US" b="1" u="sng" dirty="0" smtClean="0"/>
          </a:p>
          <a:p>
            <a:pPr marL="0" indent="0" algn="just">
              <a:buNone/>
            </a:pPr>
            <a:r>
              <a:rPr lang="en-US" dirty="0" smtClean="0"/>
              <a:t>In </a:t>
            </a:r>
            <a:r>
              <a:rPr lang="en-US" i="1" dirty="0"/>
              <a:t>Powell v. Lee, </a:t>
            </a:r>
            <a:r>
              <a:rPr lang="en-US" i="1" dirty="0" smtClean="0"/>
              <a:t>(1908) 99 L.T. 283 </a:t>
            </a:r>
            <a:r>
              <a:rPr lang="en-US" dirty="0"/>
              <a:t>the defendant appointed the plaintiff a headmaster of a school. The terms of the appointment were never officially communicated to the plaintiff, though he got to know of the appointment from a person who had no authority to communicate the same. Later, the appointment was revoked, and he sued. It was held that there was no contract, since the defendant’s acceptance of the plaintiff’s offer of service had not been communicated to him. </a:t>
            </a:r>
            <a:endParaRPr lang="en-US"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5778" y="425884"/>
            <a:ext cx="10515600" cy="6200383"/>
          </a:xfrm>
        </p:spPr>
        <p:txBody>
          <a:bodyPr/>
          <a:lstStyle/>
          <a:p>
            <a:pPr marL="0" indent="0" algn="ctr">
              <a:buNone/>
            </a:pPr>
            <a:r>
              <a:rPr lang="en-US" b="1" u="sng" dirty="0" smtClean="0"/>
              <a:t>Methods of acceptance</a:t>
            </a:r>
          </a:p>
          <a:p>
            <a:pPr marL="0" indent="0">
              <a:buNone/>
            </a:pPr>
            <a:r>
              <a:rPr lang="en-US" dirty="0"/>
              <a:t>Where an instantaneous method of communication is used, e.g. fax; telex; telephone; maybe </a:t>
            </a:r>
            <a:r>
              <a:rPr lang="en-US" dirty="0" smtClean="0"/>
              <a:t>email</a:t>
            </a:r>
            <a:r>
              <a:rPr lang="en-US" dirty="0"/>
              <a:t>... the contract will be formed when and where the acceptance is received</a:t>
            </a:r>
            <a:r>
              <a:rPr lang="en-US"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1778696" y="2163065"/>
            <a:ext cx="8279703" cy="3809524"/>
          </a:xfrm>
          <a:prstGeom prst="rect">
            <a:avLst/>
          </a:prstGeom>
        </p:spPr>
      </p:pic>
    </p:spTree>
    <p:extLst>
      <p:ext uri="{BB962C8B-B14F-4D97-AF65-F5344CB8AC3E}">
        <p14:creationId xmlns:p14="http://schemas.microsoft.com/office/powerpoint/2010/main" val="1476935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5885"/>
            <a:ext cx="10515600" cy="5751078"/>
          </a:xfrm>
        </p:spPr>
        <p:txBody>
          <a:bodyPr>
            <a:normAutofit lnSpcReduction="10000"/>
          </a:bodyPr>
          <a:lstStyle/>
          <a:p>
            <a:r>
              <a:rPr lang="en-US" dirty="0"/>
              <a:t>In </a:t>
            </a:r>
            <a:r>
              <a:rPr lang="en-US" dirty="0" err="1"/>
              <a:t>Entores</a:t>
            </a:r>
            <a:r>
              <a:rPr lang="en-US" dirty="0"/>
              <a:t> v. Miles Far East Corporation, [1955] 2 Q.B. 327 it was held that acceptance has to be not only communicated but also received by the </a:t>
            </a:r>
            <a:r>
              <a:rPr lang="en-US" dirty="0" err="1"/>
              <a:t>offeror</a:t>
            </a:r>
            <a:r>
              <a:rPr lang="en-US" dirty="0"/>
              <a:t>. Lord Denning illustrated the situation using the following example: A shouts an offer to B across a river, and A does not hear the reply because of the noise of an aircraft flying overhead. In such a situation, there is no contract. Lord Denning stated that an </a:t>
            </a:r>
            <a:r>
              <a:rPr lang="en-US" dirty="0" err="1"/>
              <a:t>offeror</a:t>
            </a:r>
            <a:r>
              <a:rPr lang="en-US" dirty="0"/>
              <a:t> cannot deny receipt of acceptance if it is his own fault that he did not get it.</a:t>
            </a:r>
          </a:p>
          <a:p>
            <a:pPr marL="0" indent="0">
              <a:buNone/>
            </a:pPr>
            <a:r>
              <a:rPr lang="en-US" dirty="0" smtClean="0"/>
              <a:t>Facts</a:t>
            </a:r>
            <a:r>
              <a:rPr lang="en-US" dirty="0"/>
              <a:t>: the complainants, </a:t>
            </a:r>
            <a:r>
              <a:rPr lang="en-US" dirty="0" err="1"/>
              <a:t>Entores</a:t>
            </a:r>
            <a:r>
              <a:rPr lang="en-US" dirty="0"/>
              <a:t>, were a company that was based in London. They had sent an offer to purchase 100 tons of copper cathodes to the defendants, Miles Far East Corp. Their company was based in Amsterdam and this offer was communicated by Telex, a form of instantaneous communication. The Dutch company sent an acceptance of this offer by Telex to the complainants. When the contract was not fulfilled, the complainants tried to sue the defendants for damages.</a:t>
            </a:r>
          </a:p>
          <a:p>
            <a:pPr marL="0" indent="0">
              <a:buNone/>
            </a:pPr>
            <a:endParaRPr lang="en-US" dirty="0"/>
          </a:p>
        </p:txBody>
      </p:sp>
    </p:spTree>
    <p:extLst>
      <p:ext uri="{BB962C8B-B14F-4D97-AF65-F5344CB8AC3E}">
        <p14:creationId xmlns:p14="http://schemas.microsoft.com/office/powerpoint/2010/main" val="1700913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8099"/>
            <a:ext cx="10515600" cy="5888864"/>
          </a:xfrm>
        </p:spPr>
        <p:txBody>
          <a:bodyPr>
            <a:normAutofit lnSpcReduction="10000"/>
          </a:bodyPr>
          <a:lstStyle/>
          <a:p>
            <a:pPr algn="just"/>
            <a:r>
              <a:rPr lang="en-US" u="sng" dirty="0" smtClean="0"/>
              <a:t>Issues</a:t>
            </a:r>
            <a:r>
              <a:rPr lang="en-US" dirty="0" smtClean="0"/>
              <a:t>: In </a:t>
            </a:r>
            <a:r>
              <a:rPr lang="en-US" dirty="0"/>
              <a:t>order to decide whether the action for damages should arise in English or Dutch law, the court had to decide the moment of acceptance of the contract. If it was when the contract acceptance was sent, damages would be dealt with under Dutch law. If acceptance was when it was received, then it would be under English law.</a:t>
            </a:r>
          </a:p>
          <a:p>
            <a:pPr algn="just"/>
            <a:r>
              <a:rPr lang="en-US" u="sng" dirty="0" smtClean="0"/>
              <a:t>Decision/Outcome</a:t>
            </a:r>
            <a:r>
              <a:rPr lang="en-US" dirty="0" smtClean="0"/>
              <a:t>: The </a:t>
            </a:r>
            <a:r>
              <a:rPr lang="en-US" dirty="0"/>
              <a:t>court held that the contract and damages were to be decided by English law. It was stated that the postal rule did not apply for instantaneous communications. Since Telex was a form of instant messaging, the normal postal rule of acceptance would not apply and instead, acceptance would be when the message by Telex was received. Thus, the contract was created in London. This general principle on acceptance was held to apply to all forms of instantaneous communication methods. Acceptance via these forms of communication had to be clear before any contract is created.</a:t>
            </a:r>
          </a:p>
        </p:txBody>
      </p:sp>
    </p:spTree>
    <p:extLst>
      <p:ext uri="{BB962C8B-B14F-4D97-AF65-F5344CB8AC3E}">
        <p14:creationId xmlns:p14="http://schemas.microsoft.com/office/powerpoint/2010/main" val="459245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3879"/>
            <a:ext cx="10515600" cy="5513084"/>
          </a:xfrm>
        </p:spPr>
        <p:txBody>
          <a:bodyPr>
            <a:normAutofit fontScale="92500" lnSpcReduction="20000"/>
          </a:bodyPr>
          <a:lstStyle/>
          <a:p>
            <a:r>
              <a:rPr lang="en-US" b="1" dirty="0"/>
              <a:t>If the acceptance is received outside of normal office hours then acceptance is deemed </a:t>
            </a:r>
            <a:r>
              <a:rPr lang="en-US" b="1" dirty="0" smtClean="0"/>
              <a:t>to </a:t>
            </a:r>
            <a:r>
              <a:rPr lang="en-US" b="1" dirty="0"/>
              <a:t>be the start of the next working day </a:t>
            </a:r>
          </a:p>
          <a:p>
            <a:pPr marL="0" indent="0">
              <a:buNone/>
            </a:pPr>
            <a:r>
              <a:rPr lang="en-US" dirty="0" err="1" smtClean="0"/>
              <a:t>Brikibon</a:t>
            </a:r>
            <a:r>
              <a:rPr lang="en-US" dirty="0" smtClean="0"/>
              <a:t> </a:t>
            </a:r>
            <a:r>
              <a:rPr lang="en-US" dirty="0"/>
              <a:t>v </a:t>
            </a:r>
            <a:r>
              <a:rPr lang="en-US" dirty="0" err="1"/>
              <a:t>Stahag</a:t>
            </a:r>
            <a:r>
              <a:rPr lang="en-US" dirty="0"/>
              <a:t> Stahl (1983</a:t>
            </a:r>
            <a:r>
              <a:rPr lang="en-US" dirty="0" smtClean="0"/>
              <a:t>)</a:t>
            </a:r>
          </a:p>
          <a:p>
            <a:pPr marL="0" indent="0">
              <a:buNone/>
            </a:pPr>
            <a:r>
              <a:rPr lang="en-US" dirty="0" smtClean="0"/>
              <a:t>The </a:t>
            </a:r>
            <a:r>
              <a:rPr lang="en-US" dirty="0"/>
              <a:t>complainants, </a:t>
            </a:r>
            <a:r>
              <a:rPr lang="en-US" dirty="0" err="1"/>
              <a:t>Brinkibon</a:t>
            </a:r>
            <a:r>
              <a:rPr lang="en-US" dirty="0"/>
              <a:t> Ltd, were a company that was based in London. They were buying steel from the defendants, </a:t>
            </a:r>
            <a:r>
              <a:rPr lang="en-US" dirty="0" err="1"/>
              <a:t>Stahag</a:t>
            </a:r>
            <a:r>
              <a:rPr lang="en-US" dirty="0"/>
              <a:t> Stahl, who were sellers based in Austria. The complainants sent their acceptance of the offer by Telex, which was to the defendants in Vienna. </a:t>
            </a:r>
            <a:r>
              <a:rPr lang="en-US" dirty="0" err="1"/>
              <a:t>Brinkibon</a:t>
            </a:r>
            <a:r>
              <a:rPr lang="en-US" dirty="0"/>
              <a:t> Ltd later wanted to sue </a:t>
            </a:r>
            <a:r>
              <a:rPr lang="en-US" dirty="0" err="1"/>
              <a:t>Stahag</a:t>
            </a:r>
            <a:r>
              <a:rPr lang="en-US" dirty="0"/>
              <a:t> Stahl for breach of contract and applied to serve an out of jurisdiction party.</a:t>
            </a:r>
          </a:p>
          <a:p>
            <a:pPr marL="0" indent="0">
              <a:buNone/>
            </a:pPr>
            <a:r>
              <a:rPr lang="en-US" u="sng" dirty="0" smtClean="0"/>
              <a:t>Issues:</a:t>
            </a:r>
            <a:r>
              <a:rPr lang="en-US" dirty="0" smtClean="0"/>
              <a:t> The </a:t>
            </a:r>
            <a:r>
              <a:rPr lang="en-US" dirty="0"/>
              <a:t>issue in this case concerned where the contract was formed, as the breach of contract could only be dealt with under English law if the contract was formed in England. Otherwise, as the defendant’s argued, the contract would be dealt with by Austrian law. The court had held that the contract was created in Austria and this decision was appealed. Another issue in the appeal was when the formation of a contract would be when using instantaneous communication, such as Telex</a:t>
            </a:r>
            <a:r>
              <a:rPr lang="en-US" dirty="0" smtClean="0"/>
              <a:t>.</a:t>
            </a:r>
            <a:endParaRPr lang="en-US" dirty="0"/>
          </a:p>
        </p:txBody>
      </p:sp>
    </p:spTree>
    <p:extLst>
      <p:ext uri="{BB962C8B-B14F-4D97-AF65-F5344CB8AC3E}">
        <p14:creationId xmlns:p14="http://schemas.microsoft.com/office/powerpoint/2010/main" val="3528980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3567"/>
            <a:ext cx="10515600" cy="5663396"/>
          </a:xfrm>
        </p:spPr>
        <p:txBody>
          <a:bodyPr/>
          <a:lstStyle/>
          <a:p>
            <a:r>
              <a:rPr lang="en-US" u="sng" dirty="0"/>
              <a:t>Decision / Outcome:</a:t>
            </a:r>
            <a:r>
              <a:rPr lang="en-US" dirty="0"/>
              <a:t> The appeal was dismissed and the courts held that the contract was formed in Austria and the breach of contract would have to go through Austrian courts. As the communication of acceptance was received by Telex in Vienna, this was when the contract was created. </a:t>
            </a:r>
            <a:r>
              <a:rPr lang="en-US" b="1" dirty="0"/>
              <a:t>The court reaffirmed </a:t>
            </a:r>
            <a:r>
              <a:rPr lang="en-US" b="1" dirty="0" err="1"/>
              <a:t>Entores</a:t>
            </a:r>
            <a:r>
              <a:rPr lang="en-US" b="1" dirty="0"/>
              <a:t> v Miles Far East Co, which stated that the postal rule did not apply to instantaneous forms of communication, which would include Telex</a:t>
            </a:r>
            <a:r>
              <a:rPr lang="en-US" dirty="0"/>
              <a:t>. However, the court also stated that there was no universal rule and each case would have to be resolved by looking at the intention of the parties and sound business practice. </a:t>
            </a:r>
          </a:p>
          <a:p>
            <a:endParaRPr lang="en-US" dirty="0"/>
          </a:p>
        </p:txBody>
      </p:sp>
    </p:spTree>
    <p:extLst>
      <p:ext uri="{BB962C8B-B14F-4D97-AF65-F5344CB8AC3E}">
        <p14:creationId xmlns:p14="http://schemas.microsoft.com/office/powerpoint/2010/main" val="2574670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Exceptions to the Communication Rule for Acceptance – The Postal </a:t>
            </a:r>
            <a:r>
              <a:rPr lang="en-US" b="1" dirty="0" smtClean="0"/>
              <a:t>Rule</a:t>
            </a:r>
            <a:endParaRPr lang="en-US" b="1" dirty="0"/>
          </a:p>
        </p:txBody>
      </p:sp>
      <p:sp>
        <p:nvSpPr>
          <p:cNvPr id="3" name="Content Placeholder 2"/>
          <p:cNvSpPr>
            <a:spLocks noGrp="1"/>
          </p:cNvSpPr>
          <p:nvPr>
            <p:ph idx="1"/>
          </p:nvPr>
        </p:nvSpPr>
        <p:spPr/>
        <p:txBody>
          <a:bodyPr>
            <a:normAutofit/>
          </a:bodyPr>
          <a:lstStyle/>
          <a:p>
            <a:pPr algn="just"/>
            <a:r>
              <a:rPr lang="en-US" b="1" u="sng" dirty="0"/>
              <a:t>The rule that acceptance must be communicated to the </a:t>
            </a:r>
            <a:r>
              <a:rPr lang="en-US" b="1" u="sng" dirty="0" err="1"/>
              <a:t>offeror</a:t>
            </a:r>
            <a:r>
              <a:rPr lang="en-US" b="1" u="sng" dirty="0"/>
              <a:t> does not apply where the </a:t>
            </a:r>
            <a:r>
              <a:rPr lang="en-US" b="1" u="sng" dirty="0" err="1"/>
              <a:t>offeror</a:t>
            </a:r>
            <a:r>
              <a:rPr lang="en-US" b="1" u="sng" dirty="0"/>
              <a:t> proposes in the offer that the acceptance may be sent by post. </a:t>
            </a:r>
            <a:endParaRPr lang="en-US" b="1" u="sng" dirty="0" smtClean="0"/>
          </a:p>
          <a:p>
            <a:pPr marL="0" indent="0" algn="just">
              <a:buNone/>
            </a:pPr>
            <a:r>
              <a:rPr lang="en-US" dirty="0" smtClean="0"/>
              <a:t>The </a:t>
            </a:r>
            <a:r>
              <a:rPr lang="en-US" dirty="0"/>
              <a:t>Postal Rule - where acceptance by post has been requested or where it is an appropriate </a:t>
            </a:r>
            <a:r>
              <a:rPr lang="en-US" dirty="0" smtClean="0"/>
              <a:t>and </a:t>
            </a:r>
            <a:r>
              <a:rPr lang="en-US" dirty="0"/>
              <a:t>reasonable means of communication between the parties, then acceptance is complete as </a:t>
            </a:r>
            <a:r>
              <a:rPr lang="en-US" dirty="0" smtClean="0"/>
              <a:t>soon </a:t>
            </a:r>
            <a:r>
              <a:rPr lang="en-US" dirty="0"/>
              <a:t>as the letter of </a:t>
            </a:r>
            <a:r>
              <a:rPr lang="en-US" dirty="0" smtClean="0"/>
              <a:t>acceptance which is correctly addressed to the </a:t>
            </a:r>
            <a:r>
              <a:rPr lang="en-US" dirty="0" err="1" smtClean="0"/>
              <a:t>offeror</a:t>
            </a:r>
            <a:r>
              <a:rPr lang="en-US" dirty="0" smtClean="0"/>
              <a:t> </a:t>
            </a:r>
            <a:r>
              <a:rPr lang="en-US" dirty="0"/>
              <a:t>is posted, even if the letter is delayed, destroyed or lost in the </a:t>
            </a:r>
            <a:r>
              <a:rPr lang="en-US" dirty="0" smtClean="0"/>
              <a:t>post </a:t>
            </a:r>
            <a:r>
              <a:rPr lang="en-US" dirty="0"/>
              <a:t>so that it never reaches the </a:t>
            </a:r>
            <a:r>
              <a:rPr lang="en-US" dirty="0" err="1"/>
              <a:t>offeror</a:t>
            </a:r>
            <a:r>
              <a:rPr lang="en-US" dirty="0" smtClean="0"/>
              <a: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Adams vs. </a:t>
            </a:r>
            <a:r>
              <a:rPr lang="en-US" dirty="0" err="1" smtClean="0"/>
              <a:t>Lindsell</a:t>
            </a:r>
            <a:r>
              <a:rPr lang="en-US" dirty="0"/>
              <a:t> (1818) </a:t>
            </a:r>
          </a:p>
        </p:txBody>
      </p:sp>
      <p:pic>
        <p:nvPicPr>
          <p:cNvPr id="4" name="Content Placeholder 3"/>
          <p:cNvPicPr>
            <a:picLocks noGrp="1" noChangeAspect="1"/>
          </p:cNvPicPr>
          <p:nvPr>
            <p:ph idx="1"/>
          </p:nvPr>
        </p:nvPicPr>
        <p:blipFill>
          <a:blip r:embed="rId2"/>
          <a:stretch>
            <a:fillRect/>
          </a:stretch>
        </p:blipFill>
        <p:spPr>
          <a:xfrm>
            <a:off x="1866377" y="1853851"/>
            <a:ext cx="5849655" cy="4221271"/>
          </a:xfrm>
          <a:prstGeom prst="rect">
            <a:avLst/>
          </a:prstGeom>
        </p:spPr>
      </p:pic>
    </p:spTree>
    <p:extLst>
      <p:ext uri="{BB962C8B-B14F-4D97-AF65-F5344CB8AC3E}">
        <p14:creationId xmlns:p14="http://schemas.microsoft.com/office/powerpoint/2010/main" val="16521237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3359"/>
            <a:ext cx="10515600" cy="5763604"/>
          </a:xfrm>
        </p:spPr>
        <p:txBody>
          <a:bodyPr>
            <a:normAutofit lnSpcReduction="10000"/>
          </a:bodyPr>
          <a:lstStyle/>
          <a:p>
            <a:r>
              <a:rPr lang="en-US" dirty="0"/>
              <a:t>In </a:t>
            </a:r>
            <a:r>
              <a:rPr lang="en-US" b="1" i="1" dirty="0"/>
              <a:t>Adams v. </a:t>
            </a:r>
            <a:r>
              <a:rPr lang="en-US" b="1" i="1" dirty="0" err="1"/>
              <a:t>Lindsell</a:t>
            </a:r>
            <a:r>
              <a:rPr lang="en-US" b="1" i="1" dirty="0"/>
              <a:t>, (1818) 1 B. &amp; Ald. 681 </a:t>
            </a:r>
            <a:r>
              <a:rPr lang="en-US" dirty="0"/>
              <a:t>the defendants wrote to the plaintiffs on 2 September offering to sell them wool on certain terms and requested a reply ‘in course of post’. The letter containing the offer was wrongly addressed and was received only on 5 September. Consequently, the letter of acceptance was received on 9 September, two days later than would have been expected by the defendants. On the day before the letter of acceptance was received, the defendants sold the wool to another person. The issue before the court was whether a contract of sale had been entered into before 8 September when the wool was sold to another person. The court held that the offer had been accepted as soon as the letter of acceptance had been posted. That the contract was in existence before the sale of the wool to another person notwithstanding that the letter of acceptance had not been received by the defendant, who was thus liable for breach of contract. </a:t>
            </a:r>
          </a:p>
          <a:p>
            <a:endParaRPr lang="en-US" dirty="0"/>
          </a:p>
        </p:txBody>
      </p:sp>
    </p:spTree>
    <p:extLst>
      <p:ext uri="{BB962C8B-B14F-4D97-AF65-F5344CB8AC3E}">
        <p14:creationId xmlns:p14="http://schemas.microsoft.com/office/powerpoint/2010/main" val="152475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3463"/>
            <a:ext cx="10515600" cy="5713500"/>
          </a:xfrm>
        </p:spPr>
        <p:txBody>
          <a:bodyPr>
            <a:normAutofit/>
          </a:bodyPr>
          <a:lstStyle/>
          <a:p>
            <a:r>
              <a:rPr lang="en-US" b="1" u="sng" dirty="0"/>
              <a:t>a) Express authorization:</a:t>
            </a:r>
            <a:endParaRPr lang="en-US" dirty="0"/>
          </a:p>
          <a:p>
            <a:r>
              <a:rPr lang="en-US" dirty="0"/>
              <a:t>These are circumstances in which the </a:t>
            </a:r>
            <a:r>
              <a:rPr lang="en-US" dirty="0" err="1"/>
              <a:t>offeror</a:t>
            </a:r>
            <a:r>
              <a:rPr lang="en-US" dirty="0"/>
              <a:t> expressly permits the </a:t>
            </a:r>
            <a:r>
              <a:rPr lang="en-US" dirty="0" err="1"/>
              <a:t>offeree</a:t>
            </a:r>
            <a:r>
              <a:rPr lang="en-US" dirty="0"/>
              <a:t> to communicate acceptance by post. As was the case in </a:t>
            </a:r>
            <a:r>
              <a:rPr lang="en-US" i="1" dirty="0"/>
              <a:t>Adams v. </a:t>
            </a:r>
            <a:r>
              <a:rPr lang="en-US" i="1" dirty="0" err="1"/>
              <a:t>Lindsell</a:t>
            </a:r>
            <a:r>
              <a:rPr lang="en-US" b="1" u="sng" dirty="0"/>
              <a:t>,</a:t>
            </a:r>
            <a:r>
              <a:rPr lang="en-US" dirty="0"/>
              <a:t> on </a:t>
            </a:r>
            <a:r>
              <a:rPr lang="en-US" b="1" dirty="0"/>
              <a:t>2/9/1817,</a:t>
            </a:r>
            <a:r>
              <a:rPr lang="en-US" dirty="0"/>
              <a:t> the defendant offered to sell to eth plaintiff a quantity of wood on certain terms and required a response ‘in the course of post.’ The plaintiff received the letter on </a:t>
            </a:r>
            <a:r>
              <a:rPr lang="en-US" b="1" dirty="0"/>
              <a:t>5/9/1817</a:t>
            </a:r>
            <a:r>
              <a:rPr lang="en-US" dirty="0"/>
              <a:t> and posted an acceptance. On </a:t>
            </a:r>
            <a:r>
              <a:rPr lang="en-US" b="1" dirty="0"/>
              <a:t>8/9/1817</a:t>
            </a:r>
            <a:r>
              <a:rPr lang="en-US" dirty="0"/>
              <a:t> the defendant posted a letter revoking the offer. The plaintiff’s letter of acceptance was received on </a:t>
            </a:r>
            <a:r>
              <a:rPr lang="en-US" b="1" dirty="0"/>
              <a:t>9/9/1817</a:t>
            </a:r>
            <a:r>
              <a:rPr lang="en-US" dirty="0"/>
              <a:t>. It was held that there was a contract between the parties as the plaintiff had posted the letter of acceptance by the time the defendant purported to revoke the offer. Hence, the revocation was ineffective.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28420" y="725805"/>
            <a:ext cx="9152255" cy="552386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0729"/>
            <a:ext cx="10515600" cy="5826234"/>
          </a:xfrm>
        </p:spPr>
        <p:txBody>
          <a:bodyPr>
            <a:normAutofit/>
          </a:bodyPr>
          <a:lstStyle/>
          <a:p>
            <a:r>
              <a:rPr lang="en-US" b="1" u="sng" dirty="0"/>
              <a:t>b) Implied authorization:</a:t>
            </a:r>
            <a:endParaRPr lang="en-US" dirty="0"/>
          </a:p>
          <a:p>
            <a:r>
              <a:rPr lang="en-US" dirty="0"/>
              <a:t>There are circumstances in which the </a:t>
            </a:r>
            <a:r>
              <a:rPr lang="en-US" dirty="0" err="1"/>
              <a:t>offeror</a:t>
            </a:r>
            <a:r>
              <a:rPr lang="en-US" dirty="0"/>
              <a:t> by implication authorized the </a:t>
            </a:r>
            <a:r>
              <a:rPr lang="en-US" dirty="0" err="1"/>
              <a:t>offeree</a:t>
            </a:r>
            <a:r>
              <a:rPr lang="en-US" dirty="0"/>
              <a:t> to communicate acceptance by post. </a:t>
            </a:r>
          </a:p>
          <a:p>
            <a:r>
              <a:rPr lang="en-US" dirty="0"/>
              <a:t>In </a:t>
            </a:r>
            <a:r>
              <a:rPr lang="en-US" i="1" dirty="0"/>
              <a:t>Household Fire Insurance Co.-v-Grant,</a:t>
            </a:r>
            <a:r>
              <a:rPr lang="en-US" dirty="0"/>
              <a:t> the defendant offered to buy 100 shares to the plaintiff company. The offer was communicated by post. The Company allotted the shares to him and the company secretary made out the letter of allotment which was posted but never reached the defendant who was subsequently sued for the amount due on the shares. He denied liability on the ground that the company had not communicated its acceptance. However, it was held that since the company had posted the letter of acceptance, there was a contract and the defendant was liable</a:t>
            </a:r>
            <a:r>
              <a:rPr lang="en-US" dirty="0" smtClean="0"/>
              <a:t>.</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353"/>
            <a:ext cx="10515600" cy="5525610"/>
          </a:xfrm>
        </p:spPr>
        <p:txBody>
          <a:bodyPr>
            <a:normAutofit lnSpcReduction="10000"/>
          </a:bodyPr>
          <a:lstStyle/>
          <a:p>
            <a:r>
              <a:rPr lang="en-US" dirty="0"/>
              <a:t>In </a:t>
            </a:r>
            <a:r>
              <a:rPr lang="en-US" i="1" dirty="0" err="1"/>
              <a:t>Henthorn</a:t>
            </a:r>
            <a:r>
              <a:rPr lang="en-US" i="1" dirty="0"/>
              <a:t> v. Fraser,</a:t>
            </a:r>
            <a:r>
              <a:rPr lang="en-US" dirty="0"/>
              <a:t> X made an offer to Y to take up a lease. On the following day between noon and1 pm, X posted a letter withdrawing the offer which was received by Y at 5pm. At 3.50pm on the same day, Y had posted a letter accepting the offer. The letter was read by X on the following day. It was held that there was a contract between parties which came into existence at 3.50pm when Y posted the letter of acceptance. The purported revocation at 5pm had no effect. </a:t>
            </a:r>
          </a:p>
          <a:p>
            <a:r>
              <a:rPr lang="en-US" dirty="0"/>
              <a:t>In </a:t>
            </a:r>
            <a:r>
              <a:rPr lang="en-US" i="1" dirty="0"/>
              <a:t>Byrne v. Van </a:t>
            </a:r>
            <a:r>
              <a:rPr lang="en-US" i="1" dirty="0" err="1"/>
              <a:t>Tienhoven</a:t>
            </a:r>
            <a:r>
              <a:rPr lang="en-US" i="1" dirty="0"/>
              <a:t> and Co Ltd</a:t>
            </a:r>
            <a:r>
              <a:rPr lang="en-US" b="1" u="sng" dirty="0"/>
              <a:t> </a:t>
            </a:r>
            <a:r>
              <a:rPr lang="en-US" dirty="0"/>
              <a:t>on 1/10 the defendant made an offer to sell to eth plaintiff 1000 boxes of tin plates but on 8/10 the defendant posted letter revoking the offer. The same was received on 15/10. On 11/10 the plaintiff telegraphed the defendant an acceptance which he confirmed by a letter posted on 15/10. It was held that there was a contract between the parties which come into existence on 15/10 when the letter of acceptance was posted.</a:t>
            </a:r>
          </a:p>
          <a:p>
            <a:endParaRPr lang="en-US" dirty="0"/>
          </a:p>
        </p:txBody>
      </p:sp>
    </p:spTree>
    <p:extLst>
      <p:ext uri="{BB962C8B-B14F-4D97-AF65-F5344CB8AC3E}">
        <p14:creationId xmlns:p14="http://schemas.microsoft.com/office/powerpoint/2010/main" val="41400149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1562"/>
            <a:ext cx="10515600" cy="5425401"/>
          </a:xfrm>
        </p:spPr>
        <p:txBody>
          <a:bodyPr/>
          <a:lstStyle/>
          <a:p>
            <a:pPr marL="0" indent="0">
              <a:buNone/>
            </a:pPr>
            <a:r>
              <a:rPr lang="en-US" b="1" dirty="0"/>
              <a:t>c) </a:t>
            </a:r>
            <a:r>
              <a:rPr lang="en-US" b="1" u="sng" dirty="0"/>
              <a:t>No </a:t>
            </a:r>
            <a:r>
              <a:rPr lang="en-US" b="1" u="sng" dirty="0" err="1"/>
              <a:t>authorozation</a:t>
            </a:r>
            <a:r>
              <a:rPr lang="en-US" b="1" u="sng" dirty="0"/>
              <a:t>:</a:t>
            </a:r>
            <a:endParaRPr lang="en-US" dirty="0"/>
          </a:p>
          <a:p>
            <a:r>
              <a:rPr lang="en-US" dirty="0"/>
              <a:t>If the </a:t>
            </a:r>
            <a:r>
              <a:rPr lang="en-US" dirty="0" err="1"/>
              <a:t>offeror</a:t>
            </a:r>
            <a:r>
              <a:rPr lang="en-US" dirty="0"/>
              <a:t> does not expressly or implied authorizes the </a:t>
            </a:r>
            <a:r>
              <a:rPr lang="en-US" dirty="0" err="1"/>
              <a:t>offeree</a:t>
            </a:r>
            <a:r>
              <a:rPr lang="en-US" dirty="0"/>
              <a:t> to use the post but the </a:t>
            </a:r>
            <a:r>
              <a:rPr lang="en-US" dirty="0" err="1"/>
              <a:t>offeror</a:t>
            </a:r>
            <a:r>
              <a:rPr lang="en-US" dirty="0"/>
              <a:t> uses the post, acceptance is deemed complete when the letter of acceptance is received by the </a:t>
            </a:r>
            <a:r>
              <a:rPr lang="en-US" dirty="0" err="1"/>
              <a:t>offeror</a:t>
            </a:r>
            <a:r>
              <a:rPr lang="en-US" dirty="0" smtClean="0"/>
              <a:t>.</a:t>
            </a:r>
            <a:endParaRPr lang="en-US" dirty="0"/>
          </a:p>
          <a:p>
            <a:r>
              <a:rPr lang="en-US" b="1" i="1" dirty="0"/>
              <a:t>Household Fire Insurance Co. v Grant (1879) </a:t>
            </a:r>
            <a:r>
              <a:rPr lang="en-US" dirty="0"/>
              <a:t>-even if the letter does not arrive </a:t>
            </a:r>
            <a:r>
              <a:rPr lang="en-US" dirty="0" smtClean="0"/>
              <a:t>it </a:t>
            </a:r>
            <a:r>
              <a:rPr lang="en-US" dirty="0"/>
              <a:t>is a binding acceptance once posted.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8099"/>
            <a:ext cx="10515600" cy="5888864"/>
          </a:xfrm>
        </p:spPr>
        <p:txBody>
          <a:bodyPr>
            <a:normAutofit/>
          </a:bodyPr>
          <a:lstStyle/>
          <a:p>
            <a:pPr marL="0" indent="0" algn="just">
              <a:buNone/>
            </a:pPr>
            <a:r>
              <a:rPr lang="en-US" dirty="0"/>
              <a:t>The postal rule may not apply: </a:t>
            </a:r>
          </a:p>
          <a:p>
            <a:pPr marL="0" indent="0" algn="just">
              <a:buNone/>
            </a:pPr>
            <a:r>
              <a:rPr lang="en-US" dirty="0"/>
              <a:t>(</a:t>
            </a:r>
            <a:r>
              <a:rPr lang="en-US" dirty="0" err="1"/>
              <a:t>i</a:t>
            </a:r>
            <a:r>
              <a:rPr lang="en-US" dirty="0"/>
              <a:t>) Where the letter of acceptance has not been properly posted, as in Re London </a:t>
            </a:r>
          </a:p>
          <a:p>
            <a:pPr marL="0" indent="0" algn="just">
              <a:buNone/>
            </a:pPr>
            <a:r>
              <a:rPr lang="en-US" dirty="0"/>
              <a:t>and Northern Bank (1900), where the letter of acceptance was handed to a </a:t>
            </a:r>
          </a:p>
          <a:p>
            <a:pPr marL="0" indent="0" algn="just">
              <a:buNone/>
            </a:pPr>
            <a:r>
              <a:rPr lang="en-US" dirty="0"/>
              <a:t>postman only </a:t>
            </a:r>
            <a:r>
              <a:rPr lang="en-US" dirty="0" err="1"/>
              <a:t>authorised</a:t>
            </a:r>
            <a:r>
              <a:rPr lang="en-US" dirty="0"/>
              <a:t> to deliver mail and not to collect it. </a:t>
            </a:r>
          </a:p>
          <a:p>
            <a:pPr marL="0" indent="0" algn="just">
              <a:buNone/>
            </a:pPr>
            <a:r>
              <a:rPr lang="en-US" dirty="0"/>
              <a:t>(ii) Where the letter is not correctly addressed through the carelessness of the </a:t>
            </a:r>
          </a:p>
          <a:p>
            <a:pPr marL="0" indent="0" algn="just">
              <a:buNone/>
            </a:pPr>
            <a:r>
              <a:rPr lang="en-US" dirty="0" err="1"/>
              <a:t>offeree</a:t>
            </a:r>
            <a:r>
              <a:rPr lang="en-US" dirty="0"/>
              <a:t> </a:t>
            </a:r>
            <a:r>
              <a:rPr lang="en-US" b="1" dirty="0"/>
              <a:t>(</a:t>
            </a:r>
            <a:r>
              <a:rPr lang="en-US" b="1" dirty="0" err="1"/>
              <a:t>Korbetis</a:t>
            </a:r>
            <a:r>
              <a:rPr lang="en-US" b="1" dirty="0"/>
              <a:t> (LJ) v </a:t>
            </a:r>
            <a:r>
              <a:rPr lang="en-US" b="1" dirty="0" err="1"/>
              <a:t>Transgrain</a:t>
            </a:r>
            <a:r>
              <a:rPr lang="en-US" b="1" dirty="0"/>
              <a:t> Shipping BV). </a:t>
            </a:r>
          </a:p>
          <a:p>
            <a:pPr marL="0" indent="0" algn="just">
              <a:buNone/>
            </a:pPr>
            <a:r>
              <a:rPr lang="en-US" dirty="0"/>
              <a:t>iii) Where he postal service is known to be disrupted </a:t>
            </a:r>
            <a:r>
              <a:rPr lang="en-US" b="1" dirty="0"/>
              <a:t>(</a:t>
            </a:r>
            <a:r>
              <a:rPr lang="en-US" b="1" dirty="0" err="1"/>
              <a:t>Bal</a:t>
            </a:r>
            <a:r>
              <a:rPr lang="en-US" b="1" dirty="0"/>
              <a:t> v Van </a:t>
            </a:r>
            <a:r>
              <a:rPr lang="en-US" b="1" dirty="0" err="1"/>
              <a:t>Staden</a:t>
            </a:r>
            <a:r>
              <a:rPr lang="en-US" b="1" dirty="0"/>
              <a:t>). </a:t>
            </a:r>
          </a:p>
        </p:txBody>
      </p:sp>
    </p:spTree>
    <p:extLst>
      <p:ext uri="{BB962C8B-B14F-4D97-AF65-F5344CB8AC3E}">
        <p14:creationId xmlns:p14="http://schemas.microsoft.com/office/powerpoint/2010/main" val="1856019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9036"/>
            <a:ext cx="10515600" cy="5437927"/>
          </a:xfrm>
        </p:spPr>
        <p:txBody>
          <a:bodyPr>
            <a:normAutofit lnSpcReduction="10000"/>
          </a:bodyPr>
          <a:lstStyle/>
          <a:p>
            <a:pPr marL="0" indent="0" algn="just">
              <a:buNone/>
            </a:pPr>
            <a:r>
              <a:rPr lang="en-US" dirty="0"/>
              <a:t>iv) Where the post is not the reasonably expected method of acceptance: </a:t>
            </a:r>
          </a:p>
          <a:p>
            <a:pPr marL="0" indent="0" algn="just">
              <a:buNone/>
            </a:pPr>
            <a:r>
              <a:rPr lang="en-US" b="1" dirty="0" err="1"/>
              <a:t>Quenerduaine</a:t>
            </a:r>
            <a:r>
              <a:rPr lang="en-US" b="1" dirty="0"/>
              <a:t> v Cole </a:t>
            </a:r>
            <a:r>
              <a:rPr lang="en-US" dirty="0"/>
              <a:t>(offer by telegram could not be accepted by post); </a:t>
            </a:r>
          </a:p>
          <a:p>
            <a:pPr marL="0" indent="0" algn="just">
              <a:buNone/>
            </a:pPr>
            <a:r>
              <a:rPr lang="en-US" b="1" dirty="0" err="1"/>
              <a:t>Henthorn</a:t>
            </a:r>
            <a:r>
              <a:rPr lang="en-US" b="1" dirty="0"/>
              <a:t> v Fraser [1892] (per Lord </a:t>
            </a:r>
            <a:r>
              <a:rPr lang="en-US" b="1" dirty="0" err="1"/>
              <a:t>Herschell</a:t>
            </a:r>
            <a:r>
              <a:rPr lang="en-US" b="1" dirty="0"/>
              <a:t>) </a:t>
            </a:r>
          </a:p>
          <a:p>
            <a:pPr marL="0" indent="0" algn="just">
              <a:buNone/>
            </a:pPr>
            <a:r>
              <a:rPr lang="en-US" dirty="0"/>
              <a:t>(v) Where the terms of the offer exclude the postal rule by expressly or </a:t>
            </a:r>
          </a:p>
          <a:p>
            <a:pPr marL="0" indent="0" algn="just">
              <a:buNone/>
            </a:pPr>
            <a:r>
              <a:rPr lang="en-US" dirty="0"/>
              <a:t>impliedly requiring communication, i.e. if the offer specifies that the </a:t>
            </a:r>
          </a:p>
          <a:p>
            <a:pPr marL="0" indent="0" algn="just">
              <a:buNone/>
            </a:pPr>
            <a:r>
              <a:rPr lang="en-US" dirty="0"/>
              <a:t>acceptance must reach the </a:t>
            </a:r>
            <a:r>
              <a:rPr lang="en-US" dirty="0" err="1"/>
              <a:t>offeror</a:t>
            </a:r>
            <a:r>
              <a:rPr lang="en-US" dirty="0"/>
              <a:t>. In </a:t>
            </a:r>
            <a:r>
              <a:rPr lang="en-US" b="1" dirty="0" err="1"/>
              <a:t>Holwell</a:t>
            </a:r>
            <a:r>
              <a:rPr lang="en-US" b="1" dirty="0"/>
              <a:t> Securities v Hughes (1974</a:t>
            </a:r>
            <a:r>
              <a:rPr lang="en-US" dirty="0"/>
              <a:t>) the </a:t>
            </a:r>
          </a:p>
          <a:p>
            <a:pPr marL="0" indent="0" algn="just">
              <a:buNone/>
            </a:pPr>
            <a:r>
              <a:rPr lang="en-US" dirty="0"/>
              <a:t>postal rule was held not to apply where the offer was to be accepted by "notice </a:t>
            </a:r>
          </a:p>
          <a:p>
            <a:pPr marL="0" indent="0" algn="just">
              <a:buNone/>
            </a:pPr>
            <a:r>
              <a:rPr lang="en-US" dirty="0"/>
              <a:t>in writing to the intending vendor". Actual communication was required.</a:t>
            </a:r>
          </a:p>
          <a:p>
            <a:endParaRPr lang="en-US" dirty="0"/>
          </a:p>
        </p:txBody>
      </p:sp>
    </p:spTree>
    <p:extLst>
      <p:ext uri="{BB962C8B-B14F-4D97-AF65-F5344CB8AC3E}">
        <p14:creationId xmlns:p14="http://schemas.microsoft.com/office/powerpoint/2010/main" val="41695294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2634"/>
          </a:xfrm>
        </p:spPr>
        <p:txBody>
          <a:bodyPr/>
          <a:lstStyle/>
          <a:p>
            <a:r>
              <a:rPr lang="en-US" dirty="0" smtClean="0"/>
              <a:t>Instantaneous methods of communication</a:t>
            </a:r>
            <a:endParaRPr lang="en-US" dirty="0"/>
          </a:p>
        </p:txBody>
      </p:sp>
      <p:sp>
        <p:nvSpPr>
          <p:cNvPr id="3" name="Content Placeholder 2"/>
          <p:cNvSpPr>
            <a:spLocks noGrp="1"/>
          </p:cNvSpPr>
          <p:nvPr>
            <p:ph idx="1"/>
          </p:nvPr>
        </p:nvSpPr>
        <p:spPr>
          <a:xfrm>
            <a:off x="838200" y="1327760"/>
            <a:ext cx="10515600" cy="4849203"/>
          </a:xfrm>
        </p:spPr>
        <p:txBody>
          <a:bodyPr>
            <a:normAutofit fontScale="77500" lnSpcReduction="20000"/>
          </a:bodyPr>
          <a:lstStyle/>
          <a:p>
            <a:r>
              <a:rPr lang="en-US" u="sng" dirty="0"/>
              <a:t>NOTE:</a:t>
            </a:r>
            <a:r>
              <a:rPr lang="en-US" dirty="0"/>
              <a:t> </a:t>
            </a:r>
            <a:r>
              <a:rPr lang="en-US" u="sng" dirty="0"/>
              <a:t>The postal rule applies to communications of acceptance by cable, including telegram, but not to instantaneous modes such as telephone, telex and fax</a:t>
            </a:r>
            <a:r>
              <a:rPr lang="en-US" u="sng" dirty="0" smtClean="0"/>
              <a:t>.</a:t>
            </a:r>
            <a:endParaRPr lang="en-US" u="sng" dirty="0"/>
          </a:p>
          <a:p>
            <a:r>
              <a:rPr lang="en-US" dirty="0" smtClean="0"/>
              <a:t> </a:t>
            </a:r>
            <a:r>
              <a:rPr lang="en-US" dirty="0"/>
              <a:t>In situations of instantaneous methods of communication, such as the telephone and the telex, which has however been superseded by other means such as fax and email, the rule that acceptance takes place only when the </a:t>
            </a:r>
            <a:r>
              <a:rPr lang="en-US" dirty="0" err="1"/>
              <a:t>offeror</a:t>
            </a:r>
            <a:r>
              <a:rPr lang="en-US" dirty="0"/>
              <a:t> knows of it applies. </a:t>
            </a:r>
            <a:endParaRPr lang="en-US" dirty="0" smtClean="0"/>
          </a:p>
          <a:p>
            <a:r>
              <a:rPr lang="en-US" dirty="0" smtClean="0"/>
              <a:t>In </a:t>
            </a:r>
            <a:r>
              <a:rPr lang="en-US" dirty="0" err="1"/>
              <a:t>Entores</a:t>
            </a:r>
            <a:r>
              <a:rPr lang="en-US" dirty="0"/>
              <a:t> v. Miles Far East Corporation</a:t>
            </a:r>
            <a:r>
              <a:rPr lang="en-US" dirty="0" smtClean="0"/>
              <a:t>, [1955] 2 Q.B. 327 </a:t>
            </a:r>
            <a:r>
              <a:rPr lang="en-US" dirty="0"/>
              <a:t>the plaintiffs were a company based in London who were dealing with the defendants, an American company, with agents in Amsterdam. Both parties possessed telex equipment. Using the equipment, the plaintiffs offered to buy goods from the defendants’ agents. The agents accepted the offer also by telex. Subsequently, a dispute arose between the parties, and the plaintiffs wished to serve a claim on the defendants alleging breach of contract. This was only possible if the contract had been made in England. The court held that the parties were in the same position as they would have been if they had been in each other’s presence. Consequently, the contract was entered into when the acceptance by the agents was received in London by the plaintiffs, not when the telex was sent in Amsterdam, which would be subject to Dutch law. Lord Denning opined, though obiter dictum, that the same principles in this case applied to acceptance by telephone.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3775"/>
            <a:ext cx="10515600" cy="5563188"/>
          </a:xfrm>
        </p:spPr>
        <p:txBody>
          <a:bodyPr/>
          <a:lstStyle/>
          <a:p>
            <a:r>
              <a:rPr lang="en-US" dirty="0"/>
              <a:t>According </a:t>
            </a:r>
            <a:r>
              <a:rPr lang="en-US" dirty="0" smtClean="0"/>
              <a:t>to section </a:t>
            </a:r>
            <a:r>
              <a:rPr lang="en-US" dirty="0" smtClean="0"/>
              <a:t>4 </a:t>
            </a:r>
            <a:r>
              <a:rPr lang="en-US" dirty="0" smtClean="0"/>
              <a:t>(2) </a:t>
            </a:r>
            <a:r>
              <a:rPr lang="en-US" dirty="0"/>
              <a:t>the Contracts Act, the </a:t>
            </a:r>
            <a:r>
              <a:rPr lang="en-US" dirty="0" err="1"/>
              <a:t>offeree</a:t>
            </a:r>
            <a:r>
              <a:rPr lang="en-US" dirty="0"/>
              <a:t> may revoke the acceptance ‘at any time before the communication of the acceptance is complete</a:t>
            </a:r>
            <a:r>
              <a:rPr lang="en-US" dirty="0" smtClean="0"/>
              <a:t>’. </a:t>
            </a:r>
            <a:r>
              <a:rPr lang="en-US" dirty="0"/>
              <a:t>Communication of revocation of acceptance is complete, ‘as against the </a:t>
            </a:r>
            <a:r>
              <a:rPr lang="en-US" dirty="0" err="1"/>
              <a:t>offeree</a:t>
            </a:r>
            <a:r>
              <a:rPr lang="en-US" dirty="0"/>
              <a:t>, when it comes to his or her knowledge</a:t>
            </a:r>
            <a:r>
              <a:rPr lang="en-US" dirty="0" smtClean="0"/>
              <a:t>’. (section </a:t>
            </a:r>
            <a:r>
              <a:rPr lang="en-US" dirty="0" smtClean="0"/>
              <a:t>3 </a:t>
            </a:r>
            <a:r>
              <a:rPr lang="en-US" dirty="0" smtClean="0"/>
              <a:t>(3) (b)).</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00212"/>
          </a:xfrm>
        </p:spPr>
        <p:txBody>
          <a:bodyPr/>
          <a:lstStyle/>
          <a:p>
            <a:pPr algn="ctr"/>
            <a:r>
              <a:rPr lang="en-US" dirty="0" smtClean="0"/>
              <a:t>E-Commerce</a:t>
            </a:r>
            <a:endParaRPr lang="en-US" dirty="0"/>
          </a:p>
        </p:txBody>
      </p:sp>
      <p:sp>
        <p:nvSpPr>
          <p:cNvPr id="3" name="Content Placeholder 2"/>
          <p:cNvSpPr>
            <a:spLocks noGrp="1"/>
          </p:cNvSpPr>
          <p:nvPr>
            <p:ph idx="1"/>
          </p:nvPr>
        </p:nvSpPr>
        <p:spPr>
          <a:xfrm>
            <a:off x="838200" y="1215025"/>
            <a:ext cx="10515600" cy="4961938"/>
          </a:xfrm>
        </p:spPr>
        <p:txBody>
          <a:bodyPr/>
          <a:lstStyle/>
          <a:p>
            <a:r>
              <a:rPr lang="en-US" dirty="0" smtClean="0"/>
              <a:t>In Uganda today, many people are transacting online. Websites such as </a:t>
            </a:r>
            <a:r>
              <a:rPr lang="en-US" dirty="0" err="1" smtClean="0"/>
              <a:t>Jumia</a:t>
            </a:r>
            <a:r>
              <a:rPr lang="en-US" dirty="0" smtClean="0"/>
              <a:t>, sell different goods online. In such situations, in case of a dispute between the buyer and seller the courts have to determine whether there is a valid contract.</a:t>
            </a:r>
          </a:p>
          <a:p>
            <a:r>
              <a:rPr lang="en-US" dirty="0"/>
              <a:t>The first question is what is the status of the supplier’s website? Second, does it represent an offer or an invitation to treat? Using the case of </a:t>
            </a:r>
            <a:r>
              <a:rPr lang="en-US" i="1" dirty="0"/>
              <a:t>Pharmaceutical Society of Great Britain </a:t>
            </a:r>
            <a:r>
              <a:rPr lang="en-US" dirty="0"/>
              <a:t>above, one may argue that the goods on the website constitute an invitation to treat, and the offer is made when the buyer submits his or her details to the seller.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3252" y="663879"/>
            <a:ext cx="10515600" cy="5450454"/>
          </a:xfrm>
        </p:spPr>
        <p:txBody>
          <a:bodyPr>
            <a:normAutofit fontScale="77500" lnSpcReduction="20000"/>
          </a:bodyPr>
          <a:lstStyle/>
          <a:p>
            <a:pPr algn="just"/>
            <a:r>
              <a:rPr lang="en-US" dirty="0"/>
              <a:t>The second question </a:t>
            </a:r>
            <a:r>
              <a:rPr lang="en-US" dirty="0" smtClean="0"/>
              <a:t>is whether the chain </a:t>
            </a:r>
            <a:r>
              <a:rPr lang="en-US" dirty="0"/>
              <a:t>of email correspondence constitute a binding contract between the parties? </a:t>
            </a:r>
            <a:endParaRPr lang="en-US" dirty="0" smtClean="0"/>
          </a:p>
          <a:p>
            <a:pPr algn="just"/>
            <a:r>
              <a:rPr lang="en-US" dirty="0" smtClean="0"/>
              <a:t>According to section </a:t>
            </a:r>
            <a:r>
              <a:rPr lang="en-US" dirty="0"/>
              <a:t>9</a:t>
            </a:r>
            <a:r>
              <a:rPr lang="en-US" dirty="0" smtClean="0"/>
              <a:t> </a:t>
            </a:r>
            <a:r>
              <a:rPr lang="en-US" dirty="0" smtClean="0"/>
              <a:t>(3) (a) of the </a:t>
            </a:r>
            <a:r>
              <a:rPr lang="en-US" dirty="0"/>
              <a:t>Act, a written contract may be in the form of a data </a:t>
            </a:r>
            <a:r>
              <a:rPr lang="en-US" dirty="0" smtClean="0"/>
              <a:t>message. </a:t>
            </a:r>
          </a:p>
          <a:p>
            <a:pPr algn="just"/>
            <a:r>
              <a:rPr lang="en-US" dirty="0" smtClean="0"/>
              <a:t>The Electronic Transactions Act (ETA) </a:t>
            </a:r>
            <a:r>
              <a:rPr lang="en-US" dirty="0"/>
              <a:t>defines a data </a:t>
            </a:r>
            <a:r>
              <a:rPr lang="en-US" dirty="0" smtClean="0"/>
              <a:t>message under section </a:t>
            </a:r>
            <a:r>
              <a:rPr lang="en-US" dirty="0" smtClean="0"/>
              <a:t>1 </a:t>
            </a:r>
            <a:r>
              <a:rPr lang="en-US" dirty="0"/>
              <a:t>as data generated, sent, received or stored by computer means and includes voice, where the voice is used in an automated transaction, and a store </a:t>
            </a:r>
            <a:r>
              <a:rPr lang="en-US" dirty="0" smtClean="0"/>
              <a:t>record.</a:t>
            </a:r>
          </a:p>
          <a:p>
            <a:pPr algn="just"/>
            <a:r>
              <a:rPr lang="en-US" dirty="0" smtClean="0"/>
              <a:t>The </a:t>
            </a:r>
            <a:r>
              <a:rPr lang="en-US" dirty="0"/>
              <a:t>ETA provides that ‘[</a:t>
            </a:r>
            <a:r>
              <a:rPr lang="en-US" dirty="0" err="1"/>
              <a:t>i</a:t>
            </a:r>
            <a:r>
              <a:rPr lang="en-US" dirty="0"/>
              <a:t>]</a:t>
            </a:r>
            <a:r>
              <a:rPr lang="en-US" dirty="0" err="1"/>
              <a:t>nformation</a:t>
            </a:r>
            <a:r>
              <a:rPr lang="en-US" dirty="0"/>
              <a:t> shall not be denied legal effect, validity or enforcement solely on the ground that it is wholly or partly in the form of a data message</a:t>
            </a:r>
            <a:r>
              <a:rPr lang="en-US" dirty="0" smtClean="0"/>
              <a:t>’. (section </a:t>
            </a:r>
            <a:r>
              <a:rPr lang="en-US" dirty="0" smtClean="0"/>
              <a:t>4 </a:t>
            </a:r>
            <a:r>
              <a:rPr lang="en-US" dirty="0" smtClean="0"/>
              <a:t>(1) (2 (a)&amp; (b)).</a:t>
            </a:r>
          </a:p>
          <a:p>
            <a:pPr algn="just"/>
            <a:r>
              <a:rPr lang="en-US" dirty="0" smtClean="0"/>
              <a:t>According to section </a:t>
            </a:r>
            <a:r>
              <a:rPr lang="en-US" dirty="0" smtClean="0"/>
              <a:t>3 </a:t>
            </a:r>
            <a:r>
              <a:rPr lang="en-US" dirty="0" smtClean="0"/>
              <a:t>of </a:t>
            </a:r>
            <a:r>
              <a:rPr lang="en-US" dirty="0"/>
              <a:t>the ETA, the requirement for a document to be in writing is fulfilled if it is in the form of a data message and accessible in a manner which is usable for subsequent </a:t>
            </a:r>
            <a:r>
              <a:rPr lang="en-US" dirty="0" smtClean="0"/>
              <a:t>references.</a:t>
            </a:r>
          </a:p>
          <a:p>
            <a:pPr algn="just"/>
            <a:r>
              <a:rPr lang="en-US" dirty="0" smtClean="0"/>
              <a:t>The </a:t>
            </a:r>
            <a:r>
              <a:rPr lang="en-US" dirty="0"/>
              <a:t>ETA further provides </a:t>
            </a:r>
            <a:r>
              <a:rPr lang="en-US" dirty="0" smtClean="0"/>
              <a:t>under section </a:t>
            </a:r>
            <a:r>
              <a:rPr lang="en-US" dirty="0" smtClean="0"/>
              <a:t>13 </a:t>
            </a:r>
            <a:r>
              <a:rPr lang="en-US" dirty="0" smtClean="0"/>
              <a:t>(1) that </a:t>
            </a:r>
            <a:r>
              <a:rPr lang="en-US" dirty="0"/>
              <a:t>‘[a] contract shall not be denied legal effect merely because it is concluded partly or wholly by means of a data message</a:t>
            </a:r>
            <a:r>
              <a:rPr lang="en-US" dirty="0" smtClean="0"/>
              <a:t>’. </a:t>
            </a:r>
            <a:r>
              <a:rPr lang="en-US" dirty="0"/>
              <a:t>The ETA also provides that ‘[a] contract by means of a data message is concluded at the time when and the place where acceptance of the offer is received by the person making the offer</a:t>
            </a:r>
            <a:r>
              <a:rPr lang="en-US" dirty="0" smtClean="0"/>
              <a:t>’. Section </a:t>
            </a:r>
            <a:r>
              <a:rPr lang="en-US" dirty="0" smtClean="0"/>
              <a:t>13 </a:t>
            </a:r>
            <a:r>
              <a:rPr lang="en-US" dirty="0" smtClean="0"/>
              <a:t>(2).</a:t>
            </a:r>
          </a:p>
          <a:p>
            <a:pPr algn="just"/>
            <a:r>
              <a:rPr lang="en-US" dirty="0"/>
              <a:t>Read: </a:t>
            </a:r>
            <a:r>
              <a:rPr lang="en-US" b="1" i="1" dirty="0"/>
              <a:t>Dian GF International Ltd v. </a:t>
            </a:r>
            <a:r>
              <a:rPr lang="en-US" b="1" i="1" dirty="0" err="1"/>
              <a:t>Damco</a:t>
            </a:r>
            <a:r>
              <a:rPr lang="en-US" b="1" i="1" dirty="0"/>
              <a:t> Logistics Uganda Ltd, </a:t>
            </a:r>
            <a:r>
              <a:rPr lang="en-US" b="1" i="1" dirty="0" smtClean="0"/>
              <a:t>H.C.C.S No. 161 of 2010</a:t>
            </a:r>
            <a:endParaRPr lang="en-US" b="1" i="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8723"/>
            <a:ext cx="10515600" cy="5588240"/>
          </a:xfrm>
        </p:spPr>
        <p:txBody>
          <a:bodyPr>
            <a:normAutofit lnSpcReduction="10000"/>
          </a:bodyPr>
          <a:lstStyle/>
          <a:p>
            <a:r>
              <a:rPr lang="en-US" dirty="0"/>
              <a:t>In </a:t>
            </a:r>
            <a:r>
              <a:rPr lang="en-US" i="1" dirty="0" err="1"/>
              <a:t>Tecno</a:t>
            </a:r>
            <a:r>
              <a:rPr lang="en-US" i="1" dirty="0"/>
              <a:t> </a:t>
            </a:r>
            <a:r>
              <a:rPr lang="en-US" i="1" dirty="0" err="1"/>
              <a:t>Telcom</a:t>
            </a:r>
            <a:r>
              <a:rPr lang="en-US" i="1" dirty="0"/>
              <a:t> Ltd v. </a:t>
            </a:r>
            <a:r>
              <a:rPr lang="en-US" i="1" dirty="0" err="1"/>
              <a:t>Kigalo</a:t>
            </a:r>
            <a:r>
              <a:rPr lang="en-US" i="1" dirty="0"/>
              <a:t> Investments </a:t>
            </a:r>
            <a:r>
              <a:rPr lang="en-US" i="1" dirty="0" smtClean="0"/>
              <a:t>Ltd, [2013] 2 E.A. 376 </a:t>
            </a:r>
            <a:r>
              <a:rPr lang="en-US" dirty="0"/>
              <a:t>it was also held that materials obtained by the respondent from the Internet qualify to be a data message which is admissible under section 8 of the ETA. </a:t>
            </a:r>
            <a:endParaRPr lang="en-US" dirty="0" smtClean="0"/>
          </a:p>
          <a:p>
            <a:r>
              <a:rPr lang="en-US" dirty="0" smtClean="0"/>
              <a:t>However</a:t>
            </a:r>
            <a:r>
              <a:rPr lang="en-US" dirty="0"/>
              <a:t>, the data message must comply with authenticity requirements under section 7 of the ETA. </a:t>
            </a:r>
            <a:endParaRPr lang="en-US" dirty="0" smtClean="0"/>
          </a:p>
          <a:p>
            <a:r>
              <a:rPr lang="en-US" dirty="0" smtClean="0"/>
              <a:t>In </a:t>
            </a:r>
            <a:r>
              <a:rPr lang="en-US" i="1" dirty="0"/>
              <a:t>Golden Ocean Group Ltd v. </a:t>
            </a:r>
            <a:r>
              <a:rPr lang="en-US" i="1" dirty="0" err="1"/>
              <a:t>Salgaocar</a:t>
            </a:r>
            <a:r>
              <a:rPr lang="en-US" i="1" dirty="0"/>
              <a:t> Mining Industries &amp; Another, </a:t>
            </a:r>
            <a:r>
              <a:rPr lang="en-US" i="1" dirty="0" smtClean="0"/>
              <a:t>(2011) E.W.H.C.56 </a:t>
            </a:r>
            <a:r>
              <a:rPr lang="en-US" dirty="0"/>
              <a:t>the court held that a series of emails could create a binding contract. Clarke J stated: As to good commercial sense, it seems to me highly desirable that the law should give effect to agreements made by a series of email communication, which follow, more clearly than many negotiations between men [and women] of business, the sequence of offer, counter offer and final acceptance by which, classically, the law determines whether a contract has been </a:t>
            </a:r>
            <a:r>
              <a:rPr lang="en-US" dirty="0" smtClean="0"/>
              <a:t>made.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Definition: </a:t>
            </a:r>
            <a:endParaRPr lang="en-US" b="1" dirty="0"/>
          </a:p>
        </p:txBody>
      </p:sp>
      <p:sp>
        <p:nvSpPr>
          <p:cNvPr id="3" name="Content Placeholder 2"/>
          <p:cNvSpPr>
            <a:spLocks noGrp="1"/>
          </p:cNvSpPr>
          <p:nvPr>
            <p:ph idx="1"/>
          </p:nvPr>
        </p:nvSpPr>
        <p:spPr/>
        <p:txBody>
          <a:bodyPr>
            <a:normAutofit fontScale="87500" lnSpcReduction="10000"/>
          </a:bodyPr>
          <a:lstStyle/>
          <a:p>
            <a:pPr algn="just"/>
            <a:r>
              <a:rPr lang="en-US" dirty="0"/>
              <a:t>Section </a:t>
            </a:r>
            <a:r>
              <a:rPr lang="en-US" dirty="0" smtClean="0"/>
              <a:t>1 </a:t>
            </a:r>
            <a:r>
              <a:rPr lang="en-US" dirty="0"/>
              <a:t>of the Contracts Act defines ‘acceptance’ as ‘an assent to an offer made by a person to whom the offer is made</a:t>
            </a:r>
          </a:p>
          <a:p>
            <a:pPr algn="just"/>
            <a:r>
              <a:rPr lang="en-US" dirty="0"/>
              <a:t>It is the external manifestation of assent by the </a:t>
            </a:r>
            <a:r>
              <a:rPr lang="en-US" dirty="0" err="1"/>
              <a:t>offeree</a:t>
            </a:r>
            <a:r>
              <a:rPr lang="en-US" dirty="0"/>
              <a:t>. </a:t>
            </a:r>
          </a:p>
          <a:p>
            <a:pPr algn="just"/>
            <a:r>
              <a:rPr lang="en-US" dirty="0">
                <a:sym typeface="+mn-ea"/>
              </a:rPr>
              <a:t>it is a final and unqualified acceptance of the terms of an offer. </a:t>
            </a:r>
            <a:endParaRPr lang="en-US" dirty="0"/>
          </a:p>
          <a:p>
            <a:pPr marL="0" indent="0" algn="just">
              <a:buNone/>
            </a:pPr>
            <a:r>
              <a:rPr lang="en-US" b="1" i="1" dirty="0">
                <a:sym typeface="+mn-ea"/>
              </a:rPr>
              <a:t>See: Arcadis Consulting (UK) Ltd (formerly called Hyder Consulting (UK) Ltd) v AMEC </a:t>
            </a:r>
            <a:r>
              <a:rPr lang="en-US" b="1" i="1" dirty="0" smtClean="0">
                <a:sym typeface="+mn-ea"/>
              </a:rPr>
              <a:t>(</a:t>
            </a:r>
            <a:r>
              <a:rPr lang="en-US" b="1" i="1" dirty="0">
                <a:sym typeface="+mn-ea"/>
              </a:rPr>
              <a:t>BSC) (formerly CV Buchan Ltd) [2016] EWHC 2509</a:t>
            </a:r>
            <a:endParaRPr lang="en-US" b="1" i="1" dirty="0"/>
          </a:p>
          <a:p>
            <a:pPr algn="just"/>
            <a:r>
              <a:rPr lang="en-US" dirty="0"/>
              <a:t>It gives rise to an agreement between parties. </a:t>
            </a:r>
          </a:p>
          <a:p>
            <a:pPr algn="just"/>
            <a:r>
              <a:rPr lang="en-US" dirty="0"/>
              <a:t>This agreement comes into existence at the moment when the minds of the parties meet. This moment is referred to as </a:t>
            </a:r>
            <a:r>
              <a:rPr lang="en-US" i="1" dirty="0"/>
              <a:t>Consensus ad idem</a:t>
            </a:r>
            <a:r>
              <a:rPr lang="en-US" dirty="0"/>
              <a:t> (meeting of minds).  </a:t>
            </a:r>
          </a:p>
          <a:p>
            <a:pPr algn="just"/>
            <a:r>
              <a:rPr lang="en-US" u="sng" dirty="0"/>
              <a:t>This must be externally manifested by the </a:t>
            </a:r>
            <a:r>
              <a:rPr lang="en-US" u="sng" dirty="0" err="1"/>
              <a:t>offeree</a:t>
            </a:r>
            <a:r>
              <a:rPr lang="en-US" u="sng" dirty="0"/>
              <a:t> for the agreement to arise</a:t>
            </a:r>
            <a:r>
              <a:rPr lang="en-US" dirty="0"/>
              <a:t>. </a:t>
            </a:r>
          </a:p>
          <a:p>
            <a:pPr algn="just"/>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3463"/>
            <a:ext cx="10515600" cy="5713500"/>
          </a:xfrm>
        </p:spPr>
        <p:txBody>
          <a:bodyPr>
            <a:normAutofit/>
          </a:bodyPr>
          <a:lstStyle/>
          <a:p>
            <a:r>
              <a:rPr lang="en-GB" b="1" dirty="0"/>
              <a:t>Self-assessment questions</a:t>
            </a:r>
            <a:endParaRPr lang="en-US" dirty="0"/>
          </a:p>
          <a:p>
            <a:r>
              <a:rPr lang="en-GB" b="1" dirty="0"/>
              <a:t>1. What reasons have been given by the courts for the postal acceptance rule?</a:t>
            </a:r>
            <a:endParaRPr lang="en-US" dirty="0"/>
          </a:p>
          <a:p>
            <a:r>
              <a:rPr lang="en-GB" b="1" dirty="0"/>
              <a:t>2. A posts a letter offering to clean B’s house. B posts a letter accepting A’s offer.</a:t>
            </a:r>
            <a:endParaRPr lang="en-US" dirty="0"/>
          </a:p>
          <a:p>
            <a:r>
              <a:rPr lang="en-GB" b="1" dirty="0"/>
              <a:t>Later in the day, B’s house burns down and B now no longer needs a house cleaner. B immediately posts a letter to A rejecting A’s offer. Both of B’s letters arrive at the same time. Is there a contract or not? See </a:t>
            </a:r>
            <a:r>
              <a:rPr lang="en-GB" b="1" i="1" dirty="0"/>
              <a:t>Countess of Dunmore </a:t>
            </a:r>
            <a:r>
              <a:rPr lang="en-GB" b="1" dirty="0"/>
              <a:t>v </a:t>
            </a:r>
            <a:r>
              <a:rPr lang="en-GB" b="1" i="1" dirty="0"/>
              <a:t>Alexander </a:t>
            </a:r>
            <a:r>
              <a:rPr lang="en-GB" b="1" dirty="0"/>
              <a:t>(1830).</a:t>
            </a:r>
            <a:endParaRPr lang="en-US" dirty="0"/>
          </a:p>
          <a:p>
            <a:r>
              <a:rPr lang="en-GB" b="1" dirty="0"/>
              <a:t>3. In what circumstances will the postal acceptance rules not operate</a:t>
            </a:r>
            <a:r>
              <a:rPr lang="en-GB" b="1" dirty="0" smtClean="0"/>
              <a:t>?</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0833"/>
            <a:ext cx="10515600" cy="5776130"/>
          </a:xfrm>
        </p:spPr>
        <p:txBody>
          <a:bodyPr>
            <a:normAutofit fontScale="92500" lnSpcReduction="10000"/>
          </a:bodyPr>
          <a:lstStyle/>
          <a:p>
            <a:pPr marL="0" indent="0" algn="ctr">
              <a:buNone/>
            </a:pPr>
            <a:r>
              <a:rPr lang="en-US" b="1" u="sng" dirty="0"/>
              <a:t>Offer/ITT/Acceptance - problem question</a:t>
            </a:r>
          </a:p>
          <a:p>
            <a:pPr marL="0" indent="0" algn="just">
              <a:buNone/>
            </a:pPr>
            <a:r>
              <a:rPr lang="en-US" dirty="0"/>
              <a:t>On Sunday, Simon saw an advertisement on </a:t>
            </a:r>
            <a:r>
              <a:rPr lang="en-US" dirty="0" err="1"/>
              <a:t>Directcars</a:t>
            </a:r>
            <a:r>
              <a:rPr lang="en-US" dirty="0"/>
              <a:t>’ UK internet web-site which stated: </a:t>
            </a:r>
          </a:p>
          <a:p>
            <a:pPr marL="0" indent="0" algn="just">
              <a:buNone/>
            </a:pPr>
            <a:r>
              <a:rPr lang="en-US" dirty="0"/>
              <a:t>‘For sale three VW Golfs, second-hand. 30% off list price - £6,000 each’. </a:t>
            </a:r>
          </a:p>
          <a:p>
            <a:pPr marL="0" indent="0" algn="just">
              <a:buNone/>
            </a:pPr>
            <a:r>
              <a:rPr lang="en-US" dirty="0"/>
              <a:t>Simon, who thought that he would be able to sell the cars privately at a considerable profit, </a:t>
            </a:r>
            <a:r>
              <a:rPr lang="en-US" dirty="0" smtClean="0"/>
              <a:t>emailed </a:t>
            </a:r>
            <a:r>
              <a:rPr lang="en-US" dirty="0" err="1"/>
              <a:t>Directcars</a:t>
            </a:r>
            <a:r>
              <a:rPr lang="en-US" dirty="0"/>
              <a:t> stating: </a:t>
            </a:r>
          </a:p>
          <a:p>
            <a:pPr marL="0" indent="0" algn="just">
              <a:buNone/>
            </a:pPr>
            <a:r>
              <a:rPr lang="en-US" dirty="0"/>
              <a:t>“Will buy all 3 cars at £5,500 each. Is payment by credit card acceptable?” </a:t>
            </a:r>
          </a:p>
          <a:p>
            <a:pPr marL="0" indent="0" algn="just">
              <a:buNone/>
            </a:pPr>
            <a:r>
              <a:rPr lang="en-US" dirty="0"/>
              <a:t>On Monday morning, </a:t>
            </a:r>
            <a:r>
              <a:rPr lang="en-US" dirty="0" err="1"/>
              <a:t>Directcars</a:t>
            </a:r>
            <a:r>
              <a:rPr lang="en-US" dirty="0"/>
              <a:t> replied by e-mail that they would only sell for the advertised </a:t>
            </a:r>
            <a:r>
              <a:rPr lang="en-US" dirty="0" smtClean="0"/>
              <a:t>price </a:t>
            </a:r>
            <a:r>
              <a:rPr lang="en-US" dirty="0"/>
              <a:t>and that payment by credit card would be acceptable. </a:t>
            </a:r>
            <a:r>
              <a:rPr lang="en-US" dirty="0" smtClean="0"/>
              <a:t>On </a:t>
            </a:r>
            <a:r>
              <a:rPr lang="en-US" dirty="0"/>
              <a:t>Monday afternoon, at 3pm, Simon faxed </a:t>
            </a:r>
            <a:r>
              <a:rPr lang="en-US" dirty="0" err="1"/>
              <a:t>Directcars</a:t>
            </a:r>
            <a:r>
              <a:rPr lang="en-US" dirty="0"/>
              <a:t> that he was willing to accept their </a:t>
            </a:r>
            <a:r>
              <a:rPr lang="en-US" dirty="0" smtClean="0"/>
              <a:t>original </a:t>
            </a:r>
            <a:r>
              <a:rPr lang="en-US" dirty="0"/>
              <a:t>offer and would buy the three cars at £6000 each. When the status report of the fax </a:t>
            </a:r>
            <a:r>
              <a:rPr lang="en-US" dirty="0" smtClean="0"/>
              <a:t>indicated </a:t>
            </a:r>
            <a:r>
              <a:rPr lang="en-US" dirty="0"/>
              <a:t>that the fax had not been properly transmitted, Simon sent an e-mail but at 5pm </a:t>
            </a:r>
            <a:r>
              <a:rPr lang="en-US" dirty="0" smtClean="0"/>
              <a:t>received </a:t>
            </a:r>
            <a:r>
              <a:rPr lang="en-US" dirty="0"/>
              <a:t>an e-mail message which stated that delivery of his message had failed. Simon </a:t>
            </a:r>
            <a:r>
              <a:rPr lang="en-US" dirty="0" smtClean="0"/>
              <a:t>immediately </a:t>
            </a:r>
            <a:r>
              <a:rPr lang="en-US" dirty="0"/>
              <a:t>posted a first class letter to </a:t>
            </a:r>
            <a:r>
              <a:rPr lang="en-US" dirty="0" err="1"/>
              <a:t>Directcars</a:t>
            </a:r>
            <a:r>
              <a:rPr lang="en-US" dirty="0"/>
              <a:t> repeating his order.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3567"/>
            <a:ext cx="10515600" cy="5663396"/>
          </a:xfrm>
        </p:spPr>
        <p:txBody>
          <a:bodyPr>
            <a:normAutofit/>
          </a:bodyPr>
          <a:lstStyle/>
          <a:p>
            <a:pPr marL="0" indent="0">
              <a:buNone/>
            </a:pPr>
            <a:r>
              <a:rPr lang="en-US" dirty="0"/>
              <a:t>During Monday afternoon, Nicholas saw the advertisement on </a:t>
            </a:r>
            <a:r>
              <a:rPr lang="en-US" dirty="0" err="1"/>
              <a:t>Directcars</a:t>
            </a:r>
            <a:r>
              <a:rPr lang="en-US" dirty="0"/>
              <a:t> website and </a:t>
            </a:r>
            <a:r>
              <a:rPr lang="en-US" dirty="0" smtClean="0"/>
              <a:t>immediately </a:t>
            </a:r>
            <a:r>
              <a:rPr lang="en-US" dirty="0"/>
              <a:t>e-mailed </a:t>
            </a:r>
            <a:r>
              <a:rPr lang="en-US" dirty="0" err="1"/>
              <a:t>Directcars</a:t>
            </a:r>
            <a:r>
              <a:rPr lang="en-US" dirty="0"/>
              <a:t> stating that he wanted to buy the two of the three cars. </a:t>
            </a:r>
          </a:p>
          <a:p>
            <a:pPr marL="0" indent="0">
              <a:buNone/>
            </a:pPr>
            <a:r>
              <a:rPr lang="en-US" dirty="0" err="1"/>
              <a:t>Directcars</a:t>
            </a:r>
            <a:r>
              <a:rPr lang="en-US" dirty="0"/>
              <a:t>, not having heard from Simon, sold the two cars to Nicholas that afternoon, and at </a:t>
            </a:r>
            <a:r>
              <a:rPr lang="en-US" dirty="0" smtClean="0"/>
              <a:t>6:30pm </a:t>
            </a:r>
            <a:r>
              <a:rPr lang="en-US" dirty="0"/>
              <a:t>sent a fax to Simon telling him that only one of the three cars remained for sale. </a:t>
            </a:r>
          </a:p>
          <a:p>
            <a:pPr marL="0" indent="0">
              <a:buNone/>
            </a:pPr>
            <a:r>
              <a:rPr lang="en-US" dirty="0"/>
              <a:t>On Tuesday morning, at 9.45 am </a:t>
            </a:r>
            <a:r>
              <a:rPr lang="en-US" dirty="0" err="1"/>
              <a:t>Directcars</a:t>
            </a:r>
            <a:r>
              <a:rPr lang="en-US" dirty="0"/>
              <a:t> received the letter that Simon had posted the </a:t>
            </a:r>
            <a:r>
              <a:rPr lang="en-US" dirty="0" smtClean="0"/>
              <a:t>previous </a:t>
            </a:r>
            <a:r>
              <a:rPr lang="en-US" dirty="0"/>
              <a:t>day. Simon only read the fax from </a:t>
            </a:r>
            <a:r>
              <a:rPr lang="en-US" dirty="0" err="1"/>
              <a:t>Directcars</a:t>
            </a:r>
            <a:r>
              <a:rPr lang="en-US" dirty="0"/>
              <a:t> when he gets up at 10.00am. </a:t>
            </a:r>
          </a:p>
          <a:p>
            <a:pPr marL="0" indent="0">
              <a:buNone/>
            </a:pPr>
            <a:r>
              <a:rPr lang="en-US" b="1" dirty="0"/>
              <a:t>Advise Simon whether he has entered into a binding contract with </a:t>
            </a:r>
            <a:r>
              <a:rPr lang="en-US" b="1" dirty="0" err="1"/>
              <a:t>Directcars</a:t>
            </a:r>
            <a:r>
              <a:rPr lang="en-US" b="1" dirty="0"/>
              <a:t>, and if so, </a:t>
            </a:r>
            <a:r>
              <a:rPr lang="en-US" b="1" dirty="0" smtClean="0"/>
              <a:t>on </a:t>
            </a:r>
            <a:r>
              <a:rPr lang="en-US" b="1" dirty="0"/>
              <a:t>what terms.</a:t>
            </a:r>
          </a:p>
        </p:txBody>
      </p:sp>
    </p:spTree>
    <p:extLst>
      <p:ext uri="{BB962C8B-B14F-4D97-AF65-F5344CB8AC3E}">
        <p14:creationId xmlns:p14="http://schemas.microsoft.com/office/powerpoint/2010/main" val="4023237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Rules of Acceptance</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pPr marL="514350" lvl="0" indent="-514350" algn="just">
              <a:buAutoNum type="arabicPeriod"/>
            </a:pPr>
            <a:r>
              <a:rPr lang="en-US" b="1" dirty="0" smtClean="0"/>
              <a:t>Acceptance </a:t>
            </a:r>
            <a:r>
              <a:rPr lang="en-US" b="1" dirty="0"/>
              <a:t>may be oral, written or implied from the conduct of the </a:t>
            </a:r>
            <a:r>
              <a:rPr lang="en-US" b="1" dirty="0" err="1"/>
              <a:t>offeree</a:t>
            </a:r>
            <a:r>
              <a:rPr lang="en-US" b="1" dirty="0"/>
              <a:t> or by data message.</a:t>
            </a:r>
            <a:r>
              <a:rPr lang="en-US" dirty="0"/>
              <a:t> </a:t>
            </a:r>
            <a:endParaRPr lang="en-US" dirty="0" smtClean="0"/>
          </a:p>
          <a:p>
            <a:pPr algn="just"/>
            <a:r>
              <a:rPr lang="en-US" dirty="0" smtClean="0"/>
              <a:t>In</a:t>
            </a:r>
            <a:r>
              <a:rPr lang="en-US" b="1" i="1" dirty="0" smtClean="0"/>
              <a:t> </a:t>
            </a:r>
            <a:r>
              <a:rPr lang="en-US" i="1" dirty="0" err="1"/>
              <a:t>Carlill</a:t>
            </a:r>
            <a:r>
              <a:rPr lang="en-US" i="1" dirty="0"/>
              <a:t> v. Carbolic Smoke Ball Co</a:t>
            </a:r>
            <a:r>
              <a:rPr lang="en-US" u="sng" dirty="0"/>
              <a:t>,</a:t>
            </a:r>
            <a:r>
              <a:rPr lang="en-US" dirty="0"/>
              <a:t> acceptance by Mrs. </a:t>
            </a:r>
            <a:r>
              <a:rPr lang="en-US" dirty="0" err="1"/>
              <a:t>Carlill</a:t>
            </a:r>
            <a:r>
              <a:rPr lang="en-US" dirty="0"/>
              <a:t> took the form of her conduct by purchasing and consuming the smoke balls. </a:t>
            </a:r>
            <a:endParaRPr lang="en-US" dirty="0" smtClean="0"/>
          </a:p>
          <a:p>
            <a:pPr algn="just"/>
            <a:r>
              <a:rPr lang="en-US" dirty="0" smtClean="0"/>
              <a:t>In </a:t>
            </a:r>
            <a:r>
              <a:rPr lang="en-US" i="1" dirty="0" err="1"/>
              <a:t>Brogden</a:t>
            </a:r>
            <a:r>
              <a:rPr lang="en-US" i="1" dirty="0"/>
              <a:t> v. Metropolitan Railway Co,</a:t>
            </a:r>
            <a:r>
              <a:rPr lang="en-US" dirty="0"/>
              <a:t> where it was held that the 1</a:t>
            </a:r>
            <a:r>
              <a:rPr lang="en-US" baseline="30000" dirty="0"/>
              <a:t>st</a:t>
            </a:r>
            <a:r>
              <a:rPr lang="en-US" dirty="0"/>
              <a:t> load of coal supplied by </a:t>
            </a:r>
            <a:r>
              <a:rPr lang="en-US" dirty="0" err="1"/>
              <a:t>Brogden</a:t>
            </a:r>
            <a:r>
              <a:rPr lang="en-US" dirty="0"/>
              <a:t> constituted acceptance of the defendants offer to supply the coal and hence there was an agreement between the </a:t>
            </a:r>
            <a:r>
              <a:rPr lang="en-US" dirty="0" smtClean="0"/>
              <a:t>parties.</a:t>
            </a:r>
          </a:p>
          <a:p>
            <a:pPr algn="just"/>
            <a:r>
              <a:rPr lang="en-US" dirty="0" smtClean="0"/>
              <a:t>In </a:t>
            </a:r>
            <a:r>
              <a:rPr lang="en-US" i="1" dirty="0"/>
              <a:t>Taylor v. </a:t>
            </a:r>
            <a:r>
              <a:rPr lang="en-US" i="1" dirty="0" err="1"/>
              <a:t>Allon</a:t>
            </a:r>
            <a:r>
              <a:rPr lang="en-US" i="1" dirty="0" smtClean="0"/>
              <a:t>, [1966] 1 Q.B. 304 </a:t>
            </a:r>
            <a:r>
              <a:rPr lang="en-US" dirty="0"/>
              <a:t>it was held that acceptance by conduct can only be effective if the </a:t>
            </a:r>
            <a:r>
              <a:rPr lang="en-US" dirty="0" err="1"/>
              <a:t>offeree</a:t>
            </a:r>
            <a:r>
              <a:rPr lang="en-US" dirty="0"/>
              <a:t> performed the act in question with the intention of accepting the offer. Where the offer prescribes a particular mode of acceptance, conduct does not amount to acceptance unless the stipulated mode has been complied with.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9244"/>
            <a:ext cx="10515600" cy="5337719"/>
          </a:xfrm>
        </p:spPr>
        <p:txBody>
          <a:bodyPr>
            <a:normAutofit fontScale="97500"/>
          </a:bodyPr>
          <a:lstStyle/>
          <a:p>
            <a:pPr marL="0" lvl="0" indent="0">
              <a:buNone/>
            </a:pPr>
            <a:r>
              <a:rPr lang="en-US" b="1" dirty="0" smtClean="0"/>
              <a:t>2. Acceptance </a:t>
            </a:r>
            <a:r>
              <a:rPr lang="en-US" b="1" dirty="0"/>
              <a:t>must be unconditional and unqualified:</a:t>
            </a:r>
            <a:r>
              <a:rPr lang="en-US" dirty="0"/>
              <a:t> </a:t>
            </a:r>
          </a:p>
          <a:p>
            <a:pPr marL="0" indent="0">
              <a:buNone/>
            </a:pPr>
            <a:r>
              <a:rPr lang="en-US" dirty="0" smtClean="0"/>
              <a:t>To make a binding contract the acceptance must </a:t>
            </a:r>
            <a:r>
              <a:rPr lang="en-US" b="1" u="sng" dirty="0" smtClean="0"/>
              <a:t>exactly match the offe</a:t>
            </a:r>
            <a:r>
              <a:rPr lang="en-US" dirty="0" smtClean="0"/>
              <a:t>r. The offeree must accept all the terms of the offer. </a:t>
            </a:r>
          </a:p>
          <a:p>
            <a:pPr marL="0" indent="0">
              <a:buNone/>
            </a:pPr>
            <a:r>
              <a:rPr lang="en-US" i="1" dirty="0" smtClean="0"/>
              <a:t>Percy Trentham Ltd v Archital Luxfer Ltd [1993]</a:t>
            </a:r>
            <a:endParaRPr lang="en-US" dirty="0" smtClean="0"/>
          </a:p>
          <a:p>
            <a:pPr marL="0" indent="0">
              <a:buNone/>
            </a:pPr>
            <a:r>
              <a:rPr lang="en-US" dirty="0" smtClean="0">
                <a:sym typeface="+mn-ea"/>
              </a:rPr>
              <a:t>The </a:t>
            </a:r>
            <a:r>
              <a:rPr lang="en-US" dirty="0">
                <a:sym typeface="+mn-ea"/>
              </a:rPr>
              <a:t>Act </a:t>
            </a:r>
            <a:r>
              <a:rPr lang="en-US" dirty="0" smtClean="0">
                <a:sym typeface="+mn-ea"/>
              </a:rPr>
              <a:t>under </a:t>
            </a:r>
            <a:r>
              <a:rPr lang="en-US" u="sng" dirty="0" smtClean="0">
                <a:sym typeface="+mn-ea"/>
              </a:rPr>
              <a:t>section </a:t>
            </a:r>
            <a:r>
              <a:rPr lang="en-US" u="sng" dirty="0" smtClean="0">
                <a:sym typeface="+mn-ea"/>
              </a:rPr>
              <a:t>6</a:t>
            </a:r>
            <a:r>
              <a:rPr lang="en-US" dirty="0" smtClean="0">
                <a:sym typeface="+mn-ea"/>
              </a:rPr>
              <a:t> </a:t>
            </a:r>
            <a:r>
              <a:rPr lang="en-US" dirty="0">
                <a:sym typeface="+mn-ea"/>
              </a:rPr>
              <a:t>provides that the acceptance should be ‘absolute and unqualified; and expressed in a usual and reasonable manner, except where the offer prescribes the manner in which it is to be </a:t>
            </a:r>
            <a:r>
              <a:rPr lang="en-US" dirty="0" smtClean="0">
                <a:sym typeface="+mn-ea"/>
              </a:rPr>
              <a:t>accepted.</a:t>
            </a:r>
            <a:endParaRPr lang="en-US" dirty="0" smtClean="0"/>
          </a:p>
          <a:p>
            <a:pPr marL="0" indent="0">
              <a:buNone/>
            </a:pPr>
            <a:r>
              <a:rPr lang="en-GB" dirty="0" smtClean="0">
                <a:sym typeface="+mn-ea"/>
              </a:rPr>
              <a:t>Acceptance </a:t>
            </a:r>
            <a:r>
              <a:rPr lang="en-GB" dirty="0">
                <a:sym typeface="+mn-ea"/>
              </a:rPr>
              <a:t>occurs when the </a:t>
            </a:r>
            <a:r>
              <a:rPr lang="en-GB" dirty="0" err="1">
                <a:sym typeface="+mn-ea"/>
              </a:rPr>
              <a:t>offeree’s</a:t>
            </a:r>
            <a:r>
              <a:rPr lang="en-GB" dirty="0">
                <a:sym typeface="+mn-ea"/>
              </a:rPr>
              <a:t> words or conduct give rise to the </a:t>
            </a:r>
            <a:r>
              <a:rPr lang="en-GB" dirty="0" smtClean="0">
                <a:sym typeface="+mn-ea"/>
              </a:rPr>
              <a:t>inference </a:t>
            </a:r>
            <a:r>
              <a:rPr lang="en-GB" dirty="0">
                <a:sym typeface="+mn-ea"/>
              </a:rPr>
              <a:t>that the </a:t>
            </a:r>
            <a:r>
              <a:rPr lang="en-GB" dirty="0" err="1">
                <a:sym typeface="+mn-ea"/>
              </a:rPr>
              <a:t>offeree</a:t>
            </a:r>
            <a:r>
              <a:rPr lang="en-GB" dirty="0">
                <a:sym typeface="+mn-ea"/>
              </a:rPr>
              <a:t> assents to the </a:t>
            </a:r>
            <a:r>
              <a:rPr lang="en-GB" dirty="0" err="1">
                <a:sym typeface="+mn-ea"/>
              </a:rPr>
              <a:t>offeror’s</a:t>
            </a:r>
            <a:r>
              <a:rPr lang="en-GB" dirty="0">
                <a:sym typeface="+mn-ea"/>
              </a:rPr>
              <a:t> terms: </a:t>
            </a:r>
            <a:r>
              <a:rPr lang="en-GB" i="1" dirty="0">
                <a:sym typeface="+mn-ea"/>
              </a:rPr>
              <a:t>Day Morris Associates </a:t>
            </a:r>
            <a:r>
              <a:rPr lang="en-GB" dirty="0">
                <a:sym typeface="+mn-ea"/>
              </a:rPr>
              <a:t>v </a:t>
            </a:r>
            <a:r>
              <a:rPr lang="en-GB" i="1" dirty="0" err="1">
                <a:sym typeface="+mn-ea"/>
              </a:rPr>
              <a:t>Voyce</a:t>
            </a:r>
            <a:r>
              <a:rPr lang="en-GB" i="1" dirty="0">
                <a:sym typeface="+mn-ea"/>
              </a:rPr>
              <a:t> </a:t>
            </a:r>
            <a:r>
              <a:rPr lang="en-GB" dirty="0">
                <a:sym typeface="+mn-ea"/>
              </a:rPr>
              <a:t>(2003).  </a:t>
            </a:r>
          </a:p>
          <a:p>
            <a:pPr marL="0" indent="0">
              <a:buNone/>
            </a:pP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3775"/>
            <a:ext cx="10515600" cy="5563188"/>
          </a:xfrm>
        </p:spPr>
        <p:txBody>
          <a:bodyPr>
            <a:normAutofit lnSpcReduction="10000"/>
          </a:bodyPr>
          <a:lstStyle/>
          <a:p>
            <a:pPr marL="0" indent="0">
              <a:buNone/>
            </a:pPr>
            <a:r>
              <a:rPr lang="en-US" u="sng" dirty="0" smtClean="0"/>
              <a:t>Facts</a:t>
            </a:r>
            <a:r>
              <a:rPr lang="en-US" dirty="0" smtClean="0"/>
              <a:t>: The </a:t>
            </a:r>
            <a:r>
              <a:rPr lang="en-US" dirty="0"/>
              <a:t>complainants, Day Morris Associates, claimed that the defendant, </a:t>
            </a:r>
            <a:r>
              <a:rPr lang="en-US" dirty="0" err="1"/>
              <a:t>Ms</a:t>
            </a:r>
            <a:r>
              <a:rPr lang="en-US" dirty="0"/>
              <a:t> </a:t>
            </a:r>
            <a:r>
              <a:rPr lang="en-US" dirty="0" err="1"/>
              <a:t>Voyce</a:t>
            </a:r>
            <a:r>
              <a:rPr lang="en-US" dirty="0"/>
              <a:t>, had instructed them to market her marital home for her to sell, as qualified estate agents. It was also claimed that she entered into an oral agreement with the complainant regarding commission when it was sold. Although the defendant instructed the complainants to stop marketing the property after a while, as it was going to be re-mortgaged, she actually tracked down a buyer that had been introduced originally by the agents. The third party accepted this offer to buy her property. </a:t>
            </a:r>
            <a:r>
              <a:rPr lang="en-US" dirty="0" err="1"/>
              <a:t>Ms</a:t>
            </a:r>
            <a:r>
              <a:rPr lang="en-US" dirty="0"/>
              <a:t> </a:t>
            </a:r>
            <a:r>
              <a:rPr lang="en-US" dirty="0" err="1"/>
              <a:t>Voyce</a:t>
            </a:r>
            <a:r>
              <a:rPr lang="en-US" dirty="0"/>
              <a:t> denied that she had entered into this agreement for commission, as she had not signed any contract with the complainants</a:t>
            </a:r>
            <a:r>
              <a:rPr lang="en-US" dirty="0" smtClean="0"/>
              <a:t>.</a:t>
            </a:r>
          </a:p>
          <a:p>
            <a:pPr marL="0" indent="0">
              <a:buNone/>
            </a:pPr>
            <a:r>
              <a:rPr lang="en-US" u="sng" dirty="0" smtClean="0"/>
              <a:t>Issues</a:t>
            </a:r>
            <a:r>
              <a:rPr lang="en-US" dirty="0" smtClean="0"/>
              <a:t>: The </a:t>
            </a:r>
            <a:r>
              <a:rPr lang="en-US" dirty="0"/>
              <a:t>claim for commission was dismissed. However, the complainant appealed this decision. </a:t>
            </a:r>
            <a:r>
              <a:rPr lang="en-US" u="sng" dirty="0"/>
              <a:t>The issue was whether there was a contract between the complainant and the defendant regarding the commission of marketing and selling the property</a:t>
            </a:r>
            <a:r>
              <a:rPr lang="en-US" dirty="0"/>
              <a:t>.</a:t>
            </a:r>
          </a:p>
        </p:txBody>
      </p:sp>
    </p:spTree>
    <p:extLst>
      <p:ext uri="{BB962C8B-B14F-4D97-AF65-F5344CB8AC3E}">
        <p14:creationId xmlns:p14="http://schemas.microsoft.com/office/powerpoint/2010/main" val="1144000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26718"/>
            <a:ext cx="10515600" cy="5350245"/>
          </a:xfrm>
        </p:spPr>
        <p:txBody>
          <a:bodyPr>
            <a:normAutofit/>
          </a:bodyPr>
          <a:lstStyle/>
          <a:p>
            <a:pPr marL="0" indent="0">
              <a:buNone/>
            </a:pPr>
            <a:r>
              <a:rPr lang="en-US" u="sng" dirty="0" smtClean="0"/>
              <a:t>Decision/Outcome:</a:t>
            </a:r>
            <a:r>
              <a:rPr lang="en-US" dirty="0" smtClean="0"/>
              <a:t> The </a:t>
            </a:r>
            <a:r>
              <a:rPr lang="en-US" dirty="0"/>
              <a:t>appeal was allowed. The commission for the sale of the property was to be paid to Day Morris Associates for marketing her house and playing a part in the sale. </a:t>
            </a:r>
            <a:r>
              <a:rPr lang="en-US" dirty="0" err="1"/>
              <a:t>Ms</a:t>
            </a:r>
            <a:r>
              <a:rPr lang="en-US" dirty="0"/>
              <a:t> Boyce’s </a:t>
            </a:r>
            <a:r>
              <a:rPr lang="en-US" dirty="0" err="1"/>
              <a:t>behaviour</a:t>
            </a:r>
            <a:r>
              <a:rPr lang="en-US" dirty="0"/>
              <a:t> was enough to imply acceptance of the agreement and form a valid contract with Day Morris Associated for their services as an estate agent. </a:t>
            </a:r>
            <a:r>
              <a:rPr lang="en-US" b="1" i="1" dirty="0"/>
              <a:t>The court stated that in order for there to be acceptance to form a contract, it had to be a final and unqualified expression of assent to the offer. Her </a:t>
            </a:r>
            <a:r>
              <a:rPr lang="en-US" b="1" i="1" dirty="0" err="1"/>
              <a:t>behaviour</a:t>
            </a:r>
            <a:r>
              <a:rPr lang="en-US" b="1" i="1" dirty="0"/>
              <a:t> was sufficient, despite no written contract or any mental reservations on the offer that she may have had.</a:t>
            </a:r>
          </a:p>
        </p:txBody>
      </p:sp>
    </p:spTree>
    <p:extLst>
      <p:ext uri="{BB962C8B-B14F-4D97-AF65-F5344CB8AC3E}">
        <p14:creationId xmlns:p14="http://schemas.microsoft.com/office/powerpoint/2010/main" val="4109809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6197"/>
            <a:ext cx="10515600" cy="5600766"/>
          </a:xfrm>
        </p:spPr>
        <p:txBody>
          <a:bodyPr>
            <a:normAutofit/>
          </a:bodyPr>
          <a:lstStyle/>
          <a:p>
            <a:r>
              <a:rPr lang="en-US" u="sng" dirty="0">
                <a:sym typeface="+mn-ea"/>
              </a:rPr>
              <a:t>This means that the </a:t>
            </a:r>
            <a:r>
              <a:rPr lang="en-US" u="sng" dirty="0" err="1">
                <a:sym typeface="+mn-ea"/>
              </a:rPr>
              <a:t>offeree</a:t>
            </a:r>
            <a:r>
              <a:rPr lang="en-US" u="sng" dirty="0">
                <a:sym typeface="+mn-ea"/>
              </a:rPr>
              <a:t> has to just say ‘yes I agree</a:t>
            </a:r>
            <a:r>
              <a:rPr lang="en-US" dirty="0">
                <a:sym typeface="+mn-ea"/>
              </a:rPr>
              <a:t>’. </a:t>
            </a:r>
            <a:endParaRPr lang="en-GB" dirty="0" smtClean="0">
              <a:sym typeface="+mn-ea"/>
            </a:endParaRPr>
          </a:p>
          <a:p>
            <a:r>
              <a:rPr lang="en-GB" dirty="0" smtClean="0">
                <a:sym typeface="+mn-ea"/>
              </a:rPr>
              <a:t>The </a:t>
            </a:r>
            <a:r>
              <a:rPr lang="en-GB" dirty="0">
                <a:sym typeface="+mn-ea"/>
              </a:rPr>
              <a:t>offer must not be changed in any way. </a:t>
            </a:r>
          </a:p>
          <a:p>
            <a:r>
              <a:rPr lang="en-GB" dirty="0" smtClean="0"/>
              <a:t>If in his reply to an offer, the offeree introduces a new term or varies the terms of the offer, then that reply cannot amount to an</a:t>
            </a:r>
            <a:r>
              <a:rPr lang="en-US" altLang="en-GB" dirty="0" smtClean="0"/>
              <a:t> </a:t>
            </a:r>
            <a:r>
              <a:rPr lang="en-GB" dirty="0" smtClean="0"/>
              <a:t>acceptance. Instead, the reply is treated as a "counter offer", </a:t>
            </a:r>
          </a:p>
          <a:p>
            <a:pPr marL="0" indent="0">
              <a:buNone/>
            </a:pPr>
            <a:r>
              <a:rPr lang="en-GB" dirty="0" smtClean="0"/>
              <a:t>which the original offeror is free to accept or reject.</a:t>
            </a:r>
          </a:p>
          <a:p>
            <a:r>
              <a:rPr lang="en-GB" dirty="0" smtClean="0">
                <a:sym typeface="+mn-ea"/>
              </a:rPr>
              <a:t>A </a:t>
            </a:r>
            <a:r>
              <a:rPr lang="en-GB" dirty="0">
                <a:sym typeface="+mn-ea"/>
              </a:rPr>
              <a:t>counter-offer implies a rejection of the original offer, which is thereby destroyed and cannot subsequently be accepted as was the case in </a:t>
            </a:r>
            <a:r>
              <a:rPr lang="en-GB" i="1" dirty="0">
                <a:sym typeface="+mn-ea"/>
              </a:rPr>
              <a:t>Hyde </a:t>
            </a:r>
            <a:r>
              <a:rPr lang="en-GB" dirty="0">
                <a:sym typeface="+mn-ea"/>
              </a:rPr>
              <a:t>v </a:t>
            </a:r>
            <a:r>
              <a:rPr lang="en-GB" i="1" dirty="0">
                <a:sym typeface="+mn-ea"/>
              </a:rPr>
              <a:t>Wrench </a:t>
            </a:r>
            <a:r>
              <a:rPr lang="en-GB" dirty="0">
                <a:sym typeface="+mn-ea"/>
              </a:rPr>
              <a:t>(1840) </a:t>
            </a:r>
            <a:r>
              <a:rPr lang="en-US" dirty="0">
                <a:sym typeface="+mn-ea"/>
              </a:rPr>
              <a:t>where the plaintiff modified the defendant’s offer of £1,000 to £ 950.</a:t>
            </a:r>
            <a:endParaRPr lang="en-US" dirty="0"/>
          </a:p>
          <a:p>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6270</Words>
  <Application>Microsoft Office PowerPoint</Application>
  <PresentationFormat>Widescreen</PresentationFormat>
  <Paragraphs>154</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Office Theme</vt:lpstr>
      <vt:lpstr>FORMATION OF A CONTRACT</vt:lpstr>
      <vt:lpstr>Learning Outcomes: </vt:lpstr>
      <vt:lpstr>PowerPoint Presentation</vt:lpstr>
      <vt:lpstr>Definition: </vt:lpstr>
      <vt:lpstr>Rules of Acceptance: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Exceptions to the Communication Rule for Acceptance – The Postal Rule</vt:lpstr>
      <vt:lpstr>Adams vs. Lindsell (1818)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Instantaneous methods of communication</vt:lpstr>
      <vt:lpstr>PowerPoint Presentation</vt:lpstr>
      <vt:lpstr>E-Commerce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witness</dc:creator>
  <cp:lastModifiedBy>witness</cp:lastModifiedBy>
  <cp:revision>40</cp:revision>
  <dcterms:created xsi:type="dcterms:W3CDTF">2020-12-04T14:12:00Z</dcterms:created>
  <dcterms:modified xsi:type="dcterms:W3CDTF">2024-09-02T17:27:12Z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35FFA169078A455BA0D8A7159CF698C4</vt:lpwstr>
  </property>
  <property fmtid="{D5CDD505-2E9C-101B-9397-08002B2CF9AE}" pid="3" name="KSOProductBuildVer">
    <vt:lpwstr>1033-11.2.0.11537</vt:lpwstr>
  </property>
</Properties>
</file>