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5" r:id="rId3"/>
    <p:sldId id="346" r:id="rId4"/>
    <p:sldId id="347" r:id="rId5"/>
    <p:sldId id="349" r:id="rId6"/>
    <p:sldId id="350" r:id="rId7"/>
    <p:sldId id="352" r:id="rId8"/>
    <p:sldId id="354" r:id="rId9"/>
    <p:sldId id="355" r:id="rId10"/>
    <p:sldId id="353" r:id="rId11"/>
    <p:sldId id="357" r:id="rId12"/>
    <p:sldId id="356" r:id="rId13"/>
    <p:sldId id="358" r:id="rId14"/>
    <p:sldId id="359" r:id="rId15"/>
    <p:sldId id="362" r:id="rId16"/>
    <p:sldId id="369" r:id="rId17"/>
    <p:sldId id="371" r:id="rId18"/>
    <p:sldId id="372" r:id="rId19"/>
    <p:sldId id="373" r:id="rId20"/>
    <p:sldId id="351" r:id="rId21"/>
    <p:sldId id="374" r:id="rId22"/>
    <p:sldId id="364" r:id="rId23"/>
    <p:sldId id="375" r:id="rId24"/>
    <p:sldId id="363" r:id="rId25"/>
    <p:sldId id="361" r:id="rId26"/>
    <p:sldId id="376" r:id="rId27"/>
    <p:sldId id="377" r:id="rId28"/>
    <p:sldId id="378" r:id="rId29"/>
    <p:sldId id="381" r:id="rId30"/>
    <p:sldId id="385" r:id="rId31"/>
    <p:sldId id="383" r:id="rId32"/>
    <p:sldId id="379" r:id="rId33"/>
    <p:sldId id="380" r:id="rId34"/>
    <p:sldId id="360" r:id="rId35"/>
    <p:sldId id="295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C2582-7B2E-4F8F-9AA5-876BC369D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756338-F8EE-41C0-A46F-177701085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15337-F335-4D11-B784-4EEB67B5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0CAE9-AD56-45B2-B36C-DB027FFE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B2D3A-E6BB-4DEA-867D-D4ECE19E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3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870D5-83B6-4588-A79B-0512DDC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8B9AC0-9FC5-4C32-8DE3-0E8F9866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5104B-F107-4386-A4FE-C9980757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4F496-6798-4914-8702-246CC775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207111-AC71-4FF8-B2DF-338A25EB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0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00129E-40B2-4844-B318-58009342E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6BC3FB-76EA-4915-BDA2-55B3F022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6B7A2-03BD-40A8-BA26-77B4D5B1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62F51-8FB5-4A02-AD8F-FCA46E75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4458D-815E-4E3A-B4DA-5A0E55C6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8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AA77B-CA66-4466-9FAA-9876AC7F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8BB0F-B783-4F0A-80DC-DD5B2E4E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95ECA-CA19-4E1B-BC7F-A654A970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59504-3306-48B8-816C-86E248AD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DF8843-1E7D-4DF3-BC00-BAF422C6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02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645F9-AA20-4096-B3BF-2285CF7F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5B0B15-5D76-4FB0-98E7-BAB85B32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C962FC-FD5F-4C41-BF4D-BB375BF4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DADE4F-A021-41DB-96AD-30B4879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CA9054-3CBA-4B6D-962B-B9B8EFE5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62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407CF-DD63-4A11-93DC-F938564F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C58EA-BEAB-426B-8042-BE0E1AD1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BD21B1-6EF5-4447-BB04-3723AEFFF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2FB145-149C-455B-B716-BDEE67F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5C20DA-5B83-48DF-AC55-E122F312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5940F-ADD2-4D8D-BF2A-7E498C89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68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D2862-BC20-43CE-8A3A-7C8840B7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C0D93F-8549-492C-85A6-DD501D6E6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BB20C1-8026-4348-B52A-1C4F33418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18CCDF-C59F-4E6A-B0BD-BAC99BA87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27E006-75A1-42E5-80DF-26EF169A0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5F0A08-E595-4DF2-B03E-2B803E68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09FC2E-265C-4038-B05D-821DC22E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20962-6600-4D8F-B42A-11CC49DB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73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D8778-48D0-4E68-B790-37FF995E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F6539D-93DA-4F39-B529-CE14E985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EEA4D7-429E-4E18-942F-277EB2DC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2FFA33-FCC0-43B5-96D3-DFE34318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7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8CD17E-23B1-43FC-826B-F380325F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C5C334-A1A5-4576-9B80-67A52857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4F4C6-5983-4BA8-8394-B22D0925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2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529A1-64EA-4E23-B51C-6C1CCF46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94894-3AF4-4167-800B-CDA84435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6A1363-A4E3-4559-B014-5B8C07870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DDB1A-81BF-4338-BDCD-A56F8A8A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AB6BC5-130A-439B-A20C-8D91F695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2E878B-9B83-45A5-9665-E1505296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3B30E-FDCA-4F04-80F1-266F07F3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38E7D2-2C6E-414F-A2ED-CE9AB40EC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78A030-DAC4-47F4-8C07-A61D403A8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9937A4-8D8E-45D9-911A-08137669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D1854F-0372-48AF-9337-F3F23B7F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14285B-7897-459D-B114-F7384870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77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EC33A-D9A6-4FC3-8D12-62B28F8E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5652D4-1049-4276-BA8B-90E2BDE96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C8CCD7-9FBF-420D-8930-DF5BC8B85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954A-78DC-4FD5-A47F-71E8E8BD201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1D7B50-86B5-411E-8559-C10929AC9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848EAA-7FEF-4DB7-883E-909B2092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12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9EF4FF-0A02-43D2-8F4F-B3287D13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586" y="2827765"/>
            <a:ext cx="4609992" cy="32494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25775-D9E2-4D35-AC35-1FFA8816D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013" y="3369"/>
            <a:ext cx="11928987" cy="2932389"/>
          </a:xfrm>
        </p:spPr>
        <p:txBody>
          <a:bodyPr>
            <a:normAutofit/>
          </a:bodyPr>
          <a:lstStyle/>
          <a:p>
            <a:r>
              <a:rPr lang="ru-RU" sz="4800" dirty="0"/>
              <a:t>Модуль 3. Предобработка и анализ медицинских изображений для диагностики заболеваний с использованием ИИ</a:t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A9EF2-07D8-4CDA-83BD-F1E713B35B02}"/>
              </a:ext>
            </a:extLst>
          </p:cNvPr>
          <p:cNvSpPr txBox="1">
            <a:spLocks/>
          </p:cNvSpPr>
          <p:nvPr/>
        </p:nvSpPr>
        <p:spPr>
          <a:xfrm>
            <a:off x="767607" y="6486431"/>
            <a:ext cx="2280623" cy="432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Шувалова Е.В., </a:t>
            </a:r>
            <a:r>
              <a:rPr lang="ru-RU" dirty="0" err="1"/>
              <a:t>к.ф</a:t>
            </a:r>
            <a:r>
              <a:rPr lang="ru-RU" dirty="0"/>
              <a:t>. –</a:t>
            </a:r>
            <a:r>
              <a:rPr lang="ru-RU" dirty="0" err="1"/>
              <a:t>м.н</a:t>
            </a:r>
            <a:r>
              <a:rPr lang="ru-RU" dirty="0"/>
              <a:t>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8CBDBF8-AC6A-4FC2-839C-18C9A908F876}"/>
              </a:ext>
            </a:extLst>
          </p:cNvPr>
          <p:cNvSpPr/>
          <p:nvPr/>
        </p:nvSpPr>
        <p:spPr>
          <a:xfrm>
            <a:off x="438955" y="2827765"/>
            <a:ext cx="56626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3.</a:t>
            </a:r>
            <a:r>
              <a:rPr lang="ja-JP" altLang="en-US" sz="3200" b="1" dirty="0"/>
              <a:t>４</a:t>
            </a:r>
            <a:r>
              <a:rPr lang="ru-RU" sz="3200" b="1" dirty="0"/>
              <a:t> Сегментация, извлечение признаков и классификация методами машинного обучения.</a:t>
            </a:r>
            <a:endParaRPr lang="en-US" sz="2000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6735E1A-19E7-414E-BEC7-EF6DAB5AD19A}"/>
              </a:ext>
            </a:extLst>
          </p:cNvPr>
          <p:cNvSpPr/>
          <p:nvPr/>
        </p:nvSpPr>
        <p:spPr>
          <a:xfrm>
            <a:off x="6318180" y="6419035"/>
            <a:ext cx="4528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*</a:t>
            </a:r>
            <a:r>
              <a:rPr lang="ru-RU" sz="1400" dirty="0" err="1"/>
              <a:t>Word</a:t>
            </a:r>
            <a:r>
              <a:rPr lang="ru-RU" sz="1400" dirty="0"/>
              <a:t> </a:t>
            </a:r>
            <a:r>
              <a:rPr lang="ru-RU" sz="1400" dirty="0" err="1"/>
              <a:t>cloud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title</a:t>
            </a:r>
            <a:r>
              <a:rPr lang="ru-RU" sz="1400" dirty="0"/>
              <a:t>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selected</a:t>
            </a:r>
            <a:r>
              <a:rPr lang="ru-RU" sz="1400" dirty="0"/>
              <a:t> </a:t>
            </a:r>
            <a:r>
              <a:rPr lang="ru-RU" sz="1400" dirty="0" err="1"/>
              <a:t>articles</a:t>
            </a:r>
            <a:r>
              <a:rPr lang="ru-RU" sz="1400" dirty="0"/>
              <a:t> </a:t>
            </a:r>
            <a:r>
              <a:rPr lang="ru-RU" sz="1400" dirty="0" err="1"/>
              <a:t>on</a:t>
            </a:r>
            <a:r>
              <a:rPr lang="ru-RU" sz="1400" dirty="0"/>
              <a:t> </a:t>
            </a:r>
            <a:r>
              <a:rPr lang="en-US" sz="1400" dirty="0"/>
              <a:t>lung </a:t>
            </a:r>
            <a:r>
              <a:rPr lang="ru-RU" sz="1400" dirty="0" err="1"/>
              <a:t>cance</a:t>
            </a:r>
            <a:r>
              <a:rPr lang="en-US" sz="1400" dirty="0"/>
              <a:t>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79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D16C69-7E2F-4F90-B225-841104A8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264" y="-34929"/>
            <a:ext cx="842800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E216B5-9BF7-485F-945E-675072017F5F}"/>
              </a:ext>
            </a:extLst>
          </p:cNvPr>
          <p:cNvSpPr txBox="1"/>
          <p:nvPr/>
        </p:nvSpPr>
        <p:spPr>
          <a:xfrm>
            <a:off x="723900" y="3809999"/>
            <a:ext cx="42236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Шаг 4. Открываем и просматриваем </a:t>
            </a:r>
            <a:r>
              <a:rPr lang="en-US" altLang="ja-JP" dirty="0"/>
              <a:t>json </a:t>
            </a:r>
            <a:r>
              <a:rPr lang="ru-RU" altLang="ja-JP" dirty="0"/>
              <a:t>для вывода содержания для дальнейшей работы.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E53B8E-36E5-48B6-9131-51E42A4513A7}"/>
              </a:ext>
            </a:extLst>
          </p:cNvPr>
          <p:cNvSpPr/>
          <p:nvPr/>
        </p:nvSpPr>
        <p:spPr>
          <a:xfrm>
            <a:off x="606216" y="4931620"/>
            <a:ext cx="4731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«Печеночные сосуды и сегментация опухоли»</a:t>
            </a:r>
          </a:p>
        </p:txBody>
      </p:sp>
    </p:spTree>
    <p:extLst>
      <p:ext uri="{BB962C8B-B14F-4D97-AF65-F5344CB8AC3E}">
        <p14:creationId xmlns:p14="http://schemas.microsoft.com/office/powerpoint/2010/main" val="341570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6ED48E-1E88-4618-9C16-48AD32B2771D}"/>
              </a:ext>
            </a:extLst>
          </p:cNvPr>
          <p:cNvSpPr/>
          <p:nvPr/>
        </p:nvSpPr>
        <p:spPr>
          <a:xfrm>
            <a:off x="555171" y="308207"/>
            <a:ext cx="5007429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Шаг 5. Выводим для просмотра 20 случайных объектов с метками из обучающего набора.</a:t>
            </a: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9FD8FD-1689-4633-AF4C-2E1D2FA5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39" y="0"/>
            <a:ext cx="5789159" cy="704519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345330-E414-41CD-AD2C-B7F501814DB2}"/>
              </a:ext>
            </a:extLst>
          </p:cNvPr>
          <p:cNvSpPr/>
          <p:nvPr/>
        </p:nvSpPr>
        <p:spPr>
          <a:xfrm>
            <a:off x="246294" y="2244021"/>
            <a:ext cx="56952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Игнорирует временные или повреждённые файлы (например, начинающиеся с ._).</a:t>
            </a:r>
          </a:p>
          <a:p>
            <a:pPr marL="342900" indent="-342900">
              <a:buAutoNum type="arabicPeriod"/>
            </a:pPr>
            <a:r>
              <a:rPr lang="ru-RU" dirty="0"/>
              <a:t>Фильтрует и загружает только корректные файлы .nii.gz.</a:t>
            </a:r>
          </a:p>
          <a:p>
            <a:pPr marL="342900" indent="-342900">
              <a:buAutoNum type="arabicPeriod"/>
            </a:pPr>
            <a:r>
              <a:rPr lang="ru-RU" dirty="0"/>
              <a:t>Выводит 20 случайных изображений и их метки.</a:t>
            </a:r>
          </a:p>
          <a:p>
            <a:pPr marL="342900" indent="-342900">
              <a:buAutoNum type="arabicPeriod"/>
            </a:pPr>
            <a:r>
              <a:rPr lang="ru-RU" dirty="0"/>
              <a:t>Пропускает файлы, которые невозможно обработать, и выводит сообщение об ошибке.</a:t>
            </a:r>
          </a:p>
        </p:txBody>
      </p:sp>
    </p:spTree>
    <p:extLst>
      <p:ext uri="{BB962C8B-B14F-4D97-AF65-F5344CB8AC3E}">
        <p14:creationId xmlns:p14="http://schemas.microsoft.com/office/powerpoint/2010/main" val="141159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744FE61-C1CA-4298-B108-A713C13CFE28}"/>
              </a:ext>
            </a:extLst>
          </p:cNvPr>
          <p:cNvSpPr/>
          <p:nvPr/>
        </p:nvSpPr>
        <p:spPr>
          <a:xfrm>
            <a:off x="152399" y="0"/>
            <a:ext cx="120396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Цветовая карта для меток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plt.cm.colors.ListedColormap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'black'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'green'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'red'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 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Цвета: фон, сосуды, опухоли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bounds = [</a:t>
            </a:r>
            <a:r>
              <a:rPr lang="en-US" sz="1600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116644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norm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plt.cm.colors.BoundaryNorm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(bounds,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cmap.N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B7A706-DEB6-43E8-AB5C-0CCCD550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48" y="1475694"/>
            <a:ext cx="8731023" cy="46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6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744FE61-C1CA-4298-B108-A713C13CFE28}"/>
              </a:ext>
            </a:extLst>
          </p:cNvPr>
          <p:cNvSpPr/>
          <p:nvPr/>
        </p:nvSpPr>
        <p:spPr>
          <a:xfrm>
            <a:off x="152399" y="0"/>
            <a:ext cx="120396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Цветовая карта для меток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plt.cm.colors.ListedColormap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'black'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'green'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'red'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 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Цвета: фон, сосуды, опухоли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bounds = [</a:t>
            </a:r>
            <a:r>
              <a:rPr lang="en-US" sz="1600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116644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norm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plt.cm.colors.BoundaryNorm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(bounds,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cmap.N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D7940C-03FF-4E44-8E5F-E2EF5CF3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95" y="1585912"/>
            <a:ext cx="8876167" cy="459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0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744FE61-C1CA-4298-B108-A713C13CFE28}"/>
              </a:ext>
            </a:extLst>
          </p:cNvPr>
          <p:cNvSpPr/>
          <p:nvPr/>
        </p:nvSpPr>
        <p:spPr>
          <a:xfrm>
            <a:off x="152399" y="0"/>
            <a:ext cx="120396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Цветовая карта для меток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plt.cm.colors.ListedColormap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'black'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'green'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'red'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 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Цвета: фон, сосуды, опухоли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bounds = [</a:t>
            </a:r>
            <a:r>
              <a:rPr lang="en-US" sz="1600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116644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norm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plt.cm.colors.BoundaryNorm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(bounds,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cmap.N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5BD570-CE6F-44CA-99AC-B1A4C3E8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05" y="1531483"/>
            <a:ext cx="9362395" cy="46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EA5A35C-0D46-47E1-A847-AD2603D94690}"/>
              </a:ext>
            </a:extLst>
          </p:cNvPr>
          <p:cNvSpPr/>
          <p:nvPr/>
        </p:nvSpPr>
        <p:spPr>
          <a:xfrm>
            <a:off x="1455569" y="42654"/>
            <a:ext cx="3146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SVM (</a:t>
            </a:r>
            <a:r>
              <a:rPr lang="ru-RU" b="1" dirty="0" err="1"/>
              <a:t>Support</a:t>
            </a:r>
            <a:r>
              <a:rPr lang="ru-RU" b="1" dirty="0"/>
              <a:t> </a:t>
            </a:r>
            <a:r>
              <a:rPr lang="ru-RU" b="1" dirty="0" err="1"/>
              <a:t>Vector</a:t>
            </a:r>
            <a:r>
              <a:rPr lang="ru-RU" b="1" dirty="0"/>
              <a:t> </a:t>
            </a:r>
            <a:r>
              <a:rPr lang="ru-RU" b="1" dirty="0" err="1"/>
              <a:t>Machine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AFFE1E-078A-438B-99C2-F4AD8E390E2F}"/>
              </a:ext>
            </a:extLst>
          </p:cNvPr>
          <p:cNvSpPr/>
          <p:nvPr/>
        </p:nvSpPr>
        <p:spPr>
          <a:xfrm>
            <a:off x="5250425" y="0"/>
            <a:ext cx="8023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machine-learning-methods-in-image-and-time-series-analysis-M1.pdf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1CBC7-9D42-45D4-8436-2CBF78AE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52" y="2871020"/>
            <a:ext cx="9035894" cy="39443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995F8B-343B-40F8-B54A-1B3C2857C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775" y="544889"/>
            <a:ext cx="2828925" cy="25431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AC1668-FB88-4048-BEC4-8CCB5EF12924}"/>
              </a:ext>
            </a:extLst>
          </p:cNvPr>
          <p:cNvSpPr/>
          <p:nvPr/>
        </p:nvSpPr>
        <p:spPr>
          <a:xfrm>
            <a:off x="715352" y="779740"/>
            <a:ext cx="75795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опорных векторов (</a:t>
            </a:r>
            <a:r>
              <a:rPr lang="ru-RU" dirty="0" err="1"/>
              <a:t>Support</a:t>
            </a:r>
            <a:r>
              <a:rPr lang="ru-RU" dirty="0"/>
              <a:t> </a:t>
            </a:r>
            <a:r>
              <a:rPr lang="ru-RU" dirty="0" err="1"/>
              <a:t>Vector</a:t>
            </a:r>
            <a:r>
              <a:rPr lang="ru-RU" dirty="0"/>
              <a:t> </a:t>
            </a:r>
            <a:r>
              <a:rPr lang="ru-RU" dirty="0" err="1"/>
              <a:t>Machine</a:t>
            </a:r>
            <a:r>
              <a:rPr lang="ru-RU" dirty="0"/>
              <a:t>, SVM) — это алгоритм машинного обучения для задач сегментации, классификации и регрессии. </a:t>
            </a:r>
            <a:r>
              <a:rPr lang="ru-RU" b="1" dirty="0"/>
              <a:t>Задача разделения на классы</a:t>
            </a:r>
          </a:p>
          <a:p>
            <a:r>
              <a:rPr lang="ru-RU" dirty="0"/>
              <a:t> - задача SVM является нахождение оптимальной гиперплоскости, которая разделяет классы данных с максимальным зазором (</a:t>
            </a:r>
            <a:r>
              <a:rPr lang="ru-RU" dirty="0" err="1"/>
              <a:t>margin</a:t>
            </a:r>
            <a:r>
              <a:rPr lang="ru-RU" dirty="0"/>
              <a:t>), то есть максимальным расстоянием от гиперплоскости до ближайших точек каждого класса (называемых </a:t>
            </a:r>
            <a:r>
              <a:rPr lang="ru-RU" b="1" dirty="0"/>
              <a:t>опорными векторами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90291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BE998D-EE4A-4607-A48A-DEB82B3F9FB7}"/>
              </a:ext>
            </a:extLst>
          </p:cNvPr>
          <p:cNvSpPr/>
          <p:nvPr/>
        </p:nvSpPr>
        <p:spPr>
          <a:xfrm>
            <a:off x="884903" y="304801"/>
            <a:ext cx="10520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У нейронных сетей</a:t>
            </a:r>
            <a:r>
              <a:rPr lang="ru-RU" dirty="0"/>
              <a:t> и </a:t>
            </a:r>
            <a:r>
              <a:rPr lang="ru-RU" b="1" dirty="0"/>
              <a:t>метода опорных векторов</a:t>
            </a:r>
            <a:r>
              <a:rPr lang="ru-RU" dirty="0"/>
              <a:t> (SVM) есть некоторые общие принципы, такие как поиск оптимального разделителя и работа с </a:t>
            </a:r>
            <a:r>
              <a:rPr lang="ru-RU" b="1" dirty="0"/>
              <a:t>нелинейно разделимыми </a:t>
            </a:r>
            <a:r>
              <a:rPr lang="ru-RU" dirty="0"/>
              <a:t>данными, они реализуются по-разному и имеют различные области применения.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B5880B-C147-4FF3-BA80-62A71826B008}"/>
              </a:ext>
            </a:extLst>
          </p:cNvPr>
          <p:cNvSpPr/>
          <p:nvPr/>
        </p:nvSpPr>
        <p:spPr>
          <a:xfrm>
            <a:off x="8346696" y="1386037"/>
            <a:ext cx="682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SVM </a:t>
            </a:r>
            <a:endParaRPr lang="ru-RU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E405F1-08BE-4E80-BA89-78D386186BED}"/>
              </a:ext>
            </a:extLst>
          </p:cNvPr>
          <p:cNvSpPr/>
          <p:nvPr/>
        </p:nvSpPr>
        <p:spPr>
          <a:xfrm>
            <a:off x="428404" y="32853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многослойная архитектура, где каждый слой применяет к данным свои веса и функции активации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52197C2-900F-4678-8CA2-300FD34A913C}"/>
              </a:ext>
            </a:extLst>
          </p:cNvPr>
          <p:cNvSpPr/>
          <p:nvPr/>
        </p:nvSpPr>
        <p:spPr>
          <a:xfrm>
            <a:off x="6371303" y="18181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Применение </a:t>
            </a:r>
            <a:r>
              <a:rPr lang="ru-RU" b="1" dirty="0"/>
              <a:t>ядерных функций</a:t>
            </a:r>
            <a:r>
              <a:rPr lang="ru-RU" dirty="0"/>
              <a:t> (например, </a:t>
            </a:r>
            <a:r>
              <a:rPr lang="en-US" b="1" dirty="0"/>
              <a:t>RBF (Radial Basis Function)</a:t>
            </a:r>
            <a:r>
              <a:rPr lang="en-US" dirty="0"/>
              <a:t> </a:t>
            </a:r>
            <a:r>
              <a:rPr lang="ru-RU" dirty="0"/>
              <a:t>, полиномиального ядра), которые преобразуют исходные данные в пространство более высокой размерности, где они становятся линейно разделимыми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79B6A0-449C-4105-90F5-936D6F6C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1888570"/>
            <a:ext cx="2714355" cy="13654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56A1EBC-C349-4A68-A7B9-8E8099E1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86" y="3018500"/>
            <a:ext cx="5431019" cy="17059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52BABD7-9C6C-40F2-B6ED-A413E32DA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659" y="4916521"/>
            <a:ext cx="4632936" cy="1777831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BB1D7E8-E998-484E-9A69-71B7084027D6}"/>
              </a:ext>
            </a:extLst>
          </p:cNvPr>
          <p:cNvSpPr/>
          <p:nvPr/>
        </p:nvSpPr>
        <p:spPr>
          <a:xfrm>
            <a:off x="7098107" y="6368533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RBF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64D9C2A-5244-4717-AD56-5BE469B02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61" y="4198579"/>
            <a:ext cx="2769733" cy="191910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4C21755-8366-40BE-9A1F-E457AF7E3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4392" y="1888570"/>
            <a:ext cx="1309693" cy="12813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438FB9-5161-49B8-BA0A-9F92632D6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4884" y="1697679"/>
            <a:ext cx="1614999" cy="48864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6B85B2D-BB26-4DE5-9FA9-7B798BC96934}"/>
              </a:ext>
            </a:extLst>
          </p:cNvPr>
          <p:cNvSpPr/>
          <p:nvPr/>
        </p:nvSpPr>
        <p:spPr>
          <a:xfrm>
            <a:off x="1024835" y="1386037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нейронные сети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6DD10B71-F315-4A64-AE5A-535037750F8E}"/>
              </a:ext>
            </a:extLst>
          </p:cNvPr>
          <p:cNvCxnSpPr/>
          <p:nvPr/>
        </p:nvCxnSpPr>
        <p:spPr>
          <a:xfrm>
            <a:off x="783771" y="5856514"/>
            <a:ext cx="63137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B1798C0-ACA8-4236-993F-E0039831C24D}"/>
              </a:ext>
            </a:extLst>
          </p:cNvPr>
          <p:cNvCxnSpPr/>
          <p:nvPr/>
        </p:nvCxnSpPr>
        <p:spPr>
          <a:xfrm flipV="1">
            <a:off x="1447800" y="4550229"/>
            <a:ext cx="370114" cy="131717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5B78D0A3-A276-43E8-B7CF-86E4DCDF0BE5}"/>
              </a:ext>
            </a:extLst>
          </p:cNvPr>
          <p:cNvCxnSpPr>
            <a:endCxn id="4" idx="1"/>
          </p:cNvCxnSpPr>
          <p:nvPr/>
        </p:nvCxnSpPr>
        <p:spPr>
          <a:xfrm flipV="1">
            <a:off x="1828800" y="1570703"/>
            <a:ext cx="6517896" cy="3033954"/>
          </a:xfrm>
          <a:prstGeom prst="curvedConnector3">
            <a:avLst>
              <a:gd name="adj1" fmla="val 70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E124108-2E51-4307-9BF2-D91AFFF5C70D}"/>
              </a:ext>
            </a:extLst>
          </p:cNvPr>
          <p:cNvSpPr/>
          <p:nvPr/>
        </p:nvSpPr>
        <p:spPr>
          <a:xfrm>
            <a:off x="5250425" y="0"/>
            <a:ext cx="8023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machine-learning-methods-in-image-and-time-series-analysis-M1.pdf</a:t>
            </a:r>
          </a:p>
        </p:txBody>
      </p:sp>
    </p:spTree>
    <p:extLst>
      <p:ext uri="{BB962C8B-B14F-4D97-AF65-F5344CB8AC3E}">
        <p14:creationId xmlns:p14="http://schemas.microsoft.com/office/powerpoint/2010/main" val="23327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DFC0E5F-D5E1-4BE5-A7B1-97C5049F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124" y="6025788"/>
            <a:ext cx="3419475" cy="771525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BE998D-EE4A-4607-A48A-DEB82B3F9FB7}"/>
              </a:ext>
            </a:extLst>
          </p:cNvPr>
          <p:cNvSpPr/>
          <p:nvPr/>
        </p:nvSpPr>
        <p:spPr>
          <a:xfrm>
            <a:off x="884903" y="304801"/>
            <a:ext cx="10520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У нейронных сетей</a:t>
            </a:r>
            <a:r>
              <a:rPr lang="ru-RU" dirty="0"/>
              <a:t> и </a:t>
            </a:r>
            <a:r>
              <a:rPr lang="ru-RU" b="1" dirty="0"/>
              <a:t>метода опорных векторов</a:t>
            </a:r>
            <a:r>
              <a:rPr lang="ru-RU" dirty="0"/>
              <a:t> (SVM) есть некоторые общие принципы, такие как поиск оптимального разделителя и работа с </a:t>
            </a:r>
            <a:r>
              <a:rPr lang="ru-RU" b="1" dirty="0"/>
              <a:t>нелинейно разделимыми </a:t>
            </a:r>
            <a:r>
              <a:rPr lang="ru-RU" dirty="0"/>
              <a:t>данными, они реализуются по-разному и имеют различные области применения.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6B85B2D-BB26-4DE5-9FA9-7B798BC96934}"/>
              </a:ext>
            </a:extLst>
          </p:cNvPr>
          <p:cNvSpPr/>
          <p:nvPr/>
        </p:nvSpPr>
        <p:spPr>
          <a:xfrm>
            <a:off x="1024835" y="1386037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нейронные сети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B5880B-C147-4FF3-BA80-62A71826B008}"/>
              </a:ext>
            </a:extLst>
          </p:cNvPr>
          <p:cNvSpPr/>
          <p:nvPr/>
        </p:nvSpPr>
        <p:spPr>
          <a:xfrm>
            <a:off x="8346696" y="1386037"/>
            <a:ext cx="682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SVM </a:t>
            </a:r>
            <a:endParaRPr lang="ru-RU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E405F1-08BE-4E80-BA89-78D386186BED}"/>
              </a:ext>
            </a:extLst>
          </p:cNvPr>
          <p:cNvSpPr/>
          <p:nvPr/>
        </p:nvSpPr>
        <p:spPr>
          <a:xfrm>
            <a:off x="428404" y="32853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многослойная архитектура, где каждый слой применяет к данным свои веса и функции активации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79B6A0-449C-4105-90F5-936D6F6C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3" y="1888570"/>
            <a:ext cx="2714355" cy="13654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438FB9-5161-49B8-BA0A-9F92632D6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778" y="1683267"/>
            <a:ext cx="1614999" cy="48864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D975B37-D7AF-4083-B38D-5C74D78344A5}"/>
              </a:ext>
            </a:extLst>
          </p:cNvPr>
          <p:cNvSpPr/>
          <p:nvPr/>
        </p:nvSpPr>
        <p:spPr>
          <a:xfrm>
            <a:off x="328495" y="41357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Для оптимизации весов </a:t>
            </a:r>
            <a:r>
              <a:rPr lang="ru-RU" dirty="0" err="1"/>
              <a:t>wi</a:t>
            </a:r>
            <a:r>
              <a:rPr lang="ru-RU" dirty="0"/>
              <a:t> необходимо указать функционал качества (функцию потерь) ℒ(𝑎, 𝑥⃗, 𝑦).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52BABD7-9C6C-40F2-B6ED-A413E32D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659" y="1913275"/>
            <a:ext cx="4632936" cy="177783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4A4BDBE-D989-4E45-A120-5AC5F5284C71}"/>
              </a:ext>
            </a:extLst>
          </p:cNvPr>
          <p:cNvSpPr/>
          <p:nvPr/>
        </p:nvSpPr>
        <p:spPr>
          <a:xfrm>
            <a:off x="6897603" y="3844481"/>
            <a:ext cx="4865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SVM решает задачу оптимизации для поиска гиперплоскости, которая максимизирует зазор между классами: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1C4C19-0F07-438E-B2C9-1D86F5D5B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9369" y="4876650"/>
            <a:ext cx="2466975" cy="11906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ECEC79-A128-4B5D-AF46-2529D521FD36}"/>
              </a:ext>
            </a:extLst>
          </p:cNvPr>
          <p:cNvSpPr txBox="1"/>
          <p:nvPr/>
        </p:nvSpPr>
        <p:spPr>
          <a:xfrm>
            <a:off x="6853024" y="5848637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Минимизация нормы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6D3FD-1577-4B5E-98B8-9AE151D23059}"/>
              </a:ext>
            </a:extLst>
          </p:cNvPr>
          <p:cNvSpPr txBox="1"/>
          <p:nvPr/>
        </p:nvSpPr>
        <p:spPr>
          <a:xfrm>
            <a:off x="9441862" y="5848637"/>
            <a:ext cx="163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Регуляризация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60F62A3F-1556-4FAF-8758-6A03D1181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6030" y="5241663"/>
            <a:ext cx="1869131" cy="115635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E9F8352-0100-41B2-BBE2-F53D26C11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404" y="4934087"/>
            <a:ext cx="3492864" cy="1771513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4449A8C-67D8-4659-A145-C24E17CCBEFF}"/>
              </a:ext>
            </a:extLst>
          </p:cNvPr>
          <p:cNvSpPr/>
          <p:nvPr/>
        </p:nvSpPr>
        <p:spPr>
          <a:xfrm>
            <a:off x="5250425" y="0"/>
            <a:ext cx="8023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machine-learning-methods-in-image-and-time-series-analysis-M1.pdf</a:t>
            </a:r>
          </a:p>
        </p:txBody>
      </p:sp>
    </p:spTree>
    <p:extLst>
      <p:ext uri="{BB962C8B-B14F-4D97-AF65-F5344CB8AC3E}">
        <p14:creationId xmlns:p14="http://schemas.microsoft.com/office/powerpoint/2010/main" val="1428409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DFC0E5F-D5E1-4BE5-A7B1-97C5049F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124" y="6025788"/>
            <a:ext cx="3419475" cy="771525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BE998D-EE4A-4607-A48A-DEB82B3F9FB7}"/>
              </a:ext>
            </a:extLst>
          </p:cNvPr>
          <p:cNvSpPr/>
          <p:nvPr/>
        </p:nvSpPr>
        <p:spPr>
          <a:xfrm>
            <a:off x="884903" y="304801"/>
            <a:ext cx="10520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У нейронных сетей</a:t>
            </a:r>
            <a:r>
              <a:rPr lang="ru-RU" dirty="0"/>
              <a:t> и </a:t>
            </a:r>
            <a:r>
              <a:rPr lang="ru-RU" b="1" dirty="0"/>
              <a:t>метода опорных векторов</a:t>
            </a:r>
            <a:r>
              <a:rPr lang="ru-RU" dirty="0"/>
              <a:t> (SVM) есть некоторые общие принципы, такие как поиск оптимального разделителя и работа с </a:t>
            </a:r>
            <a:r>
              <a:rPr lang="ru-RU" b="1" dirty="0"/>
              <a:t>нелинейно разделимыми </a:t>
            </a:r>
            <a:r>
              <a:rPr lang="ru-RU" dirty="0"/>
              <a:t>данными, они реализуются по-разному и имеют различные области применения.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6B85B2D-BB26-4DE5-9FA9-7B798BC96934}"/>
              </a:ext>
            </a:extLst>
          </p:cNvPr>
          <p:cNvSpPr/>
          <p:nvPr/>
        </p:nvSpPr>
        <p:spPr>
          <a:xfrm>
            <a:off x="1024835" y="1386037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нейронные сети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B5880B-C147-4FF3-BA80-62A71826B008}"/>
              </a:ext>
            </a:extLst>
          </p:cNvPr>
          <p:cNvSpPr/>
          <p:nvPr/>
        </p:nvSpPr>
        <p:spPr>
          <a:xfrm>
            <a:off x="8346696" y="1386037"/>
            <a:ext cx="682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SVM </a:t>
            </a:r>
            <a:endParaRPr lang="ru-RU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E405F1-08BE-4E80-BA89-78D386186BED}"/>
              </a:ext>
            </a:extLst>
          </p:cNvPr>
          <p:cNvSpPr/>
          <p:nvPr/>
        </p:nvSpPr>
        <p:spPr>
          <a:xfrm>
            <a:off x="428404" y="32853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многослойная архитектура, где каждый слой применяет к данным свои веса и функции активации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79B6A0-449C-4105-90F5-936D6F6C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3" y="1888570"/>
            <a:ext cx="2714355" cy="13654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438FB9-5161-49B8-BA0A-9F92632D6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778" y="1683267"/>
            <a:ext cx="1614999" cy="48864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D975B37-D7AF-4083-B38D-5C74D78344A5}"/>
              </a:ext>
            </a:extLst>
          </p:cNvPr>
          <p:cNvSpPr/>
          <p:nvPr/>
        </p:nvSpPr>
        <p:spPr>
          <a:xfrm>
            <a:off x="328495" y="41357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Для оптимизации весов </a:t>
            </a:r>
            <a:r>
              <a:rPr lang="ru-RU" dirty="0" err="1"/>
              <a:t>wi</a:t>
            </a:r>
            <a:r>
              <a:rPr lang="ru-RU" dirty="0"/>
              <a:t> необходимо указать функционал качества (функцию потерь) ℒ(𝑎, 𝑥⃗, 𝑦).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52BABD7-9C6C-40F2-B6ED-A413E32D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659" y="1913275"/>
            <a:ext cx="4632936" cy="177783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4A4BDBE-D989-4E45-A120-5AC5F5284C71}"/>
              </a:ext>
            </a:extLst>
          </p:cNvPr>
          <p:cNvSpPr/>
          <p:nvPr/>
        </p:nvSpPr>
        <p:spPr>
          <a:xfrm>
            <a:off x="6897603" y="3844481"/>
            <a:ext cx="4865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SVM решает задачу оптимизации для поиска гиперплоскости, которая максимизирует зазор между классами: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1C4C19-0F07-438E-B2C9-1D86F5D5B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9369" y="4876650"/>
            <a:ext cx="2466975" cy="11906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ECEC79-A128-4B5D-AF46-2529D521FD36}"/>
              </a:ext>
            </a:extLst>
          </p:cNvPr>
          <p:cNvSpPr txBox="1"/>
          <p:nvPr/>
        </p:nvSpPr>
        <p:spPr>
          <a:xfrm>
            <a:off x="6853024" y="5848637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Минимизация нормы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6D3FD-1577-4B5E-98B8-9AE151D23059}"/>
              </a:ext>
            </a:extLst>
          </p:cNvPr>
          <p:cNvSpPr txBox="1"/>
          <p:nvPr/>
        </p:nvSpPr>
        <p:spPr>
          <a:xfrm>
            <a:off x="9441862" y="5848637"/>
            <a:ext cx="163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Регуляризация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60F62A3F-1556-4FAF-8758-6A03D1181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6030" y="5241663"/>
            <a:ext cx="1869131" cy="115635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E9F8352-0100-41B2-BBE2-F53D26C11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404" y="4934087"/>
            <a:ext cx="3492864" cy="1771513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BAD915D-3B9B-48AD-A564-DC73681B7D00}"/>
              </a:ext>
            </a:extLst>
          </p:cNvPr>
          <p:cNvSpPr/>
          <p:nvPr/>
        </p:nvSpPr>
        <p:spPr>
          <a:xfrm>
            <a:off x="5250425" y="0"/>
            <a:ext cx="8023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machine-learning-methods-in-image-and-time-series-analysis-M1.pdf</a:t>
            </a:r>
          </a:p>
        </p:txBody>
      </p:sp>
    </p:spTree>
    <p:extLst>
      <p:ext uri="{BB962C8B-B14F-4D97-AF65-F5344CB8AC3E}">
        <p14:creationId xmlns:p14="http://schemas.microsoft.com/office/powerpoint/2010/main" val="14585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BD69AB-6E27-4C69-A80E-98359D87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75" y="1278396"/>
            <a:ext cx="9909571" cy="54816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6D37C0-80F0-4745-BEBE-A9866C26C88E}"/>
              </a:ext>
            </a:extLst>
          </p:cNvPr>
          <p:cNvSpPr txBox="1"/>
          <p:nvPr/>
        </p:nvSpPr>
        <p:spPr>
          <a:xfrm>
            <a:off x="3859472" y="4057097"/>
            <a:ext cx="2944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Обратное распространение ошибки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3DCB4-7EE5-49DD-A610-0C33CCA9F3EC}"/>
              </a:ext>
            </a:extLst>
          </p:cNvPr>
          <p:cNvSpPr txBox="1"/>
          <p:nvPr/>
        </p:nvSpPr>
        <p:spPr>
          <a:xfrm>
            <a:off x="3675504" y="2830864"/>
            <a:ext cx="2659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Автоматическая аппроксимация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9F2696-9DC9-43A4-81C6-B3A917BCBCC9}"/>
              </a:ext>
            </a:extLst>
          </p:cNvPr>
          <p:cNvSpPr txBox="1"/>
          <p:nvPr/>
        </p:nvSpPr>
        <p:spPr>
          <a:xfrm>
            <a:off x="6945510" y="2785254"/>
            <a:ext cx="201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Зависит от выбора ядра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5EE6CDD-EA56-48A1-9102-8832E6FDDEF5}"/>
              </a:ext>
            </a:extLst>
          </p:cNvPr>
          <p:cNvSpPr/>
          <p:nvPr/>
        </p:nvSpPr>
        <p:spPr>
          <a:xfrm>
            <a:off x="5250425" y="0"/>
            <a:ext cx="8023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machine-learning-methods-in-image-and-time-series-analysis-M1.pdf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BE998D-EE4A-4607-A48A-DEB82B3F9FB7}"/>
              </a:ext>
            </a:extLst>
          </p:cNvPr>
          <p:cNvSpPr/>
          <p:nvPr/>
        </p:nvSpPr>
        <p:spPr>
          <a:xfrm>
            <a:off x="1248314" y="518352"/>
            <a:ext cx="10520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У нейронных сетей</a:t>
            </a:r>
            <a:r>
              <a:rPr lang="ru-RU" dirty="0"/>
              <a:t> и </a:t>
            </a:r>
            <a:r>
              <a:rPr lang="ru-RU" b="1" dirty="0"/>
              <a:t>метода опорных векторов</a:t>
            </a:r>
            <a:r>
              <a:rPr lang="ru-RU" dirty="0"/>
              <a:t> (SVM) есть некоторые общие принципы, такие как поиск оптимального разделителя и работа с </a:t>
            </a:r>
            <a:r>
              <a:rPr lang="ru-RU" b="1" dirty="0"/>
              <a:t>нелинейно разделимыми </a:t>
            </a:r>
            <a:r>
              <a:rPr lang="ru-RU" dirty="0"/>
              <a:t>данными, они реализуются по-разному и имеют различные области применения.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304675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F3762A-6D51-43F5-B3B7-1994ADFFABCC}"/>
              </a:ext>
            </a:extLst>
          </p:cNvPr>
          <p:cNvSpPr/>
          <p:nvPr/>
        </p:nvSpPr>
        <p:spPr>
          <a:xfrm>
            <a:off x="324465" y="523220"/>
            <a:ext cx="110219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6. </a:t>
            </a:r>
            <a:r>
              <a:rPr lang="ru-RU" b="1" dirty="0"/>
              <a:t>Сегментация на основе машинного обучения</a:t>
            </a:r>
          </a:p>
          <a:p>
            <a:r>
              <a:rPr lang="ru-RU" dirty="0"/>
              <a:t>Методы машинного обучения, такие как </a:t>
            </a:r>
            <a:r>
              <a:rPr lang="ru-RU" b="1" dirty="0" err="1"/>
              <a:t>Random</a:t>
            </a:r>
            <a:r>
              <a:rPr lang="ru-RU" b="1" dirty="0"/>
              <a:t> </a:t>
            </a:r>
            <a:r>
              <a:rPr lang="ru-RU" b="1" dirty="0" err="1"/>
              <a:t>Forest</a:t>
            </a:r>
            <a:r>
              <a:rPr lang="ru-RU" b="1" dirty="0"/>
              <a:t> и SVM (</a:t>
            </a:r>
            <a:r>
              <a:rPr lang="ru-RU" b="1" dirty="0" err="1"/>
              <a:t>Support</a:t>
            </a:r>
            <a:r>
              <a:rPr lang="ru-RU" b="1" dirty="0"/>
              <a:t> </a:t>
            </a:r>
            <a:r>
              <a:rPr lang="ru-RU" b="1" dirty="0" err="1"/>
              <a:t>Vector</a:t>
            </a:r>
            <a:r>
              <a:rPr lang="ru-RU" b="1" dirty="0"/>
              <a:t> </a:t>
            </a:r>
            <a:r>
              <a:rPr lang="ru-RU" b="1" dirty="0" err="1"/>
              <a:t>Machine</a:t>
            </a:r>
            <a:r>
              <a:rPr lang="ru-RU" b="1" dirty="0"/>
              <a:t>)</a:t>
            </a:r>
            <a:r>
              <a:rPr lang="ru-RU" dirty="0"/>
              <a:t>, применяются для сегментации изображений путем классификации пикселей. Эти алгоритмы требуют предварительного обучения на размеченных данных, после чего могут эффективно разделять изображение на интересующие области. Однако их производительность сильно </a:t>
            </a:r>
            <a:r>
              <a:rPr lang="ru-RU" b="1" dirty="0"/>
              <a:t>зависит от качества и количества обучающих данных.</a:t>
            </a:r>
          </a:p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0C2441-2BD1-4CA4-8559-487D8409B4D8}"/>
              </a:ext>
            </a:extLst>
          </p:cNvPr>
          <p:cNvSpPr/>
          <p:nvPr/>
        </p:nvSpPr>
        <p:spPr>
          <a:xfrm>
            <a:off x="2351739" y="0"/>
            <a:ext cx="776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Методы сегментации медицинских изображений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07E7ECC-1746-4ED3-A56E-43E4A2CF0FC1}"/>
              </a:ext>
            </a:extLst>
          </p:cNvPr>
          <p:cNvSpPr/>
          <p:nvPr/>
        </p:nvSpPr>
        <p:spPr>
          <a:xfrm>
            <a:off x="422787" y="2228671"/>
            <a:ext cx="10648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Med</a:t>
            </a:r>
            <a:r>
              <a:rPr lang="ru-RU" b="1" dirty="0"/>
              <a:t>-NCA (</a:t>
            </a:r>
            <a:r>
              <a:rPr lang="ru-RU" b="1" dirty="0" err="1"/>
              <a:t>Medical</a:t>
            </a:r>
            <a:r>
              <a:rPr lang="ru-RU" b="1" dirty="0"/>
              <a:t> </a:t>
            </a:r>
            <a:r>
              <a:rPr lang="ru-RU" b="1" dirty="0" err="1"/>
              <a:t>Neural</a:t>
            </a:r>
            <a:r>
              <a:rPr lang="ru-RU" b="1" dirty="0"/>
              <a:t> </a:t>
            </a:r>
            <a:r>
              <a:rPr lang="ru-RU" b="1" dirty="0" err="1"/>
              <a:t>Cellular</a:t>
            </a:r>
            <a:r>
              <a:rPr lang="ru-RU" b="1" dirty="0"/>
              <a:t> </a:t>
            </a:r>
            <a:r>
              <a:rPr lang="ru-RU" b="1" dirty="0" err="1"/>
              <a:t>Automata</a:t>
            </a:r>
            <a:r>
              <a:rPr lang="ru-RU" b="1" dirty="0"/>
              <a:t>): М</a:t>
            </a:r>
            <a:r>
              <a:rPr lang="ru-RU" dirty="0"/>
              <a:t>етод машинного обучения, основанный на клеточных автоматах, которые обновляют состояния пикселей изображения в соответствии с локальными правилами. Такие автоматные </a:t>
            </a:r>
            <a:r>
              <a:rPr lang="ru-RU" b="1" dirty="0"/>
              <a:t>системы обучаются на медицинских данных</a:t>
            </a:r>
            <a:r>
              <a:rPr lang="ru-RU" dirty="0"/>
              <a:t> (например, рентгеновских изображениях) для выполнения задач сегментации.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C6D8E0F-CC8F-40C0-A6A8-046B17EFD0EA}"/>
              </a:ext>
            </a:extLst>
          </p:cNvPr>
          <p:cNvSpPr/>
          <p:nvPr/>
        </p:nvSpPr>
        <p:spPr>
          <a:xfrm>
            <a:off x="1251052" y="3728511"/>
            <a:ext cx="9969909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Задача машинного обучения</a:t>
            </a:r>
            <a:r>
              <a:rPr lang="ru-RU" dirty="0"/>
              <a:t> –</a:t>
            </a:r>
          </a:p>
          <a:p>
            <a:r>
              <a:rPr lang="ru-RU" dirty="0"/>
              <a:t> располагая выборкой 𝕏𝑡𝑟𝑎𝑖𝑛 ⊂ 𝕏 объектов изображений  𝑥⃗𝑖 ∈ 𝕏</a:t>
            </a:r>
            <a:r>
              <a:rPr lang="ru-RU" b="1" dirty="0"/>
              <a:t>𝑡𝑟𝑎𝑖𝑛</a:t>
            </a:r>
            <a:r>
              <a:rPr lang="ru-RU" dirty="0"/>
              <a:t>, для которых известны значения 𝑦𝑖 , построить алгоритм 𝑎(𝑥⃗), максимально хорошо аппроксимирующий значения у для всех 𝑥⃗ ∈ 𝕏. </a:t>
            </a:r>
          </a:p>
          <a:p>
            <a:r>
              <a:rPr lang="ru-RU" b="1" dirty="0"/>
              <a:t>Обучение с учителем</a:t>
            </a:r>
            <a:r>
              <a:rPr lang="ru-RU" dirty="0"/>
              <a:t> –задание целевых признаков. </a:t>
            </a:r>
          </a:p>
          <a:p>
            <a:r>
              <a:rPr lang="ru-RU" dirty="0"/>
              <a:t>Если целевой признак не определён – это задачи обучения без учителя, с подкреплением. </a:t>
            </a:r>
          </a:p>
          <a:p>
            <a:r>
              <a:rPr lang="ru-RU" b="1" dirty="0"/>
              <a:t>Глубокое МО </a:t>
            </a:r>
            <a:r>
              <a:rPr lang="ru-RU" dirty="0"/>
              <a:t>- построение признаков .</a:t>
            </a:r>
          </a:p>
        </p:txBody>
      </p:sp>
    </p:spTree>
    <p:extLst>
      <p:ext uri="{BB962C8B-B14F-4D97-AF65-F5344CB8AC3E}">
        <p14:creationId xmlns:p14="http://schemas.microsoft.com/office/powerpoint/2010/main" val="482529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01A79D-BD9C-4658-BFC6-7A7FBF96231E}"/>
              </a:ext>
            </a:extLst>
          </p:cNvPr>
          <p:cNvSpPr txBox="1"/>
          <p:nvPr/>
        </p:nvSpPr>
        <p:spPr>
          <a:xfrm>
            <a:off x="501094" y="119573"/>
            <a:ext cx="385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6.2. Подготовка среды для обучения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E5AFAC-9626-4994-8921-A83BAE72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50" y="1451305"/>
            <a:ext cx="8512244" cy="199344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63A9B-50A4-4500-8C36-F9C4EF8C6C66}"/>
              </a:ext>
            </a:extLst>
          </p:cNvPr>
          <p:cNvSpPr/>
          <p:nvPr/>
        </p:nvSpPr>
        <p:spPr>
          <a:xfrm>
            <a:off x="2384653" y="3830321"/>
            <a:ext cx="8175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!</a:t>
            </a:r>
            <a:r>
              <a:rPr lang="ru-RU" dirty="0" err="1"/>
              <a:t>pip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tensorflow</a:t>
            </a:r>
            <a:r>
              <a:rPr lang="ru-RU" dirty="0"/>
              <a:t> </a:t>
            </a:r>
            <a:r>
              <a:rPr lang="ru-RU" dirty="0" err="1"/>
              <a:t>torch</a:t>
            </a:r>
            <a:r>
              <a:rPr lang="ru-RU" dirty="0"/>
              <a:t> </a:t>
            </a:r>
            <a:r>
              <a:rPr lang="ru-RU" dirty="0" err="1"/>
              <a:t>monai</a:t>
            </a:r>
            <a:r>
              <a:rPr lang="ru-RU" dirty="0"/>
              <a:t> </a:t>
            </a:r>
            <a:r>
              <a:rPr lang="ru-RU" dirty="0" err="1"/>
              <a:t>SimpleITK</a:t>
            </a:r>
            <a:r>
              <a:rPr lang="ru-RU" dirty="0"/>
              <a:t> </a:t>
            </a:r>
            <a:r>
              <a:rPr lang="ru-RU" dirty="0" err="1"/>
              <a:t>nibabel</a:t>
            </a:r>
            <a:r>
              <a:rPr lang="ru-RU" dirty="0"/>
              <a:t> </a:t>
            </a:r>
            <a:r>
              <a:rPr lang="ru-RU" dirty="0" err="1"/>
              <a:t>matplotlib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8718F17-17E7-457E-9DEB-F1C8D8782A1C}"/>
              </a:ext>
            </a:extLst>
          </p:cNvPr>
          <p:cNvSpPr/>
          <p:nvPr/>
        </p:nvSpPr>
        <p:spPr>
          <a:xfrm>
            <a:off x="718457" y="4453821"/>
            <a:ext cx="11255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TensorFlow</a:t>
            </a:r>
            <a:r>
              <a:rPr lang="ru-RU" dirty="0"/>
              <a:t> — это популярный фреймворк с открытым исходным кодом для разработки и выполнения машинного обучения. Он создан </a:t>
            </a:r>
            <a:r>
              <a:rPr lang="ru-RU" dirty="0" err="1"/>
              <a:t>Google</a:t>
            </a:r>
            <a:r>
              <a:rPr lang="ru-RU" dirty="0"/>
              <a:t> и используется для работы с нейронными сетями, обработкой данных, создания моделей и обучения их.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7AE707-C088-4AD1-A9A7-459D22FC9BA2}"/>
              </a:ext>
            </a:extLst>
          </p:cNvPr>
          <p:cNvSpPr/>
          <p:nvPr/>
        </p:nvSpPr>
        <p:spPr>
          <a:xfrm>
            <a:off x="718457" y="5516156"/>
            <a:ext cx="10755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err="1"/>
              <a:t>Keras</a:t>
            </a:r>
            <a:r>
              <a:rPr lang="en-US" altLang="ja-JP" dirty="0"/>
              <a:t> -</a:t>
            </a:r>
            <a:r>
              <a:rPr lang="ru-RU" dirty="0"/>
              <a:t>это высокоуровневый интерфейс,  является частью </a:t>
            </a:r>
            <a:r>
              <a:rPr lang="ru-RU" dirty="0" err="1"/>
              <a:t>TensorFlow</a:t>
            </a:r>
            <a:r>
              <a:rPr lang="ru-RU" dirty="0"/>
              <a:t>,  используется для построения, обучения и оценки моделей глубокого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2393653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A7B386-6041-4D44-B3B6-C98FFB5D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9" y="0"/>
            <a:ext cx="4276725" cy="17716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742170-FB21-4B85-A43B-6A38D95BA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59" y="1771650"/>
            <a:ext cx="8067675" cy="5162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98BCC-875B-4FC5-82DF-984BF68621DB}"/>
              </a:ext>
            </a:extLst>
          </p:cNvPr>
          <p:cNvSpPr txBox="1"/>
          <p:nvPr/>
        </p:nvSpPr>
        <p:spPr>
          <a:xfrm>
            <a:off x="8731046" y="757084"/>
            <a:ext cx="2467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Обучение выполнялось всего на 3 изображениях из-за ограничений в вычислительной мощности и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57936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A26DD5-3241-47FB-882E-25B0A920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685925"/>
            <a:ext cx="12068175" cy="51720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00D921-0F2D-4B59-B512-24CFBB72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682" y="0"/>
            <a:ext cx="3070866" cy="305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3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305A85-6DA5-47E0-BEDB-14292F86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95275"/>
            <a:ext cx="119824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91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51426F-0217-444A-988D-9A55F570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747712"/>
            <a:ext cx="118586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83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E9C169-06F3-4442-8866-C3444DF0CC03}"/>
              </a:ext>
            </a:extLst>
          </p:cNvPr>
          <p:cNvSpPr/>
          <p:nvPr/>
        </p:nvSpPr>
        <p:spPr>
          <a:xfrm>
            <a:off x="270387" y="312627"/>
            <a:ext cx="11651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Метрики </a:t>
            </a:r>
            <a:r>
              <a:rPr lang="ru-RU" b="1" dirty="0" err="1"/>
              <a:t>precision</a:t>
            </a:r>
            <a:r>
              <a:rPr lang="ru-RU" b="1" dirty="0"/>
              <a:t>, </a:t>
            </a:r>
            <a:r>
              <a:rPr lang="ru-RU" b="1" dirty="0" err="1"/>
              <a:t>recall</a:t>
            </a:r>
            <a:r>
              <a:rPr lang="ru-RU" b="1" dirty="0"/>
              <a:t>, F1-score и </a:t>
            </a:r>
            <a:r>
              <a:rPr lang="ru-RU" b="1" dirty="0" err="1"/>
              <a:t>support</a:t>
            </a:r>
            <a:r>
              <a:rPr lang="ru-RU" b="1" dirty="0"/>
              <a:t> </a:t>
            </a:r>
            <a:r>
              <a:rPr lang="ru-RU" dirty="0"/>
              <a:t>являются основными показателями эффективности классификаторов в машинном обучении.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95D601-D4A0-4C4A-8092-8491A2A0917D}"/>
              </a:ext>
            </a:extLst>
          </p:cNvPr>
          <p:cNvSpPr/>
          <p:nvPr/>
        </p:nvSpPr>
        <p:spPr>
          <a:xfrm>
            <a:off x="501445" y="1235161"/>
            <a:ext cx="55945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Precision</a:t>
            </a:r>
            <a:r>
              <a:rPr lang="ru-RU" b="1" dirty="0"/>
              <a:t> (Точность)</a:t>
            </a:r>
            <a:r>
              <a:rPr lang="ru-RU" dirty="0"/>
              <a:t>: доля истинных положительных предсказаний среди всех положительных предсказаний, сделанных моделью. Она показывает, насколько верны положительные предсказания. </a:t>
            </a:r>
            <a:r>
              <a:rPr lang="ru-RU" dirty="0" err="1"/>
              <a:t>Precision</a:t>
            </a:r>
            <a:r>
              <a:rPr lang="ru-RU" dirty="0"/>
              <a:t> полезна в ситуациях, когда важно минимизировать ложные срабатывания (например, в медицинской диагностике, когда необходимо быть уверенным, что положительный результат действительно верен).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1FBBE6-3DE2-46E3-A62D-80DA4A19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33" y="4688373"/>
            <a:ext cx="5738967" cy="177476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824DDD-4C5E-4D63-8627-DE2E5DCCDA59}"/>
              </a:ext>
            </a:extLst>
          </p:cNvPr>
          <p:cNvSpPr/>
          <p:nvPr/>
        </p:nvSpPr>
        <p:spPr>
          <a:xfrm>
            <a:off x="6204155" y="105263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Recall</a:t>
            </a:r>
            <a:r>
              <a:rPr lang="ru-RU" b="1" dirty="0"/>
              <a:t> (Полнота)</a:t>
            </a:r>
            <a:r>
              <a:rPr lang="ru-RU" dirty="0"/>
              <a:t>: долю истинных положительных предсказаний среди всех истинных положительных примеров в данных. Она показывает, насколько модель находит все реальные положительные примеры. </a:t>
            </a:r>
            <a:r>
              <a:rPr lang="ru-RU" dirty="0" err="1"/>
              <a:t>Recall</a:t>
            </a:r>
            <a:r>
              <a:rPr lang="ru-RU" dirty="0"/>
              <a:t> полезна, когда важно минимизировать количество пропущенных положительных примеров (например, в поисково-спасательных системах).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B599D3-AC59-42EB-9C9B-BC77AD311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98" y="4688373"/>
            <a:ext cx="5845902" cy="16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5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E9C169-06F3-4442-8866-C3444DF0CC03}"/>
              </a:ext>
            </a:extLst>
          </p:cNvPr>
          <p:cNvSpPr/>
          <p:nvPr/>
        </p:nvSpPr>
        <p:spPr>
          <a:xfrm>
            <a:off x="270387" y="312627"/>
            <a:ext cx="11651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Метрики </a:t>
            </a:r>
            <a:r>
              <a:rPr lang="ru-RU" b="1" dirty="0" err="1"/>
              <a:t>precision</a:t>
            </a:r>
            <a:r>
              <a:rPr lang="ru-RU" b="1" dirty="0"/>
              <a:t>, </a:t>
            </a:r>
            <a:r>
              <a:rPr lang="ru-RU" b="1" dirty="0" err="1"/>
              <a:t>recall</a:t>
            </a:r>
            <a:r>
              <a:rPr lang="ru-RU" b="1" dirty="0"/>
              <a:t>, F1-score и </a:t>
            </a:r>
            <a:r>
              <a:rPr lang="ru-RU" b="1" dirty="0" err="1"/>
              <a:t>support</a:t>
            </a:r>
            <a:r>
              <a:rPr lang="ru-RU" b="1" dirty="0"/>
              <a:t> </a:t>
            </a:r>
            <a:r>
              <a:rPr lang="ru-RU" dirty="0"/>
              <a:t>являются основными показателями эффективности классификаторов в машинном обучении.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95D601-D4A0-4C4A-8092-8491A2A0917D}"/>
              </a:ext>
            </a:extLst>
          </p:cNvPr>
          <p:cNvSpPr/>
          <p:nvPr/>
        </p:nvSpPr>
        <p:spPr>
          <a:xfrm>
            <a:off x="501445" y="1077040"/>
            <a:ext cx="55945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Precision</a:t>
            </a:r>
            <a:r>
              <a:rPr lang="ru-RU" b="1" dirty="0"/>
              <a:t> (Точность)</a:t>
            </a:r>
            <a:r>
              <a:rPr lang="ru-RU" dirty="0"/>
              <a:t>: доля истинных положительных предсказаний среди всех положительных предсказаний, сделанных моделью. Она показывает, насколько верны положительные предсказания. </a:t>
            </a:r>
            <a:r>
              <a:rPr lang="ru-RU" dirty="0" err="1"/>
              <a:t>Precision</a:t>
            </a:r>
            <a:r>
              <a:rPr lang="ru-RU" dirty="0"/>
              <a:t> полезна в ситуациях, когда важно минимизировать ложные срабатывания (например, в медицинской диагностике, когда необходимо быть уверенным, что положительный результат действительно верен).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824DDD-4C5E-4D63-8627-DE2E5DCCDA59}"/>
              </a:ext>
            </a:extLst>
          </p:cNvPr>
          <p:cNvSpPr/>
          <p:nvPr/>
        </p:nvSpPr>
        <p:spPr>
          <a:xfrm>
            <a:off x="6204155" y="105263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Recall</a:t>
            </a:r>
            <a:r>
              <a:rPr lang="ru-RU" b="1" dirty="0"/>
              <a:t> (Полнота)</a:t>
            </a:r>
            <a:r>
              <a:rPr lang="ru-RU" dirty="0"/>
              <a:t>: долю истинных положительных предсказаний среди всех истинных положительных примеров в данных. Она показывает, насколько модель находит все реальные положительные примеры. </a:t>
            </a:r>
            <a:r>
              <a:rPr lang="ru-RU" dirty="0" err="1"/>
              <a:t>Recall</a:t>
            </a:r>
            <a:r>
              <a:rPr lang="ru-RU" dirty="0"/>
              <a:t> полезна, когда важно минимизировать количество пропущенных положительных примеров (например, в поисково-спасательных системах).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77A25D-DE2F-4713-A380-7DAA7378A7E5}"/>
              </a:ext>
            </a:extLst>
          </p:cNvPr>
          <p:cNvSpPr/>
          <p:nvPr/>
        </p:nvSpPr>
        <p:spPr>
          <a:xfrm>
            <a:off x="501445" y="3774042"/>
            <a:ext cx="57715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F1-Score</a:t>
            </a:r>
            <a:r>
              <a:rPr lang="ru-RU" dirty="0"/>
              <a:t>: гармоническое средним между </a:t>
            </a:r>
            <a:r>
              <a:rPr lang="ru-RU" dirty="0" err="1"/>
              <a:t>precision</a:t>
            </a:r>
            <a:r>
              <a:rPr lang="ru-RU" dirty="0"/>
              <a:t> и </a:t>
            </a:r>
            <a:r>
              <a:rPr lang="ru-RU" dirty="0" err="1"/>
              <a:t>recall</a:t>
            </a:r>
            <a:r>
              <a:rPr lang="ru-RU" dirty="0"/>
              <a:t>. Это метрика, которая учитывает как полноту, так и точность, и особенно полезна, когда нужно найти баланс между ними. F1-score стремится к 1 для идеального классификатора и снижается до 0 при ухудшении качества модели.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8EC834-6B1B-4079-92DF-DBD3DD22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23" y="5751726"/>
            <a:ext cx="3876675" cy="9334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D2BA3F3-FD8F-4DAC-BBA3-82F9AF2B0865}"/>
              </a:ext>
            </a:extLst>
          </p:cNvPr>
          <p:cNvSpPr/>
          <p:nvPr/>
        </p:nvSpPr>
        <p:spPr>
          <a:xfrm>
            <a:off x="6272981" y="3195638"/>
            <a:ext cx="57715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Support</a:t>
            </a:r>
            <a:r>
              <a:rPr lang="ru-RU" dirty="0"/>
              <a:t>(поддержка) представляет собой количество истинных экземпляров каждого класса в данных. Это количество объектов в наборе данных, которые принадлежат к каждому классу. </a:t>
            </a:r>
            <a:r>
              <a:rPr lang="ru-RU" dirty="0" err="1"/>
              <a:t>Support</a:t>
            </a:r>
            <a:r>
              <a:rPr lang="ru-RU" dirty="0"/>
              <a:t> важен для оценки, насколько сбалансированы классы в данных и достаточно ли информации для эффективного обучения модели на каждом из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2741231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E9C169-06F3-4442-8866-C3444DF0CC03}"/>
              </a:ext>
            </a:extLst>
          </p:cNvPr>
          <p:cNvSpPr/>
          <p:nvPr/>
        </p:nvSpPr>
        <p:spPr>
          <a:xfrm>
            <a:off x="270387" y="312627"/>
            <a:ext cx="11651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Метрики </a:t>
            </a:r>
            <a:r>
              <a:rPr lang="ru-RU" b="1" dirty="0" err="1"/>
              <a:t>precision</a:t>
            </a:r>
            <a:r>
              <a:rPr lang="ru-RU" b="1" dirty="0"/>
              <a:t>, </a:t>
            </a:r>
            <a:r>
              <a:rPr lang="ru-RU" b="1" dirty="0" err="1"/>
              <a:t>recall</a:t>
            </a:r>
            <a:r>
              <a:rPr lang="ru-RU" b="1" dirty="0"/>
              <a:t>, F1-score и </a:t>
            </a:r>
            <a:r>
              <a:rPr lang="ru-RU" b="1" dirty="0" err="1"/>
              <a:t>support</a:t>
            </a:r>
            <a:r>
              <a:rPr lang="ru-RU" b="1" dirty="0"/>
              <a:t> </a:t>
            </a:r>
            <a:r>
              <a:rPr lang="ru-RU" dirty="0"/>
              <a:t>являются основными показателями эффективности классификаторов в машинном обучении.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B9FD69-D53D-4B27-81CB-00D0A57F3B76}"/>
              </a:ext>
            </a:extLst>
          </p:cNvPr>
          <p:cNvSpPr/>
          <p:nvPr/>
        </p:nvSpPr>
        <p:spPr>
          <a:xfrm>
            <a:off x="422786" y="95895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Accuracy</a:t>
            </a:r>
            <a:r>
              <a:rPr lang="ru-RU" b="1" dirty="0"/>
              <a:t> (Точность классификации)</a:t>
            </a:r>
            <a:r>
              <a:rPr lang="ru-RU" dirty="0"/>
              <a:t> представляет собой долю правильно классифицированных примеров среди всех примеров в наборе данных. Это простая и интуитивно понятная метрика, которая показывает, насколько часто классификатор делает правильные предсказания. </a:t>
            </a:r>
            <a:r>
              <a:rPr lang="ru-RU" dirty="0" err="1"/>
              <a:t>Accuracy</a:t>
            </a:r>
            <a:r>
              <a:rPr lang="ru-RU" dirty="0"/>
              <a:t> подходит для сбалансированных наборов данных, где количество примеров каждого класса примерно одинаково. Однако для несбалансированных наборов данных эта метрика может давать искажённое представление об эффективности модели.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1968E1-AC4C-4418-AB30-C9D77631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28" y="3926035"/>
            <a:ext cx="4496721" cy="275160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7EF939A-D0D4-4249-BA5A-79EFFB65C0BE}"/>
              </a:ext>
            </a:extLst>
          </p:cNvPr>
          <p:cNvSpPr/>
          <p:nvPr/>
        </p:nvSpPr>
        <p:spPr>
          <a:xfrm>
            <a:off x="6518786" y="829497"/>
            <a:ext cx="52504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Macro</a:t>
            </a:r>
            <a:r>
              <a:rPr lang="ru-RU" b="1" dirty="0"/>
              <a:t> </a:t>
            </a:r>
            <a:r>
              <a:rPr lang="ru-RU" b="1" dirty="0" err="1"/>
              <a:t>avg</a:t>
            </a:r>
            <a:r>
              <a:rPr lang="ru-RU" b="1" dirty="0"/>
              <a:t> (</a:t>
            </a:r>
            <a:r>
              <a:rPr lang="ru-RU" b="1" dirty="0" err="1"/>
              <a:t>Макросреднее</a:t>
            </a:r>
            <a:r>
              <a:rPr lang="ru-RU" b="1" dirty="0"/>
              <a:t>)</a:t>
            </a:r>
            <a:r>
              <a:rPr lang="ru-RU" dirty="0"/>
              <a:t>: представляет собой среднее значение метрик (таких как </a:t>
            </a:r>
            <a:r>
              <a:rPr lang="ru-RU" dirty="0" err="1"/>
              <a:t>precision</a:t>
            </a:r>
            <a:r>
              <a:rPr lang="ru-RU" dirty="0"/>
              <a:t>, </a:t>
            </a:r>
            <a:r>
              <a:rPr lang="ru-RU" dirty="0" err="1"/>
              <a:t>recall</a:t>
            </a:r>
            <a:r>
              <a:rPr lang="ru-RU" dirty="0"/>
              <a:t>, F1-score), рассчитанное независимо для каждого класса, а затем усреднённое. При этом каждый класс имеет равный вес, независимо от количества экземпляров в этом классе. Это означает, что </a:t>
            </a:r>
            <a:r>
              <a:rPr lang="ru-RU" dirty="0" err="1"/>
              <a:t>макросреднее</a:t>
            </a:r>
            <a:r>
              <a:rPr lang="ru-RU" dirty="0"/>
              <a:t> не учитывает дисбаланс классов, и все классы рассматриваются как равнозначные.</a:t>
            </a:r>
            <a:r>
              <a:rPr lang="ru-RU" b="1" dirty="0"/>
              <a:t> </a:t>
            </a:r>
            <a:r>
              <a:rPr lang="ru-RU" b="1" dirty="0" err="1"/>
              <a:t>Macro</a:t>
            </a:r>
            <a:r>
              <a:rPr lang="ru-RU" b="1" dirty="0"/>
              <a:t> </a:t>
            </a:r>
            <a:r>
              <a:rPr lang="ru-RU" b="1" dirty="0" err="1"/>
              <a:t>avg</a:t>
            </a:r>
            <a:r>
              <a:rPr lang="ru-RU" dirty="0"/>
              <a:t> полезен, когда необходимо понять, как модель работает в среднем для каждого класса, не учитывая при этом их относительную частот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EB62E1-7DB9-4317-B85B-5E8305EB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201" y="4762687"/>
            <a:ext cx="4639597" cy="13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77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E9C169-06F3-4442-8866-C3444DF0CC03}"/>
              </a:ext>
            </a:extLst>
          </p:cNvPr>
          <p:cNvSpPr/>
          <p:nvPr/>
        </p:nvSpPr>
        <p:spPr>
          <a:xfrm>
            <a:off x="270387" y="312627"/>
            <a:ext cx="11651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Метрики </a:t>
            </a:r>
            <a:r>
              <a:rPr lang="ru-RU" b="1" dirty="0" err="1"/>
              <a:t>precision</a:t>
            </a:r>
            <a:r>
              <a:rPr lang="ru-RU" b="1" dirty="0"/>
              <a:t>, </a:t>
            </a:r>
            <a:r>
              <a:rPr lang="ru-RU" b="1" dirty="0" err="1"/>
              <a:t>recall</a:t>
            </a:r>
            <a:r>
              <a:rPr lang="ru-RU" b="1" dirty="0"/>
              <a:t>, F1-score и </a:t>
            </a:r>
            <a:r>
              <a:rPr lang="ru-RU" b="1" dirty="0" err="1"/>
              <a:t>support</a:t>
            </a:r>
            <a:r>
              <a:rPr lang="ru-RU" b="1" dirty="0"/>
              <a:t> </a:t>
            </a:r>
            <a:r>
              <a:rPr lang="ru-RU" dirty="0"/>
              <a:t>являются основными показателями эффективности классификаторов в машинном обучении.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B9FD69-D53D-4B27-81CB-00D0A57F3B76}"/>
              </a:ext>
            </a:extLst>
          </p:cNvPr>
          <p:cNvSpPr/>
          <p:nvPr/>
        </p:nvSpPr>
        <p:spPr>
          <a:xfrm>
            <a:off x="422786" y="95895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Accuracy</a:t>
            </a:r>
            <a:r>
              <a:rPr lang="ru-RU" b="1" dirty="0"/>
              <a:t> (Точность классификации)</a:t>
            </a:r>
            <a:r>
              <a:rPr lang="ru-RU" dirty="0"/>
              <a:t> представляет собой долю правильно классифицированных примеров среди всех примеров в наборе данных. Это простая и интуитивно понятная метрика, которая показывает, насколько часто классификатор делает правильные предсказания. </a:t>
            </a:r>
            <a:r>
              <a:rPr lang="ru-RU" dirty="0" err="1"/>
              <a:t>Accuracy</a:t>
            </a:r>
            <a:r>
              <a:rPr lang="ru-RU" dirty="0"/>
              <a:t> подходит для сбалансированных наборов данных, где количество примеров каждого класса примерно одинаково. Однако для несбалансированных наборов данных эта метрика может давать искажённое представление об эффективности модели.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7EF939A-D0D4-4249-BA5A-79EFFB65C0BE}"/>
              </a:ext>
            </a:extLst>
          </p:cNvPr>
          <p:cNvSpPr/>
          <p:nvPr/>
        </p:nvSpPr>
        <p:spPr>
          <a:xfrm>
            <a:off x="6518786" y="829497"/>
            <a:ext cx="52504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Macro</a:t>
            </a:r>
            <a:r>
              <a:rPr lang="ru-RU" b="1" dirty="0"/>
              <a:t> </a:t>
            </a:r>
            <a:r>
              <a:rPr lang="ru-RU" b="1" dirty="0" err="1"/>
              <a:t>avg</a:t>
            </a:r>
            <a:r>
              <a:rPr lang="ru-RU" b="1" dirty="0"/>
              <a:t> (</a:t>
            </a:r>
            <a:r>
              <a:rPr lang="ru-RU" b="1" dirty="0" err="1"/>
              <a:t>Макросреднее</a:t>
            </a:r>
            <a:r>
              <a:rPr lang="ru-RU" b="1" dirty="0"/>
              <a:t>)</a:t>
            </a:r>
            <a:r>
              <a:rPr lang="ru-RU" dirty="0"/>
              <a:t>: представляет собой среднее значение метрик (таких как </a:t>
            </a:r>
            <a:r>
              <a:rPr lang="ru-RU" dirty="0" err="1"/>
              <a:t>precision</a:t>
            </a:r>
            <a:r>
              <a:rPr lang="ru-RU" dirty="0"/>
              <a:t>, </a:t>
            </a:r>
            <a:r>
              <a:rPr lang="ru-RU" dirty="0" err="1"/>
              <a:t>recall</a:t>
            </a:r>
            <a:r>
              <a:rPr lang="ru-RU" dirty="0"/>
              <a:t>, F1-score), рассчитанное независимо для каждого класса, а затем усреднённое. При этом каждый класс имеет равный вес, независимо от количества экземпляров в этом классе. Это означает, что </a:t>
            </a:r>
            <a:r>
              <a:rPr lang="ru-RU" dirty="0" err="1"/>
              <a:t>макросреднее</a:t>
            </a:r>
            <a:r>
              <a:rPr lang="ru-RU" dirty="0"/>
              <a:t> не учитывает дисбаланс классов, и все классы рассматриваются как равнозначные.</a:t>
            </a:r>
            <a:r>
              <a:rPr lang="ru-RU" b="1" dirty="0"/>
              <a:t> </a:t>
            </a:r>
            <a:r>
              <a:rPr lang="ru-RU" b="1" dirty="0" err="1"/>
              <a:t>Macro</a:t>
            </a:r>
            <a:r>
              <a:rPr lang="ru-RU" b="1" dirty="0"/>
              <a:t> </a:t>
            </a:r>
            <a:r>
              <a:rPr lang="ru-RU" b="1" dirty="0" err="1"/>
              <a:t>avg</a:t>
            </a:r>
            <a:r>
              <a:rPr lang="ru-RU" dirty="0"/>
              <a:t> полезен, когда необходимо понять, как модель работает в среднем для каждого класса, не учитывая при этом их относительную частот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12E5A7-0FC8-48C2-B5C2-B502CADE6E80}"/>
              </a:ext>
            </a:extLst>
          </p:cNvPr>
          <p:cNvSpPr/>
          <p:nvPr/>
        </p:nvSpPr>
        <p:spPr>
          <a:xfrm>
            <a:off x="422786" y="437527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Weighted</a:t>
            </a:r>
            <a:r>
              <a:rPr lang="ru-RU" b="1" dirty="0"/>
              <a:t> </a:t>
            </a:r>
            <a:r>
              <a:rPr lang="ru-RU" b="1" dirty="0" err="1"/>
              <a:t>avg</a:t>
            </a:r>
            <a:r>
              <a:rPr lang="ru-RU" b="1" dirty="0"/>
              <a:t> (Взвешенное среднее)</a:t>
            </a:r>
            <a:r>
              <a:rPr lang="ru-RU" dirty="0"/>
              <a:t>: также представляет собой среднее значение метрик (</a:t>
            </a:r>
            <a:r>
              <a:rPr lang="ru-RU" dirty="0" err="1"/>
              <a:t>precision</a:t>
            </a:r>
            <a:r>
              <a:rPr lang="ru-RU" dirty="0"/>
              <a:t>, </a:t>
            </a:r>
            <a:r>
              <a:rPr lang="ru-RU" dirty="0" err="1"/>
              <a:t>recall</a:t>
            </a:r>
            <a:r>
              <a:rPr lang="ru-RU" dirty="0"/>
              <a:t>, F1-score), но при этом оно взвешено по количеству экземпляров каждого класса (</a:t>
            </a:r>
            <a:r>
              <a:rPr lang="ru-RU" dirty="0" err="1"/>
              <a:t>support</a:t>
            </a:r>
            <a:r>
              <a:rPr lang="ru-RU" dirty="0"/>
              <a:t>). Это значит, что классы с большим количеством примеров имеют больший вес в итоговом значении.</a:t>
            </a:r>
            <a:r>
              <a:rPr lang="ru-RU" b="1" dirty="0"/>
              <a:t> </a:t>
            </a:r>
            <a:r>
              <a:rPr lang="ru-RU" b="1" dirty="0" err="1"/>
              <a:t>Weighted</a:t>
            </a:r>
            <a:r>
              <a:rPr lang="ru-RU" b="1" dirty="0"/>
              <a:t> </a:t>
            </a:r>
            <a:r>
              <a:rPr lang="ru-RU" b="1" dirty="0" err="1"/>
              <a:t>avg</a:t>
            </a:r>
            <a:r>
              <a:rPr lang="ru-RU" dirty="0"/>
              <a:t> полезен для оценки модели, когда классы не сбалансированы, так как учитывает долю каждого класса в общем наборе данных.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7CAE1E-10C9-4CC6-B0B4-85A444D3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67" y="4266876"/>
            <a:ext cx="4951981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74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839BED-4863-4D68-8CED-70834C76C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619195"/>
            <a:ext cx="5216203" cy="366512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1F198D-9E0D-4FE3-873C-2247798140EA}"/>
              </a:ext>
            </a:extLst>
          </p:cNvPr>
          <p:cNvSpPr/>
          <p:nvPr/>
        </p:nvSpPr>
        <p:spPr>
          <a:xfrm>
            <a:off x="6096000" y="3224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Precision</a:t>
            </a:r>
            <a:r>
              <a:rPr lang="ru-RU" b="1" dirty="0"/>
              <a:t> (Точность)</a:t>
            </a:r>
            <a:r>
              <a:rPr lang="ru-RU" dirty="0"/>
              <a:t>: доля истинных положительных предсказаний среди всех положительных предсказаний, сделанных моделью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52D577-4470-4111-B5D7-BC017C60449E}"/>
              </a:ext>
            </a:extLst>
          </p:cNvPr>
          <p:cNvSpPr/>
          <p:nvPr/>
        </p:nvSpPr>
        <p:spPr>
          <a:xfrm>
            <a:off x="6096000" y="12270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Recall</a:t>
            </a:r>
            <a:r>
              <a:rPr lang="ru-RU" b="1" dirty="0"/>
              <a:t> (Полнота)</a:t>
            </a:r>
            <a:r>
              <a:rPr lang="ru-RU" dirty="0"/>
              <a:t>: долю истинных положительных предсказаний среди всех истинных положительных примеров в данных.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48C848-9E6D-4C4A-8B52-81D56B80D8B8}"/>
              </a:ext>
            </a:extLst>
          </p:cNvPr>
          <p:cNvSpPr/>
          <p:nvPr/>
        </p:nvSpPr>
        <p:spPr>
          <a:xfrm>
            <a:off x="6104711" y="2082428"/>
            <a:ext cx="594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F1-Score</a:t>
            </a:r>
            <a:r>
              <a:rPr lang="ru-RU" dirty="0"/>
              <a:t>: гармоническое средним между </a:t>
            </a:r>
            <a:r>
              <a:rPr lang="ru-RU" dirty="0" err="1"/>
              <a:t>precision</a:t>
            </a:r>
            <a:r>
              <a:rPr lang="ru-RU" dirty="0"/>
              <a:t> и </a:t>
            </a:r>
            <a:r>
              <a:rPr lang="ru-RU" dirty="0" err="1"/>
              <a:t>recall</a:t>
            </a:r>
            <a:r>
              <a:rPr lang="ru-RU" dirty="0"/>
              <a:t>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088047-F25C-4E5F-9FD8-F655D77EA79E}"/>
              </a:ext>
            </a:extLst>
          </p:cNvPr>
          <p:cNvSpPr/>
          <p:nvPr/>
        </p:nvSpPr>
        <p:spPr>
          <a:xfrm>
            <a:off x="6104711" y="2452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Support</a:t>
            </a:r>
            <a:r>
              <a:rPr lang="ru-RU" dirty="0"/>
              <a:t>(поддержка) представляет собой количество истинных экземпляров каждого класса в данных.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F01CB2-495D-410B-BF75-A60A60E82699}"/>
              </a:ext>
            </a:extLst>
          </p:cNvPr>
          <p:cNvSpPr/>
          <p:nvPr/>
        </p:nvSpPr>
        <p:spPr>
          <a:xfrm>
            <a:off x="6096000" y="31776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Accuracy</a:t>
            </a:r>
            <a:r>
              <a:rPr lang="ru-RU" b="1" dirty="0"/>
              <a:t> (Точность классификации)</a:t>
            </a:r>
            <a:r>
              <a:rPr lang="ru-RU" dirty="0"/>
              <a:t> представляет собой долю правильно классифицированных примеров среди всех примеров в наборе данных.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0B3DBD3-2683-4994-B4D3-54F49F4D5B47}"/>
              </a:ext>
            </a:extLst>
          </p:cNvPr>
          <p:cNvSpPr/>
          <p:nvPr/>
        </p:nvSpPr>
        <p:spPr>
          <a:xfrm>
            <a:off x="6106949" y="40353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Macro</a:t>
            </a:r>
            <a:r>
              <a:rPr lang="ru-RU" b="1" dirty="0"/>
              <a:t> </a:t>
            </a:r>
            <a:r>
              <a:rPr lang="ru-RU" b="1" dirty="0" err="1"/>
              <a:t>avg</a:t>
            </a:r>
            <a:r>
              <a:rPr lang="ru-RU" b="1" dirty="0"/>
              <a:t> (</a:t>
            </a:r>
            <a:r>
              <a:rPr lang="ru-RU" b="1" dirty="0" err="1"/>
              <a:t>Макросреднее</a:t>
            </a:r>
            <a:r>
              <a:rPr lang="ru-RU" b="1" dirty="0"/>
              <a:t>)</a:t>
            </a:r>
            <a:r>
              <a:rPr lang="ru-RU" dirty="0"/>
              <a:t>: представляет собой среднее значение метрик (таких как </a:t>
            </a:r>
            <a:r>
              <a:rPr lang="ru-RU" dirty="0" err="1"/>
              <a:t>precision</a:t>
            </a:r>
            <a:r>
              <a:rPr lang="ru-RU" dirty="0"/>
              <a:t>, </a:t>
            </a:r>
            <a:r>
              <a:rPr lang="ru-RU" dirty="0" err="1"/>
              <a:t>recall</a:t>
            </a:r>
            <a:r>
              <a:rPr lang="ru-RU" dirty="0"/>
              <a:t>, F1-score), рассчитанное независимо для каждого класса, а затем усреднённое.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63CAE2-1C37-4AF3-BA10-74AB2F22FA9F}"/>
              </a:ext>
            </a:extLst>
          </p:cNvPr>
          <p:cNvSpPr/>
          <p:nvPr/>
        </p:nvSpPr>
        <p:spPr>
          <a:xfrm>
            <a:off x="6104711" y="533599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Weighted</a:t>
            </a:r>
            <a:r>
              <a:rPr lang="ru-RU" b="1" dirty="0"/>
              <a:t> </a:t>
            </a:r>
            <a:r>
              <a:rPr lang="ru-RU" b="1" dirty="0" err="1"/>
              <a:t>avg</a:t>
            </a:r>
            <a:r>
              <a:rPr lang="ru-RU" b="1" dirty="0"/>
              <a:t> (Взвешенное среднее)</a:t>
            </a:r>
            <a:r>
              <a:rPr lang="ru-RU" dirty="0"/>
              <a:t>: также представляет собой среднее значение метрик (</a:t>
            </a:r>
            <a:r>
              <a:rPr lang="ru-RU" dirty="0" err="1"/>
              <a:t>precision</a:t>
            </a:r>
            <a:r>
              <a:rPr lang="ru-RU" dirty="0"/>
              <a:t>, </a:t>
            </a:r>
            <a:r>
              <a:rPr lang="ru-RU" dirty="0" err="1"/>
              <a:t>recall</a:t>
            </a:r>
            <a:r>
              <a:rPr lang="ru-RU" dirty="0"/>
              <a:t>, F1-score), но при этом оно взвешено по количеству экземпляров каждого класса (</a:t>
            </a:r>
            <a:r>
              <a:rPr lang="ru-RU" dirty="0" err="1"/>
              <a:t>support</a:t>
            </a:r>
            <a:r>
              <a:rPr lang="ru-RU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370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7E2F28-7910-493A-A3F5-6E0E9664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348" y="5027348"/>
            <a:ext cx="1911883" cy="176667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F3762A-6D51-43F5-B3B7-1994ADFFABCC}"/>
              </a:ext>
            </a:extLst>
          </p:cNvPr>
          <p:cNvSpPr/>
          <p:nvPr/>
        </p:nvSpPr>
        <p:spPr>
          <a:xfrm>
            <a:off x="462117" y="345830"/>
            <a:ext cx="11021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6. </a:t>
            </a:r>
            <a:r>
              <a:rPr lang="ru-RU" b="1" dirty="0"/>
              <a:t>Сегментация на основе машинного обучения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8D735C-C61A-452C-80F8-9B46E094F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507" y="1337991"/>
            <a:ext cx="1211196" cy="1461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6C5F7A-5CC3-44F4-90C1-CE34AB5D1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766" y="3055938"/>
            <a:ext cx="1197113" cy="1579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596B8-B902-4F40-AC46-4AEF6ECBF046}"/>
              </a:ext>
            </a:extLst>
          </p:cNvPr>
          <p:cNvSpPr txBox="1"/>
          <p:nvPr/>
        </p:nvSpPr>
        <p:spPr>
          <a:xfrm>
            <a:off x="707922" y="968659"/>
            <a:ext cx="399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6.1. Подготовка данных для обучения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F2FD0-DF89-4F0C-9AFD-318D5E0CF8E0}"/>
              </a:ext>
            </a:extLst>
          </p:cNvPr>
          <p:cNvSpPr txBox="1"/>
          <p:nvPr/>
        </p:nvSpPr>
        <p:spPr>
          <a:xfrm>
            <a:off x="412775" y="1661044"/>
            <a:ext cx="25330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Набор данных (</a:t>
            </a:r>
            <a:r>
              <a:rPr lang="ru-RU" dirty="0" err="1"/>
              <a:t>датасет</a:t>
            </a:r>
            <a:r>
              <a:rPr lang="ru-RU" dirty="0"/>
              <a:t>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0093288-B0D1-4407-877A-F6488FE14818}"/>
              </a:ext>
            </a:extLst>
          </p:cNvPr>
          <p:cNvSpPr/>
          <p:nvPr/>
        </p:nvSpPr>
        <p:spPr>
          <a:xfrm>
            <a:off x="6181501" y="868286"/>
            <a:ext cx="564119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/>
              <a:t>Training</a:t>
            </a:r>
            <a:r>
              <a:rPr lang="ru-RU" b="1" dirty="0"/>
              <a:t> </a:t>
            </a:r>
            <a:r>
              <a:rPr lang="ru-RU" dirty="0"/>
              <a:t>(обучающий набор): </a:t>
            </a:r>
          </a:p>
          <a:p>
            <a:r>
              <a:rPr lang="ru-RU" dirty="0"/>
              <a:t>Используется для обучения модели. На этом наборе модель подбирает параметры (веса) для минимизации функции потерь.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089E8-A100-4390-B942-C0C58352C1D2}"/>
              </a:ext>
            </a:extLst>
          </p:cNvPr>
          <p:cNvSpPr txBox="1"/>
          <p:nvPr/>
        </p:nvSpPr>
        <p:spPr>
          <a:xfrm>
            <a:off x="177316" y="3358645"/>
            <a:ext cx="27581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Истинные метки(</a:t>
            </a:r>
            <a:r>
              <a:rPr lang="ru-RU" dirty="0" err="1"/>
              <a:t>датасет</a:t>
            </a:r>
            <a:r>
              <a:rPr lang="ru-RU" dirty="0"/>
              <a:t>)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3FA0B0B-98EE-419E-A95B-951813FDA62F}"/>
              </a:ext>
            </a:extLst>
          </p:cNvPr>
          <p:cNvSpPr/>
          <p:nvPr/>
        </p:nvSpPr>
        <p:spPr>
          <a:xfrm>
            <a:off x="216829" y="4504763"/>
            <a:ext cx="540187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Изображения, на которых </a:t>
            </a:r>
            <a:r>
              <a:rPr lang="ru-RU" b="1" dirty="0"/>
              <a:t>пользователи или эксперты</a:t>
            </a:r>
            <a:r>
              <a:rPr lang="ru-RU" dirty="0"/>
              <a:t> (например, врачи) вручную или математическим методами сегментации  выделяют области интереса, такие как опухоли, органы или другие структуры, которые модель должна научиться распознавать. Эти метки служат </a:t>
            </a:r>
            <a:r>
              <a:rPr lang="ru-RU" b="1" dirty="0"/>
              <a:t>"истинными значениями"</a:t>
            </a:r>
            <a:r>
              <a:rPr lang="ru-RU" dirty="0"/>
              <a:t> ("</a:t>
            </a:r>
            <a:r>
              <a:rPr lang="ru-RU" dirty="0" err="1"/>
              <a:t>ground</a:t>
            </a:r>
            <a:r>
              <a:rPr lang="ru-RU" dirty="0"/>
              <a:t> </a:t>
            </a:r>
            <a:r>
              <a:rPr lang="ru-RU" dirty="0" err="1"/>
              <a:t>truth</a:t>
            </a:r>
            <a:r>
              <a:rPr lang="ru-RU" dirty="0"/>
              <a:t>") для обучения нейронной сети.</a:t>
            </a:r>
          </a:p>
        </p:txBody>
      </p: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CF66C611-3B5B-48FA-8EA0-5AE929070026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4114879" y="3127812"/>
            <a:ext cx="2066622" cy="7180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7E9060B-D9A0-4F10-A2F5-9739E2052D24}"/>
              </a:ext>
            </a:extLst>
          </p:cNvPr>
          <p:cNvSpPr/>
          <p:nvPr/>
        </p:nvSpPr>
        <p:spPr>
          <a:xfrm>
            <a:off x="6181501" y="2250649"/>
            <a:ext cx="5641192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/>
              <a:t>Validation</a:t>
            </a:r>
            <a:r>
              <a:rPr lang="ru-RU" dirty="0"/>
              <a:t> (</a:t>
            </a:r>
            <a:r>
              <a:rPr lang="ru-RU" dirty="0" err="1"/>
              <a:t>валидационный</a:t>
            </a:r>
            <a:r>
              <a:rPr lang="ru-RU" dirty="0"/>
              <a:t> набор): </a:t>
            </a:r>
          </a:p>
          <a:p>
            <a:r>
              <a:rPr lang="ru-RU" dirty="0"/>
              <a:t>Используется для оценки производительности модели на этапе обучения. Это помогает избежать переобучения и выбрать лучшие </a:t>
            </a:r>
            <a:r>
              <a:rPr lang="ru-RU" dirty="0" err="1"/>
              <a:t>гиперпараметры</a:t>
            </a:r>
            <a:r>
              <a:rPr lang="ru-RU" dirty="0"/>
              <a:t> модели (например, скорость обучения, количество слоёв и т.д.).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69F0098-BD7D-4715-8FCB-541F3AE91253}"/>
              </a:ext>
            </a:extLst>
          </p:cNvPr>
          <p:cNvSpPr/>
          <p:nvPr/>
        </p:nvSpPr>
        <p:spPr>
          <a:xfrm>
            <a:off x="6181501" y="4064027"/>
            <a:ext cx="564119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/>
              <a:t>Test</a:t>
            </a:r>
            <a:r>
              <a:rPr lang="ru-RU" dirty="0"/>
              <a:t> (тестовый набор): Используется для окончательной оценки модели. Это набор данных, который не был использован в процессе обучения и валидации.</a:t>
            </a:r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DF5FB88C-1E3A-425B-9C66-9A7700A5F384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114879" y="1468451"/>
            <a:ext cx="2066622" cy="23774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45CB127-9D14-4DB3-A491-F8B900E7B6D8}"/>
              </a:ext>
            </a:extLst>
          </p:cNvPr>
          <p:cNvSpPr/>
          <p:nvPr/>
        </p:nvSpPr>
        <p:spPr>
          <a:xfrm>
            <a:off x="8478462" y="5041787"/>
            <a:ext cx="1710566" cy="346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9DA3A68-8C7D-4CFC-8B47-577AC02FA604}"/>
              </a:ext>
            </a:extLst>
          </p:cNvPr>
          <p:cNvSpPr/>
          <p:nvPr/>
        </p:nvSpPr>
        <p:spPr>
          <a:xfrm>
            <a:off x="8505609" y="5920458"/>
            <a:ext cx="1710566" cy="360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F8985D9-44D4-46AB-A591-A15D9DF194C7}"/>
              </a:ext>
            </a:extLst>
          </p:cNvPr>
          <p:cNvSpPr/>
          <p:nvPr/>
        </p:nvSpPr>
        <p:spPr>
          <a:xfrm>
            <a:off x="8494723" y="5422528"/>
            <a:ext cx="1710566" cy="455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C7291C0B-2AB7-45DA-BD77-D9E514B4D3AC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5618703" y="5215108"/>
            <a:ext cx="2859759" cy="4438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изогнутый 33">
            <a:extLst>
              <a:ext uri="{FF2B5EF4-FFF2-40B4-BE49-F238E27FC236}">
                <a16:creationId xmlns:a16="http://schemas.microsoft.com/office/drawing/2014/main" id="{E4006B02-7C49-4372-8061-36D824442C00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>
            <a:off x="5618703" y="5658925"/>
            <a:ext cx="2886906" cy="441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изогнутый 35">
            <a:extLst>
              <a:ext uri="{FF2B5EF4-FFF2-40B4-BE49-F238E27FC236}">
                <a16:creationId xmlns:a16="http://schemas.microsoft.com/office/drawing/2014/main" id="{7B01BF5A-2FAC-4016-88C4-6890EB349E93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4146703" y="2068616"/>
            <a:ext cx="2034798" cy="245707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8189735E-243C-4822-8473-3F45DA755165}"/>
              </a:ext>
            </a:extLst>
          </p:cNvPr>
          <p:cNvCxnSpPr>
            <a:cxnSpLocks/>
          </p:cNvCxnSpPr>
          <p:nvPr/>
        </p:nvCxnSpPr>
        <p:spPr>
          <a:xfrm>
            <a:off x="4114879" y="2077263"/>
            <a:ext cx="4348020" cy="3581662"/>
          </a:xfrm>
          <a:prstGeom prst="curvedConnector3">
            <a:avLst>
              <a:gd name="adj1" fmla="val 2571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B6335EDE-EAD1-4B8B-947B-D091373B147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114879" y="2064291"/>
            <a:ext cx="2066622" cy="1063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id="{02F0DC53-B2AA-40D0-99DC-88C94A18C50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114879" y="2064292"/>
            <a:ext cx="2066622" cy="1063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изогнутый 27">
            <a:extLst>
              <a:ext uri="{FF2B5EF4-FFF2-40B4-BE49-F238E27FC236}">
                <a16:creationId xmlns:a16="http://schemas.microsoft.com/office/drawing/2014/main" id="{D9CB5B29-F672-48B4-8F75-C3A05303767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146703" y="1468451"/>
            <a:ext cx="2034798" cy="6001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66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D55421-216F-4239-965D-17D91950F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22" y="46211"/>
            <a:ext cx="1182555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этом алгоритме есть несколько параметров, которые можно изменить, чтобы улучшить результаты сегментации и оптимизировать производительность: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Параметры выбора данных для обучения: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num_background_samples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Изменение процента фона, который выбирается для обучения. Например, вместо 20% можно попробовать больше или меньше, чтобы улучшить баланс между участками интереса и фоном.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Параметры разделения данных: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test_size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train_test_split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Изменение пропорции разделения обучающей и тестовой выборки. Сейчас используется 90% для обучения и 10% для тестирования. Можно попробовать другие значения, например, 80/20 или 70/30, чтобы увеличить количество данных для тестирования.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Параметры стандартизации: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StandardScaler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Можно заменить на другой метод нормализации или стандартизации, например,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MinMaxScaler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или более сложный метод предобработки.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Параметры SVM-классификатора: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kernel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Сменить ядро SVM, например, с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на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poly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или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sigmoid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Разные ядра могут лучше подходить для разных типов данных.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(коэффициент регуляризации): Изменение параметра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может повлиять на баланс между точностью классификации и общим обобщением модели.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gamma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Изменение значения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gamma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(например, на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или на числовое значение) может повлиять на форму принятого решения SVM.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class_weight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Сейчас используется значение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balanced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но можно попробовать другие значения для изменения весов классов и борьбы с несбалансированными данными.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Выбор признаков: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функции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extract_features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сейчас используются только интенсивности пикселей в качестве признаков. Можно добавить дополнительные признаки, например, текстурные особенности или статистические характеристики (среднее значение, стандартное отклонение и т.д.), чтобы улучшить производительность модели.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Параметры случайного выбора данных: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random_idx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slice_index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Сейчас выбор изображения и среза происходит случайным образом. Можно изменить этот подход на использование нескольких срезов или добавить условие, чтобы выбрать наиболее информативные срезы для обучения.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1285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E9391F-402D-49BE-88CC-F325EC86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3" y="-103504"/>
            <a:ext cx="5762186" cy="455946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6033C2F-F585-4424-9042-01BBF34085E7}"/>
              </a:ext>
            </a:extLst>
          </p:cNvPr>
          <p:cNvSpPr/>
          <p:nvPr/>
        </p:nvSpPr>
        <p:spPr>
          <a:xfrm>
            <a:off x="9068241" y="6361160"/>
            <a:ext cx="262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CMMM2020-6789306.pdf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934E38-C6AA-46AE-A51E-DB4B000B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93" y="312174"/>
            <a:ext cx="6426018" cy="381947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A7ADCA4-E435-42B3-AED1-94F99C84035E}"/>
              </a:ext>
            </a:extLst>
          </p:cNvPr>
          <p:cNvSpPr/>
          <p:nvPr/>
        </p:nvSpPr>
        <p:spPr>
          <a:xfrm>
            <a:off x="750092" y="4237502"/>
            <a:ext cx="11481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работе предлагается алгоритм слияния глубокой </a:t>
            </a:r>
            <a:r>
              <a:rPr lang="ru-RU" dirty="0" err="1"/>
              <a:t>сверточной</a:t>
            </a:r>
            <a:r>
              <a:rPr lang="ru-RU" dirty="0"/>
              <a:t> нейронной сети </a:t>
            </a:r>
            <a:r>
              <a:rPr lang="ru-RU"/>
              <a:t>и метода </a:t>
            </a:r>
            <a:r>
              <a:rPr lang="ru-RU" dirty="0"/>
              <a:t>опорных векторов (DCNN-F-SVM). Предлагаемая модель сегментации опухолей мозга состоит из трех этапов. На первом этапе обучается глубокая </a:t>
            </a:r>
            <a:r>
              <a:rPr lang="ru-RU" dirty="0" err="1"/>
              <a:t>сверточная</a:t>
            </a:r>
            <a:r>
              <a:rPr lang="ru-RU" dirty="0"/>
              <a:t> нейронная сеть для изучения отображения пространства изображений в пространство меток опухолей. На втором этапе предсказанные метки, полученные после обучения глубокой </a:t>
            </a:r>
            <a:r>
              <a:rPr lang="ru-RU" dirty="0" err="1"/>
              <a:t>сверточной</a:t>
            </a:r>
            <a:r>
              <a:rPr lang="ru-RU" dirty="0"/>
              <a:t> сети, вместе с тестовыми изображениями подаются на вход интегрированного классификатора на основе машины опорных векторов. На третьем этапе глубокая </a:t>
            </a:r>
            <a:r>
              <a:rPr lang="ru-RU" dirty="0" err="1"/>
              <a:t>сверточная</a:t>
            </a:r>
            <a:r>
              <a:rPr lang="ru-RU" dirty="0"/>
              <a:t> нейронная сеть и интегрированная машина опорных векторов соединяются последовательно для обучения глубокого классификатора. Каждый из моделей запускается на наборе данных </a:t>
            </a:r>
            <a:r>
              <a:rPr lang="ru-RU" dirty="0" err="1"/>
              <a:t>BraTS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73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F3762A-6D51-43F5-B3B7-1994ADFFABCC}"/>
              </a:ext>
            </a:extLst>
          </p:cNvPr>
          <p:cNvSpPr/>
          <p:nvPr/>
        </p:nvSpPr>
        <p:spPr>
          <a:xfrm>
            <a:off x="285136" y="0"/>
            <a:ext cx="11021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6. </a:t>
            </a:r>
            <a:r>
              <a:rPr lang="ru-RU" b="1" dirty="0"/>
              <a:t>Сегментация на основе машинного обучения </a:t>
            </a:r>
            <a:r>
              <a:rPr lang="ru-RU" b="1" dirty="0" err="1"/>
              <a:t>Random</a:t>
            </a:r>
            <a:r>
              <a:rPr lang="ru-RU" b="1" dirty="0"/>
              <a:t> </a:t>
            </a:r>
            <a:r>
              <a:rPr lang="ru-RU" b="1" dirty="0" err="1"/>
              <a:t>Forest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2F30F2-7F58-4D88-BE42-FA33C8EDCEF6}"/>
              </a:ext>
            </a:extLst>
          </p:cNvPr>
          <p:cNvSpPr/>
          <p:nvPr/>
        </p:nvSpPr>
        <p:spPr>
          <a:xfrm>
            <a:off x="550607" y="775754"/>
            <a:ext cx="115430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Случайный лес (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Forest</a:t>
            </a:r>
            <a:r>
              <a:rPr lang="ru-RU" dirty="0"/>
              <a:t>) представляет собой ансамбль решающих деревьев, которые работают вместе для классификации каждого пикселя изображения. Сегментация изображения с помощью случайного леса включает следующие этапы: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Извлечение признаков</a:t>
            </a:r>
            <a:r>
              <a:rPr lang="ru-RU" dirty="0"/>
              <a:t>: Для каждого пикселя рассчитываются признаки, такие как цвет, текстура, положение и локальные градиенты.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Обучение модели</a:t>
            </a:r>
            <a:r>
              <a:rPr lang="ru-RU" dirty="0"/>
              <a:t>: На этапе обучения случайный лес обучается на основе множества примеров, где пиксели имеют известные классы (например, различные объекты или фоны).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Предсказание</a:t>
            </a:r>
            <a:r>
              <a:rPr lang="ru-RU" dirty="0"/>
              <a:t>: Для каждого пикселя случайный лес определяет, к какому классу он относится на основе извлеченных признаков.</a:t>
            </a:r>
          </a:p>
          <a:p>
            <a:r>
              <a:rPr lang="ru-RU" dirty="0"/>
              <a:t>Преимущества использования случайного леса: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Интерпретируемость</a:t>
            </a:r>
            <a:r>
              <a:rPr lang="ru-RU" dirty="0"/>
              <a:t>: Случайный лес легче интерпретировать по сравнению с нейронными сетями, так как можно проследить принятие решений через деревья.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Меньшие вычислительные требования</a:t>
            </a:r>
            <a:r>
              <a:rPr lang="ru-RU" dirty="0"/>
              <a:t>: В сравнении с нейронными сетями, случайные леса требуют меньше вычислительных ресурсов для обучения и применения.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Меньший риск переобучения</a:t>
            </a:r>
            <a:r>
              <a:rPr lang="ru-RU" dirty="0"/>
              <a:t>: Из-за ансамблевого подхода, случайный лес может лучше справляться с проблемой переобучения на небольших наборах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461512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F51E340-7CA5-4D3C-BAE2-40015CFAA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83443"/>
              </p:ext>
            </p:extLst>
          </p:nvPr>
        </p:nvGraphicFramePr>
        <p:xfrm>
          <a:off x="265471" y="238431"/>
          <a:ext cx="10894144" cy="6521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23536">
                  <a:extLst>
                    <a:ext uri="{9D8B030D-6E8A-4147-A177-3AD203B41FA5}">
                      <a16:colId xmlns:a16="http://schemas.microsoft.com/office/drawing/2014/main" val="2070535462"/>
                    </a:ext>
                  </a:extLst>
                </a:gridCol>
                <a:gridCol w="2723536">
                  <a:extLst>
                    <a:ext uri="{9D8B030D-6E8A-4147-A177-3AD203B41FA5}">
                      <a16:colId xmlns:a16="http://schemas.microsoft.com/office/drawing/2014/main" val="1868517802"/>
                    </a:ext>
                  </a:extLst>
                </a:gridCol>
                <a:gridCol w="2723536">
                  <a:extLst>
                    <a:ext uri="{9D8B030D-6E8A-4147-A177-3AD203B41FA5}">
                      <a16:colId xmlns:a16="http://schemas.microsoft.com/office/drawing/2014/main" val="269354133"/>
                    </a:ext>
                  </a:extLst>
                </a:gridCol>
                <a:gridCol w="2723536">
                  <a:extLst>
                    <a:ext uri="{9D8B030D-6E8A-4147-A177-3AD203B41FA5}">
                      <a16:colId xmlns:a16="http://schemas.microsoft.com/office/drawing/2014/main" val="2959358673"/>
                    </a:ext>
                  </a:extLst>
                </a:gridCol>
              </a:tblGrid>
              <a:tr h="268997">
                <a:tc>
                  <a:txBody>
                    <a:bodyPr/>
                    <a:lstStyle/>
                    <a:p>
                      <a:r>
                        <a:rPr lang="ru-RU" sz="1600"/>
                        <a:t>Характеристика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Случайный лес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Нейронные сети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Общее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1477827131"/>
                  </a:ext>
                </a:extLst>
              </a:tr>
              <a:tr h="674056">
                <a:tc>
                  <a:txBody>
                    <a:bodyPr/>
                    <a:lstStyle/>
                    <a:p>
                      <a:r>
                        <a:rPr lang="ru-RU" sz="1600" dirty="0"/>
                        <a:t>Тип метода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Машинное обучение с ансамблевым подходом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Глубокое обучение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Оба относятся к методам машинного обучения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3300732689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r>
                        <a:rPr lang="ru-RU" sz="1600"/>
                        <a:t>Цель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Классификация каждого пикселя на основе признаков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Классификация каждого пикселя через автоматическое обучение признаков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Классификация пикселей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1108306147"/>
                  </a:ext>
                </a:extLst>
              </a:tr>
              <a:tr h="674056">
                <a:tc>
                  <a:txBody>
                    <a:bodyPr/>
                    <a:lstStyle/>
                    <a:p>
                      <a:r>
                        <a:rPr lang="ru-RU" sz="1600"/>
                        <a:t>Извлечение признаков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Ручное извлечение признаков (цвет, текстура, и т.д.)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Автоматическое извлечение признаков с помощью сверток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Использование информации о пикселях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2425380490"/>
                  </a:ext>
                </a:extLst>
              </a:tr>
              <a:tr h="471526">
                <a:tc>
                  <a:txBody>
                    <a:bodyPr/>
                    <a:lstStyle/>
                    <a:p>
                      <a:r>
                        <a:rPr lang="ru-RU" sz="1600"/>
                        <a:t>Учет контекста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Используются признаки соседних пикселей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Учет контекста через свертки и пулинг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Адаптация к контексту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3465125045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r>
                        <a:rPr lang="ru-RU" sz="1600"/>
                        <a:t>Обучение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Быстрое обучение, меньшие вычислительные ресурсы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Требует больших вычислительных ресурсов и времени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Оба метода обучаются на размеченных данных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3185092325"/>
                  </a:ext>
                </a:extLst>
              </a:tr>
              <a:tr h="674056">
                <a:tc>
                  <a:txBody>
                    <a:bodyPr/>
                    <a:lstStyle/>
                    <a:p>
                      <a:r>
                        <a:rPr lang="ru-RU" sz="1600"/>
                        <a:t>Интерпретируемость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Высокая интерпретируемость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Сложная интерпретация решений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Оба обеспечивают предсказания для каждого пикселя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501461446"/>
                  </a:ext>
                </a:extLst>
              </a:tr>
              <a:tr h="674056">
                <a:tc>
                  <a:txBody>
                    <a:bodyPr/>
                    <a:lstStyle/>
                    <a:p>
                      <a:r>
                        <a:rPr lang="ru-RU" sz="1600"/>
                        <a:t>Точность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Может уступать в точности при сложных данных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Высокая точность благодаря глубокому обучению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Непрерывное улучшение за счет адаптации моделей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1159140986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r>
                        <a:rPr lang="ru-RU" sz="1600"/>
                        <a:t>Применение на больших данных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Ограниченное применение для больших данных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Хорошо масштабируется для больших наборов данных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Могут быть улучшены для повышения точности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179109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911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3B7577-D442-41E0-B539-8F73304393F4}"/>
              </a:ext>
            </a:extLst>
          </p:cNvPr>
          <p:cNvSpPr/>
          <p:nvPr/>
        </p:nvSpPr>
        <p:spPr>
          <a:xfrm>
            <a:off x="4355748" y="218105"/>
            <a:ext cx="2957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Создание модели </a:t>
            </a:r>
            <a:r>
              <a:rPr lang="en-US" dirty="0"/>
              <a:t>Med-NCA: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B8BF41-2888-4FA7-BBFB-F4A4BE679AFB}"/>
              </a:ext>
            </a:extLst>
          </p:cNvPr>
          <p:cNvSpPr/>
          <p:nvPr/>
        </p:nvSpPr>
        <p:spPr>
          <a:xfrm>
            <a:off x="500743" y="675927"/>
            <a:ext cx="1149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Нейронная клеточная автоматика (</a:t>
            </a:r>
            <a:r>
              <a:rPr lang="en-US" b="1" dirty="0"/>
              <a:t>Neural Cellular Automata, NCA)</a:t>
            </a:r>
            <a:r>
              <a:rPr lang="en-US" dirty="0"/>
              <a:t> </a:t>
            </a:r>
            <a:r>
              <a:rPr lang="ru-RU" dirty="0"/>
              <a:t>с использованием фреймворка </a:t>
            </a:r>
            <a:r>
              <a:rPr lang="en-US" dirty="0"/>
              <a:t>TensorFlow </a:t>
            </a:r>
            <a:r>
              <a:rPr lang="ru-RU" dirty="0"/>
              <a:t>и </a:t>
            </a:r>
            <a:r>
              <a:rPr lang="en-US" dirty="0" err="1"/>
              <a:t>Keras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3649BA-E2C7-48F6-ADFE-B1E2668C6511}"/>
              </a:ext>
            </a:extLst>
          </p:cNvPr>
          <p:cNvSpPr/>
          <p:nvPr/>
        </p:nvSpPr>
        <p:spPr>
          <a:xfrm>
            <a:off x="579402" y="1410748"/>
            <a:ext cx="114953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Общий принцип NCA (</a:t>
            </a:r>
            <a:r>
              <a:rPr lang="ru-RU" b="1" dirty="0" err="1"/>
              <a:t>Neural</a:t>
            </a:r>
            <a:r>
              <a:rPr lang="ru-RU" b="1" dirty="0"/>
              <a:t> </a:t>
            </a:r>
            <a:r>
              <a:rPr lang="ru-RU" b="1" dirty="0" err="1"/>
              <a:t>Cellular</a:t>
            </a:r>
            <a:r>
              <a:rPr lang="ru-RU" b="1" dirty="0"/>
              <a:t> </a:t>
            </a:r>
            <a:r>
              <a:rPr lang="ru-RU" b="1" dirty="0" err="1"/>
              <a:t>Automata</a:t>
            </a:r>
            <a:r>
              <a:rPr lang="ru-RU" b="1" dirty="0"/>
              <a:t>)</a:t>
            </a:r>
          </a:p>
          <a:p>
            <a:r>
              <a:rPr lang="ru-RU" dirty="0"/>
              <a:t>NCA — это модель, вдохновлённая клеточными автоматами, где каждое состояние обновляется на основе соседних состояний с </a:t>
            </a:r>
            <a:r>
              <a:rPr lang="ru-RU" b="1" dirty="0"/>
              <a:t>использованием </a:t>
            </a:r>
            <a:r>
              <a:rPr lang="ru-RU" b="1" dirty="0" err="1"/>
              <a:t>свёрточной</a:t>
            </a:r>
            <a:r>
              <a:rPr lang="ru-RU" b="1" dirty="0"/>
              <a:t> нейронной сети</a:t>
            </a:r>
            <a:r>
              <a:rPr lang="ru-RU" dirty="0"/>
              <a:t>. </a:t>
            </a:r>
          </a:p>
          <a:p>
            <a:endParaRPr lang="ru-RU" dirty="0"/>
          </a:p>
          <a:p>
            <a:pPr>
              <a:buFont typeface="+mj-lt"/>
              <a:buAutoNum type="arabicPeriod"/>
            </a:pPr>
            <a:r>
              <a:rPr lang="ru-RU" b="1" dirty="0"/>
              <a:t>Вход</a:t>
            </a:r>
            <a:r>
              <a:rPr lang="ru-RU" dirty="0"/>
              <a:t> — изображение или состояние пространства в двумерной сетке.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 </a:t>
            </a:r>
            <a:r>
              <a:rPr lang="ru-RU" b="1" dirty="0" err="1"/>
              <a:t>Свёрточные</a:t>
            </a:r>
            <a:r>
              <a:rPr lang="ru-RU" b="1" dirty="0"/>
              <a:t> слои</a:t>
            </a:r>
            <a:r>
              <a:rPr lang="ru-RU" dirty="0"/>
              <a:t> обновляют состояние, используя локальную информацию от соседей.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Выход</a:t>
            </a:r>
            <a:r>
              <a:rPr lang="ru-RU" dirty="0"/>
              <a:t>— новое состояние пространства.</a:t>
            </a:r>
          </a:p>
        </p:txBody>
      </p:sp>
    </p:spTree>
    <p:extLst>
      <p:ext uri="{BB962C8B-B14F-4D97-AF65-F5344CB8AC3E}">
        <p14:creationId xmlns:p14="http://schemas.microsoft.com/office/powerpoint/2010/main" val="2123293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3A990E-B755-4F0E-B027-94C590C4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847" y="-10886"/>
            <a:ext cx="529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3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7E2F28-7910-493A-A3F5-6E0E9664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08" y="1722786"/>
            <a:ext cx="1911883" cy="176667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F3762A-6D51-43F5-B3B7-1994ADFFABCC}"/>
              </a:ext>
            </a:extLst>
          </p:cNvPr>
          <p:cNvSpPr/>
          <p:nvPr/>
        </p:nvSpPr>
        <p:spPr>
          <a:xfrm>
            <a:off x="462117" y="345830"/>
            <a:ext cx="11021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6. </a:t>
            </a:r>
            <a:r>
              <a:rPr lang="ru-RU" b="1" dirty="0"/>
              <a:t>Сегментация на основе машинного обучения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8D735C-C61A-452C-80F8-9B46E094F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507" y="1337991"/>
            <a:ext cx="1211196" cy="1461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6C5F7A-5CC3-44F4-90C1-CE34AB5D1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766" y="3055938"/>
            <a:ext cx="1197113" cy="1579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2F2FD0-DF89-4F0C-9AFD-318D5E0CF8E0}"/>
              </a:ext>
            </a:extLst>
          </p:cNvPr>
          <p:cNvSpPr txBox="1"/>
          <p:nvPr/>
        </p:nvSpPr>
        <p:spPr>
          <a:xfrm>
            <a:off x="412775" y="1661044"/>
            <a:ext cx="25330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Набор данных (</a:t>
            </a:r>
            <a:r>
              <a:rPr lang="ru-RU" dirty="0" err="1"/>
              <a:t>датасет</a:t>
            </a:r>
            <a:r>
              <a:rPr lang="ru-RU" dirty="0"/>
              <a:t>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0093288-B0D1-4407-877A-F6488FE14818}"/>
              </a:ext>
            </a:extLst>
          </p:cNvPr>
          <p:cNvSpPr/>
          <p:nvPr/>
        </p:nvSpPr>
        <p:spPr>
          <a:xfrm>
            <a:off x="4627836" y="4819481"/>
            <a:ext cx="367007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/>
              <a:t>Training</a:t>
            </a:r>
            <a:r>
              <a:rPr lang="ru-RU" b="1" dirty="0"/>
              <a:t> </a:t>
            </a:r>
            <a:r>
              <a:rPr lang="ru-RU" dirty="0"/>
              <a:t>(обучающий набор):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089E8-A100-4390-B942-C0C58352C1D2}"/>
              </a:ext>
            </a:extLst>
          </p:cNvPr>
          <p:cNvSpPr txBox="1"/>
          <p:nvPr/>
        </p:nvSpPr>
        <p:spPr>
          <a:xfrm>
            <a:off x="177316" y="3358645"/>
            <a:ext cx="27581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Истинные метки(</a:t>
            </a:r>
            <a:r>
              <a:rPr lang="ru-RU" dirty="0" err="1"/>
              <a:t>датасет</a:t>
            </a:r>
            <a:r>
              <a:rPr lang="ru-RU" dirty="0"/>
              <a:t>)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3FA0B0B-98EE-419E-A95B-951813FDA62F}"/>
              </a:ext>
            </a:extLst>
          </p:cNvPr>
          <p:cNvSpPr/>
          <p:nvPr/>
        </p:nvSpPr>
        <p:spPr>
          <a:xfrm>
            <a:off x="216829" y="4504763"/>
            <a:ext cx="38980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Изображения, на которых </a:t>
            </a:r>
            <a:r>
              <a:rPr lang="ru-RU" b="1" dirty="0"/>
              <a:t>пользователи или эксперты</a:t>
            </a:r>
            <a:r>
              <a:rPr lang="ru-RU" dirty="0"/>
              <a:t> (например, врачи) определяют как </a:t>
            </a:r>
            <a:r>
              <a:rPr lang="ru-RU" b="1" dirty="0"/>
              <a:t>"истинные значения"</a:t>
            </a:r>
            <a:r>
              <a:rPr lang="ru-RU" dirty="0"/>
              <a:t> ("</a:t>
            </a:r>
            <a:r>
              <a:rPr lang="ru-RU" dirty="0" err="1"/>
              <a:t>ground</a:t>
            </a:r>
            <a:r>
              <a:rPr lang="ru-RU" dirty="0"/>
              <a:t> </a:t>
            </a:r>
            <a:r>
              <a:rPr lang="ru-RU" dirty="0" err="1"/>
              <a:t>truth</a:t>
            </a:r>
            <a:r>
              <a:rPr lang="ru-RU" dirty="0"/>
              <a:t>") для обучения нейронной сети.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7E9060B-D9A0-4F10-A2F5-9739E2052D24}"/>
              </a:ext>
            </a:extLst>
          </p:cNvPr>
          <p:cNvSpPr/>
          <p:nvPr/>
        </p:nvSpPr>
        <p:spPr>
          <a:xfrm>
            <a:off x="4606886" y="5254726"/>
            <a:ext cx="367007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/>
              <a:t>Validation</a:t>
            </a:r>
            <a:r>
              <a:rPr lang="ru-RU" dirty="0"/>
              <a:t> (</a:t>
            </a:r>
            <a:r>
              <a:rPr lang="ru-RU" dirty="0" err="1"/>
              <a:t>валидационный</a:t>
            </a:r>
            <a:r>
              <a:rPr lang="ru-RU" dirty="0"/>
              <a:t> набор):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69F0098-BD7D-4715-8FCB-541F3AE91253}"/>
              </a:ext>
            </a:extLst>
          </p:cNvPr>
          <p:cNvSpPr/>
          <p:nvPr/>
        </p:nvSpPr>
        <p:spPr>
          <a:xfrm>
            <a:off x="4610094" y="5667374"/>
            <a:ext cx="371279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/>
              <a:t>Test</a:t>
            </a:r>
            <a:r>
              <a:rPr lang="ru-RU" dirty="0"/>
              <a:t> (тестовый набор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45CB127-9D14-4DB3-A491-F8B900E7B6D8}"/>
              </a:ext>
            </a:extLst>
          </p:cNvPr>
          <p:cNvSpPr/>
          <p:nvPr/>
        </p:nvSpPr>
        <p:spPr>
          <a:xfrm>
            <a:off x="4949332" y="1760798"/>
            <a:ext cx="1710566" cy="346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9DA3A68-8C7D-4CFC-8B47-577AC02FA604}"/>
              </a:ext>
            </a:extLst>
          </p:cNvPr>
          <p:cNvSpPr/>
          <p:nvPr/>
        </p:nvSpPr>
        <p:spPr>
          <a:xfrm>
            <a:off x="4947983" y="2640458"/>
            <a:ext cx="1710566" cy="360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F8985D9-44D4-46AB-A591-A15D9DF194C7}"/>
              </a:ext>
            </a:extLst>
          </p:cNvPr>
          <p:cNvSpPr/>
          <p:nvPr/>
        </p:nvSpPr>
        <p:spPr>
          <a:xfrm>
            <a:off x="4958869" y="2142455"/>
            <a:ext cx="1710566" cy="455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BAD380F-49D0-4E18-9B90-2A7AEA080748}"/>
              </a:ext>
            </a:extLst>
          </p:cNvPr>
          <p:cNvSpPr/>
          <p:nvPr/>
        </p:nvSpPr>
        <p:spPr>
          <a:xfrm>
            <a:off x="4918447" y="3066969"/>
            <a:ext cx="1897369" cy="412648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5FAD7A02-6BB2-4B15-AF01-310A51B79C4C}"/>
              </a:ext>
            </a:extLst>
          </p:cNvPr>
          <p:cNvSpPr/>
          <p:nvPr/>
        </p:nvSpPr>
        <p:spPr>
          <a:xfrm>
            <a:off x="6937658" y="821294"/>
            <a:ext cx="4868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JSON</a:t>
            </a:r>
            <a:r>
              <a:rPr lang="ru-RU" dirty="0"/>
              <a:t> (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Notation</a:t>
            </a:r>
            <a:r>
              <a:rPr lang="ru-RU" dirty="0"/>
              <a:t>) — это формат текстового файла, который используется для хранения и обмена структурированными данными.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1DA10B2B-36A4-4242-A56C-1AB81EAAB33D}"/>
              </a:ext>
            </a:extLst>
          </p:cNvPr>
          <p:cNvSpPr/>
          <p:nvPr/>
        </p:nvSpPr>
        <p:spPr>
          <a:xfrm>
            <a:off x="6974725" y="2167157"/>
            <a:ext cx="4641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Данные хранятся в виде пар "ключ-значение".</a:t>
            </a:r>
          </a:p>
          <a:p>
            <a:r>
              <a:rPr lang="ru-RU" dirty="0"/>
              <a:t>JSON поддерживает вложенные структуры, что позволяет описывать сложные данные (например, списки, массивы, объекты).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3B8F1F-0903-4826-9CC7-C712F5872F1C}"/>
              </a:ext>
            </a:extLst>
          </p:cNvPr>
          <p:cNvSpPr txBox="1"/>
          <p:nvPr/>
        </p:nvSpPr>
        <p:spPr>
          <a:xfrm>
            <a:off x="707922" y="968659"/>
            <a:ext cx="399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6.1. Подготовка данных для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42101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F34ED04-A487-4282-93A1-8DE55B55216B}"/>
              </a:ext>
            </a:extLst>
          </p:cNvPr>
          <p:cNvSpPr/>
          <p:nvPr/>
        </p:nvSpPr>
        <p:spPr>
          <a:xfrm>
            <a:off x="7764202" y="55989"/>
            <a:ext cx="486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JSON</a:t>
            </a:r>
            <a:r>
              <a:rPr lang="ru-RU" dirty="0"/>
              <a:t> (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Notation</a:t>
            </a:r>
            <a:r>
              <a:rPr lang="ru-RU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93C1DB-7A7F-44D2-A4C1-26B65588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18" y="190397"/>
            <a:ext cx="4767943" cy="64772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DA2D1E-F6E1-4342-93B2-4B96B8BB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3454659"/>
            <a:ext cx="3892651" cy="326027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013E883-38EC-4FF8-90FE-4220B7F64708}"/>
              </a:ext>
            </a:extLst>
          </p:cNvPr>
          <p:cNvSpPr/>
          <p:nvPr/>
        </p:nvSpPr>
        <p:spPr>
          <a:xfrm>
            <a:off x="5486401" y="552369"/>
            <a:ext cx="64210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информация о тренировочных данных, </a:t>
            </a:r>
            <a:r>
              <a:rPr lang="ru-RU" dirty="0" err="1"/>
              <a:t>валидационных</a:t>
            </a:r>
            <a:r>
              <a:rPr lang="ru-RU" dirty="0"/>
              <a:t> данных и тестовых данных.</a:t>
            </a:r>
          </a:p>
          <a:p>
            <a:pPr marL="342900" indent="-342900">
              <a:buAutoNum type="arabicPeriod"/>
            </a:pPr>
            <a:r>
              <a:rPr lang="ru-RU" dirty="0"/>
              <a:t>Указание путей к изображениям, меткам (</a:t>
            </a:r>
            <a:r>
              <a:rPr lang="ru-RU" dirty="0" err="1"/>
              <a:t>Ground</a:t>
            </a:r>
            <a:r>
              <a:rPr lang="ru-RU" dirty="0"/>
              <a:t> </a:t>
            </a:r>
            <a:r>
              <a:rPr lang="ru-RU" dirty="0" err="1"/>
              <a:t>Truth</a:t>
            </a:r>
            <a:r>
              <a:rPr lang="ru-RU" dirty="0"/>
              <a:t>), размерам данных и др.</a:t>
            </a:r>
          </a:p>
          <a:p>
            <a:pPr marL="342900" indent="-342900">
              <a:buAutoNum type="arabicPeriod"/>
            </a:pPr>
            <a:r>
              <a:rPr lang="ru-RU" dirty="0"/>
              <a:t>Хранение </a:t>
            </a:r>
            <a:r>
              <a:rPr lang="ru-RU" dirty="0" err="1"/>
              <a:t>гиперпараметров</a:t>
            </a:r>
            <a:r>
              <a:rPr lang="ru-RU" dirty="0"/>
              <a:t> модели (например, количество слоёв, размер шага обучения и т.д.).</a:t>
            </a:r>
          </a:p>
          <a:p>
            <a:pPr marL="342900" indent="-342900">
              <a:buAutoNum type="arabicPeriod"/>
            </a:pPr>
            <a:r>
              <a:rPr lang="ru-RU" dirty="0"/>
              <a:t>Хранение метрик (точности, ошибки), параметров модели, истории обучения.</a:t>
            </a:r>
          </a:p>
          <a:p>
            <a:pPr marL="342900" indent="-342900">
              <a:buAutoNum type="arabicPeriod"/>
            </a:pPr>
            <a:r>
              <a:rPr lang="ru-RU" dirty="0"/>
              <a:t>Списки файлов с изображениями и метками, которые используются в задачах классификации, сегментации и др.</a:t>
            </a:r>
          </a:p>
        </p:txBody>
      </p:sp>
    </p:spTree>
    <p:extLst>
      <p:ext uri="{BB962C8B-B14F-4D97-AF65-F5344CB8AC3E}">
        <p14:creationId xmlns:p14="http://schemas.microsoft.com/office/powerpoint/2010/main" val="273556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A0AA6B-B623-4159-9935-9B5FD3BBA6F8}"/>
              </a:ext>
            </a:extLst>
          </p:cNvPr>
          <p:cNvSpPr/>
          <p:nvPr/>
        </p:nvSpPr>
        <p:spPr>
          <a:xfrm>
            <a:off x="468085" y="466008"/>
            <a:ext cx="116694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1. </a:t>
            </a:r>
            <a:r>
              <a:rPr lang="ru-RU" b="1" dirty="0" err="1"/>
              <a:t>The</a:t>
            </a:r>
            <a:r>
              <a:rPr lang="ru-RU" b="1" dirty="0"/>
              <a:t> </a:t>
            </a:r>
            <a:r>
              <a:rPr lang="ru-RU" b="1" dirty="0" err="1"/>
              <a:t>Cancer</a:t>
            </a:r>
            <a:r>
              <a:rPr lang="ru-RU" b="1" dirty="0"/>
              <a:t> </a:t>
            </a:r>
            <a:r>
              <a:rPr lang="ru-RU" b="1" dirty="0" err="1"/>
              <a:t>Imaging</a:t>
            </a:r>
            <a:r>
              <a:rPr lang="ru-RU" b="1" dirty="0"/>
              <a:t> </a:t>
            </a:r>
            <a:r>
              <a:rPr lang="ru-RU" b="1" dirty="0" err="1"/>
              <a:t>Archive</a:t>
            </a:r>
            <a:r>
              <a:rPr lang="ru-RU" b="1" dirty="0"/>
              <a:t> (TCIA)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Описание:</a:t>
            </a:r>
            <a:r>
              <a:rPr lang="ru-RU" dirty="0"/>
              <a:t> </a:t>
            </a:r>
            <a:r>
              <a:rPr lang="ru-RU" sz="1600" dirty="0"/>
              <a:t>TCIA предоставляет разнообразные аннотированные медицинские изображения, в том числе для сегментации опухолей. Для каждого набора данных обычно имеются аннотации для сегментации (например, опухолей, кровеносных сосудов и т.д.).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Пример коллекции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b="1" dirty="0"/>
              <a:t>TCIA </a:t>
            </a:r>
            <a:r>
              <a:rPr lang="ru-RU" b="1" dirty="0" err="1"/>
              <a:t>Breast</a:t>
            </a:r>
            <a:r>
              <a:rPr lang="ru-RU" b="1" dirty="0"/>
              <a:t> </a:t>
            </a:r>
            <a:r>
              <a:rPr lang="ru-RU" b="1" dirty="0" err="1"/>
              <a:t>Cancer</a:t>
            </a:r>
            <a:r>
              <a:rPr lang="ru-RU" b="1" dirty="0"/>
              <a:t> </a:t>
            </a:r>
            <a:r>
              <a:rPr lang="ru-RU" b="1" dirty="0" err="1"/>
              <a:t>Dataset</a:t>
            </a:r>
            <a:r>
              <a:rPr lang="ru-RU" dirty="0"/>
              <a:t> или </a:t>
            </a:r>
            <a:r>
              <a:rPr lang="ru-RU" b="1" dirty="0" err="1"/>
              <a:t>Lung</a:t>
            </a:r>
            <a:r>
              <a:rPr lang="ru-RU" b="1" dirty="0"/>
              <a:t> </a:t>
            </a:r>
            <a:r>
              <a:rPr lang="ru-RU" b="1" dirty="0" err="1"/>
              <a:t>Cancer</a:t>
            </a:r>
            <a:r>
              <a:rPr lang="ru-RU" b="1" dirty="0"/>
              <a:t> </a:t>
            </a:r>
            <a:r>
              <a:rPr lang="ru-RU" b="1" dirty="0" err="1"/>
              <a:t>Segmentation</a:t>
            </a:r>
            <a:r>
              <a:rPr lang="ru-RU" dirty="0"/>
              <a:t>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1D55CBD-787F-4614-997F-6BF2117023AB}"/>
              </a:ext>
            </a:extLst>
          </p:cNvPr>
          <p:cNvSpPr/>
          <p:nvPr/>
        </p:nvSpPr>
        <p:spPr>
          <a:xfrm>
            <a:off x="54428" y="84954"/>
            <a:ext cx="12083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/>
              <a:t>Коллекции</a:t>
            </a:r>
            <a:r>
              <a:rPr lang="ru-RU" dirty="0"/>
              <a:t> с аннотированными медицинскими изображениями для задач сегментации с метками </a:t>
            </a:r>
            <a:r>
              <a:rPr lang="ru-RU" b="1" dirty="0" err="1"/>
              <a:t>Ground</a:t>
            </a:r>
            <a:r>
              <a:rPr lang="ru-RU" b="1" dirty="0"/>
              <a:t> </a:t>
            </a:r>
            <a:r>
              <a:rPr lang="ru-RU" b="1" dirty="0" err="1"/>
              <a:t>Truth</a:t>
            </a:r>
            <a:r>
              <a:rPr lang="ru-RU" dirty="0"/>
              <a:t>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EF9FC01-B29D-4499-ADB8-A78092CBE4FE}"/>
              </a:ext>
            </a:extLst>
          </p:cNvPr>
          <p:cNvSpPr/>
          <p:nvPr/>
        </p:nvSpPr>
        <p:spPr>
          <a:xfrm>
            <a:off x="468085" y="1805681"/>
            <a:ext cx="115116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ISIC Archive (International Skin Imaging Collaboration)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Описание:</a:t>
            </a:r>
            <a:r>
              <a:rPr lang="ru-RU" dirty="0"/>
              <a:t> </a:t>
            </a:r>
            <a:r>
              <a:rPr lang="en-US" sz="1600" dirty="0"/>
              <a:t>ISIC </a:t>
            </a:r>
            <a:r>
              <a:rPr lang="ru-RU" sz="1600" dirty="0"/>
              <a:t>предоставляет изображения для классификации и сегментации кожных заболеваний. На сайте доступны </a:t>
            </a:r>
            <a:r>
              <a:rPr lang="ru-RU" sz="1600" b="1" dirty="0"/>
              <a:t>аннотированные изображения</a:t>
            </a:r>
            <a:r>
              <a:rPr lang="ru-RU" sz="1600" dirty="0"/>
              <a:t> с метками </a:t>
            </a:r>
            <a:r>
              <a:rPr lang="en-US" sz="1600" b="1" dirty="0"/>
              <a:t>Ground Truth</a:t>
            </a:r>
            <a:r>
              <a:rPr lang="en-US" sz="1600" dirty="0"/>
              <a:t> </a:t>
            </a:r>
            <a:r>
              <a:rPr lang="ru-RU" sz="1600" dirty="0"/>
              <a:t>для задач сегментации (например, для обнаружения меланом).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Пример коллекции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en-US" b="1" dirty="0"/>
              <a:t>ISIC 2018 Skin Lesion Segmentation Challenge</a:t>
            </a:r>
            <a:r>
              <a:rPr lang="en-US" dirty="0"/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4647A75-25EB-4599-A005-B495B092567E}"/>
              </a:ext>
            </a:extLst>
          </p:cNvPr>
          <p:cNvSpPr/>
          <p:nvPr/>
        </p:nvSpPr>
        <p:spPr>
          <a:xfrm>
            <a:off x="468086" y="2956373"/>
            <a:ext cx="11511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3. LUNA16 (</a:t>
            </a:r>
            <a:r>
              <a:rPr lang="ru-RU" b="1" dirty="0" err="1"/>
              <a:t>Lung</a:t>
            </a:r>
            <a:r>
              <a:rPr lang="ru-RU" b="1" dirty="0"/>
              <a:t> </a:t>
            </a:r>
            <a:r>
              <a:rPr lang="ru-RU" b="1" dirty="0" err="1"/>
              <a:t>Nodule</a:t>
            </a:r>
            <a:r>
              <a:rPr lang="ru-RU" b="1" dirty="0"/>
              <a:t> </a:t>
            </a:r>
            <a:r>
              <a:rPr lang="ru-RU" b="1" dirty="0" err="1"/>
              <a:t>Analysis</a:t>
            </a:r>
            <a:r>
              <a:rPr lang="ru-RU" b="1" dirty="0"/>
              <a:t> 2016)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Описание:</a:t>
            </a:r>
            <a:r>
              <a:rPr lang="ru-RU" dirty="0"/>
              <a:t> </a:t>
            </a:r>
            <a:r>
              <a:rPr lang="ru-RU" sz="1600" dirty="0"/>
              <a:t>Это </a:t>
            </a:r>
            <a:r>
              <a:rPr lang="ru-RU" sz="1600" dirty="0" err="1"/>
              <a:t>датасет</a:t>
            </a:r>
            <a:r>
              <a:rPr lang="ru-RU" sz="1600" dirty="0"/>
              <a:t> для сегментации легочных узлов в КТ-изображениях. Данные с аннотациями содержат метки </a:t>
            </a:r>
            <a:r>
              <a:rPr lang="ru-RU" sz="1600" b="1" dirty="0" err="1"/>
              <a:t>Ground</a:t>
            </a:r>
            <a:r>
              <a:rPr lang="ru-RU" sz="1600" b="1" dirty="0"/>
              <a:t> </a:t>
            </a:r>
            <a:r>
              <a:rPr lang="ru-RU" sz="1600" b="1" dirty="0" err="1"/>
              <a:t>Truth</a:t>
            </a:r>
            <a:r>
              <a:rPr lang="ru-RU" sz="1600" dirty="0"/>
              <a:t> для сегментации узлов.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9FD1F89-C10D-4FBA-8129-299CDBBB3015}"/>
              </a:ext>
            </a:extLst>
          </p:cNvPr>
          <p:cNvSpPr/>
          <p:nvPr/>
        </p:nvSpPr>
        <p:spPr>
          <a:xfrm>
            <a:off x="468085" y="3849123"/>
            <a:ext cx="11332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4. </a:t>
            </a:r>
            <a:r>
              <a:rPr lang="ru-RU" b="1" dirty="0" err="1"/>
              <a:t>BreaKHis</a:t>
            </a:r>
            <a:r>
              <a:rPr lang="ru-RU" b="1" dirty="0"/>
              <a:t> (</a:t>
            </a:r>
            <a:r>
              <a:rPr lang="ru-RU" b="1" dirty="0" err="1"/>
              <a:t>Breast</a:t>
            </a:r>
            <a:r>
              <a:rPr lang="ru-RU" b="1" dirty="0"/>
              <a:t> </a:t>
            </a:r>
            <a:r>
              <a:rPr lang="ru-RU" b="1" dirty="0" err="1"/>
              <a:t>Cancer</a:t>
            </a:r>
            <a:r>
              <a:rPr lang="ru-RU" b="1" dirty="0"/>
              <a:t> </a:t>
            </a:r>
            <a:r>
              <a:rPr lang="ru-RU" b="1" dirty="0" err="1"/>
              <a:t>Histology</a:t>
            </a:r>
            <a:r>
              <a:rPr lang="ru-RU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Описание:</a:t>
            </a:r>
            <a:r>
              <a:rPr lang="ru-RU" dirty="0"/>
              <a:t> </a:t>
            </a:r>
            <a:r>
              <a:rPr lang="ru-RU" sz="1600" dirty="0" err="1"/>
              <a:t>BreaKHis</a:t>
            </a:r>
            <a:r>
              <a:rPr lang="ru-RU" sz="1600" dirty="0"/>
              <a:t> — это </a:t>
            </a:r>
            <a:r>
              <a:rPr lang="ru-RU" sz="1600" dirty="0" err="1"/>
              <a:t>датасет</a:t>
            </a:r>
            <a:r>
              <a:rPr lang="ru-RU" sz="1600" dirty="0"/>
              <a:t> гистологических изображений молочной железы для классификации и сегментации опухолей. Данные включают аннотации для разных типов опухолей.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ED2396-95E7-4387-85F3-BC6775AE8AFB}"/>
              </a:ext>
            </a:extLst>
          </p:cNvPr>
          <p:cNvSpPr/>
          <p:nvPr/>
        </p:nvSpPr>
        <p:spPr>
          <a:xfrm>
            <a:off x="468085" y="4748055"/>
            <a:ext cx="113320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5. </a:t>
            </a:r>
            <a:r>
              <a:rPr lang="ru-RU" b="1" dirty="0" err="1"/>
              <a:t>Medical</a:t>
            </a:r>
            <a:r>
              <a:rPr lang="ru-RU" b="1" dirty="0"/>
              <a:t> </a:t>
            </a:r>
            <a:r>
              <a:rPr lang="ru-RU" b="1" dirty="0" err="1"/>
              <a:t>Segmentation</a:t>
            </a:r>
            <a:r>
              <a:rPr lang="ru-RU" b="1" dirty="0"/>
              <a:t> </a:t>
            </a:r>
            <a:r>
              <a:rPr lang="ru-RU" b="1" dirty="0" err="1"/>
              <a:t>Decathlon</a:t>
            </a:r>
            <a:r>
              <a:rPr lang="ru-RU" b="1" dirty="0"/>
              <a:t> (MSD)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/>
              <a:t>Описание:</a:t>
            </a:r>
            <a:r>
              <a:rPr lang="ru-RU" sz="1600" dirty="0"/>
              <a:t> Это коллекция различных медицинских изображений с аннотированными сегментациями для разных органов и структур, таких как головной мозг, сердце, легкие и т.д.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BF1F6E3-53AE-4B36-8CCD-5C2CFF8D6BE5}"/>
              </a:ext>
            </a:extLst>
          </p:cNvPr>
          <p:cNvSpPr/>
          <p:nvPr/>
        </p:nvSpPr>
        <p:spPr>
          <a:xfrm>
            <a:off x="468085" y="5585629"/>
            <a:ext cx="1112519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6. </a:t>
            </a:r>
            <a:r>
              <a:rPr lang="ru-RU" b="1" dirty="0" err="1"/>
              <a:t>BraTS</a:t>
            </a:r>
            <a:r>
              <a:rPr lang="ru-RU" b="1" dirty="0"/>
              <a:t> (</a:t>
            </a:r>
            <a:r>
              <a:rPr lang="ru-RU" b="1" dirty="0" err="1"/>
              <a:t>Brain</a:t>
            </a:r>
            <a:r>
              <a:rPr lang="ru-RU" b="1" dirty="0"/>
              <a:t> </a:t>
            </a:r>
            <a:r>
              <a:rPr lang="ru-RU" b="1" dirty="0" err="1"/>
              <a:t>Tumor</a:t>
            </a:r>
            <a:r>
              <a:rPr lang="ru-RU" b="1" dirty="0"/>
              <a:t> </a:t>
            </a:r>
            <a:r>
              <a:rPr lang="ru-RU" b="1" dirty="0" err="1"/>
              <a:t>Segmentation</a:t>
            </a:r>
            <a:r>
              <a:rPr lang="ru-RU" b="1" dirty="0"/>
              <a:t> </a:t>
            </a:r>
            <a:r>
              <a:rPr lang="ru-RU" b="1" dirty="0" err="1"/>
              <a:t>Challenge</a:t>
            </a:r>
            <a:r>
              <a:rPr lang="ru-RU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Описание:</a:t>
            </a:r>
            <a:r>
              <a:rPr lang="ru-RU" dirty="0"/>
              <a:t> </a:t>
            </a:r>
            <a:r>
              <a:rPr lang="ru-RU" sz="1600" dirty="0" err="1"/>
              <a:t>BraTS</a:t>
            </a:r>
            <a:r>
              <a:rPr lang="ru-RU" sz="1600" dirty="0"/>
              <a:t> — это набор данных для сегментации опухолей мозга на МРТ изображениях, включающий аннотации для разных типов опухолей. Это один из самых популярных </a:t>
            </a:r>
            <a:r>
              <a:rPr lang="ru-RU" sz="1600" dirty="0" err="1"/>
              <a:t>датасетов</a:t>
            </a:r>
            <a:r>
              <a:rPr lang="ru-RU" sz="1600" dirty="0"/>
              <a:t> для задач сегментации опухолей.</a:t>
            </a:r>
          </a:p>
        </p:txBody>
      </p:sp>
    </p:spTree>
    <p:extLst>
      <p:ext uri="{BB962C8B-B14F-4D97-AF65-F5344CB8AC3E}">
        <p14:creationId xmlns:p14="http://schemas.microsoft.com/office/powerpoint/2010/main" val="346107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D152A9-7328-4100-AD92-994957971EEC}"/>
              </a:ext>
            </a:extLst>
          </p:cNvPr>
          <p:cNvSpPr/>
          <p:nvPr/>
        </p:nvSpPr>
        <p:spPr>
          <a:xfrm>
            <a:off x="4637314" y="111131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https://drive.google.com/drive/folders/1HqEgzS8BV2c7xYNrZdEAnrHk7osJJ--2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5AE72F-AF77-4AF3-9F8C-19324F82D992}"/>
              </a:ext>
            </a:extLst>
          </p:cNvPr>
          <p:cNvSpPr/>
          <p:nvPr/>
        </p:nvSpPr>
        <p:spPr>
          <a:xfrm>
            <a:off x="168728" y="111131"/>
            <a:ext cx="11854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Medical</a:t>
            </a:r>
            <a:r>
              <a:rPr lang="ru-RU" b="1" dirty="0"/>
              <a:t> </a:t>
            </a:r>
            <a:r>
              <a:rPr lang="ru-RU" b="1" dirty="0" err="1"/>
              <a:t>Segmentation</a:t>
            </a:r>
            <a:r>
              <a:rPr lang="ru-RU" b="1" dirty="0"/>
              <a:t> </a:t>
            </a:r>
            <a:r>
              <a:rPr lang="ru-RU" b="1" dirty="0" err="1"/>
              <a:t>Decathlon</a:t>
            </a:r>
            <a:r>
              <a:rPr lang="ru-RU" b="1" dirty="0"/>
              <a:t> (MSD)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/>
              <a:t>Описание:</a:t>
            </a:r>
            <a:r>
              <a:rPr lang="ru-RU" sz="1600" dirty="0"/>
              <a:t> Это коллекция различных медицинских изображений с аннотированными сегментациями для разных органов и структур, таких как головной мозг, сердце, легкие и т.д.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7C0260-28DC-4C2A-BF2B-9457482F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972905"/>
            <a:ext cx="10297885" cy="54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D152A9-7328-4100-AD92-994957971EEC}"/>
              </a:ext>
            </a:extLst>
          </p:cNvPr>
          <p:cNvSpPr/>
          <p:nvPr/>
        </p:nvSpPr>
        <p:spPr>
          <a:xfrm>
            <a:off x="4637314" y="111131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https://drive.google.com/drive/folders/1HqEgzS8BV2c7xYNrZdEAnrHk7osJJ--2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5AE72F-AF77-4AF3-9F8C-19324F82D992}"/>
              </a:ext>
            </a:extLst>
          </p:cNvPr>
          <p:cNvSpPr/>
          <p:nvPr/>
        </p:nvSpPr>
        <p:spPr>
          <a:xfrm>
            <a:off x="168728" y="111131"/>
            <a:ext cx="11854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Medical</a:t>
            </a:r>
            <a:r>
              <a:rPr lang="ru-RU" b="1" dirty="0"/>
              <a:t> </a:t>
            </a:r>
            <a:r>
              <a:rPr lang="ru-RU" b="1" dirty="0" err="1"/>
              <a:t>Segmentation</a:t>
            </a:r>
            <a:r>
              <a:rPr lang="ru-RU" b="1" dirty="0"/>
              <a:t> </a:t>
            </a:r>
            <a:r>
              <a:rPr lang="ru-RU" b="1" dirty="0" err="1"/>
              <a:t>Decathlon</a:t>
            </a:r>
            <a:r>
              <a:rPr lang="ru-RU" b="1" dirty="0"/>
              <a:t> (MSD)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B9557-412C-4FB4-83B1-0EB1D2A0A390}"/>
              </a:ext>
            </a:extLst>
          </p:cNvPr>
          <p:cNvSpPr txBox="1"/>
          <p:nvPr/>
        </p:nvSpPr>
        <p:spPr>
          <a:xfrm>
            <a:off x="304800" y="903514"/>
            <a:ext cx="40838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Шаг 1. Используем библиотеку </a:t>
            </a:r>
            <a:r>
              <a:rPr lang="en-US" dirty="0" err="1"/>
              <a:t>gdown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77C262-E357-4400-A5FE-298AEC50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8" y="1314972"/>
            <a:ext cx="11001375" cy="1428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82A02D-1242-40D3-9529-6693545B70E1}"/>
              </a:ext>
            </a:extLst>
          </p:cNvPr>
          <p:cNvSpPr txBox="1"/>
          <p:nvPr/>
        </p:nvSpPr>
        <p:spPr>
          <a:xfrm>
            <a:off x="304800" y="2821730"/>
            <a:ext cx="5882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Шаг 2. Копируем ссылку на нужный файл и извлекаем </a:t>
            </a:r>
            <a:r>
              <a:rPr lang="en-US" altLang="ja-JP" dirty="0"/>
              <a:t>ID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71A042-7D65-41D4-9125-1893FD880D41}"/>
              </a:ext>
            </a:extLst>
          </p:cNvPr>
          <p:cNvSpPr/>
          <p:nvPr/>
        </p:nvSpPr>
        <p:spPr>
          <a:xfrm>
            <a:off x="1132289" y="3578231"/>
            <a:ext cx="8975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https://drive.google.com/file/d/1YZQFSonulXuagMIfbJkZeTFJ6qEUuUxL/view?usp=drive_link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5D899C2-DEE9-45F2-AC32-320819E08F0A}"/>
              </a:ext>
            </a:extLst>
          </p:cNvPr>
          <p:cNvSpPr/>
          <p:nvPr/>
        </p:nvSpPr>
        <p:spPr>
          <a:xfrm>
            <a:off x="3061959" y="4714945"/>
            <a:ext cx="3845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1YZQFSonulXuagMIfbJkZeTFJ6qEUuUxL</a:t>
            </a:r>
          </a:p>
        </p:txBody>
      </p:sp>
      <p:sp>
        <p:nvSpPr>
          <p:cNvPr id="11" name="Стрелка: вверх 10">
            <a:extLst>
              <a:ext uri="{FF2B5EF4-FFF2-40B4-BE49-F238E27FC236}">
                <a16:creationId xmlns:a16="http://schemas.microsoft.com/office/drawing/2014/main" id="{F3310820-42D3-4150-BCC9-260CBDE51386}"/>
              </a:ext>
            </a:extLst>
          </p:cNvPr>
          <p:cNvSpPr/>
          <p:nvPr/>
        </p:nvSpPr>
        <p:spPr>
          <a:xfrm>
            <a:off x="4596578" y="4262661"/>
            <a:ext cx="776749" cy="4522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ID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ACEF5E-493D-4DC4-B31A-37EACBE3CA8A}"/>
              </a:ext>
            </a:extLst>
          </p:cNvPr>
          <p:cNvSpPr/>
          <p:nvPr/>
        </p:nvSpPr>
        <p:spPr>
          <a:xfrm>
            <a:off x="4218039" y="3578231"/>
            <a:ext cx="3608438" cy="36933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65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04DBDA-BC53-4719-8961-8ED1F8D2B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295797"/>
            <a:ext cx="10984259" cy="6451072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D152A9-7328-4100-AD92-994957971EEC}"/>
              </a:ext>
            </a:extLst>
          </p:cNvPr>
          <p:cNvSpPr/>
          <p:nvPr/>
        </p:nvSpPr>
        <p:spPr>
          <a:xfrm>
            <a:off x="4637314" y="111131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https://drive.google.com/drive/folders/1HqEgzS8BV2c7xYNrZdEAnrHk7osJJ--2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5AE72F-AF77-4AF3-9F8C-19324F82D992}"/>
              </a:ext>
            </a:extLst>
          </p:cNvPr>
          <p:cNvSpPr/>
          <p:nvPr/>
        </p:nvSpPr>
        <p:spPr>
          <a:xfrm>
            <a:off x="168728" y="111131"/>
            <a:ext cx="11854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Medical</a:t>
            </a:r>
            <a:r>
              <a:rPr lang="ru-RU" b="1" dirty="0"/>
              <a:t> </a:t>
            </a:r>
            <a:r>
              <a:rPr lang="ru-RU" b="1" dirty="0" err="1"/>
              <a:t>Segmentation</a:t>
            </a:r>
            <a:r>
              <a:rPr lang="ru-RU" b="1" dirty="0"/>
              <a:t> </a:t>
            </a:r>
            <a:r>
              <a:rPr lang="ru-RU" b="1" dirty="0" err="1"/>
              <a:t>Decathlon</a:t>
            </a:r>
            <a:r>
              <a:rPr lang="ru-RU" b="1" dirty="0"/>
              <a:t> (MSD)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B9557-412C-4FB4-83B1-0EB1D2A0A390}"/>
              </a:ext>
            </a:extLst>
          </p:cNvPr>
          <p:cNvSpPr txBox="1"/>
          <p:nvPr/>
        </p:nvSpPr>
        <p:spPr>
          <a:xfrm>
            <a:off x="168728" y="5225142"/>
            <a:ext cx="422365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Шаг </a:t>
            </a:r>
            <a:r>
              <a:rPr lang="ja-JP" altLang="en-US" dirty="0"/>
              <a:t>３</a:t>
            </a:r>
            <a:r>
              <a:rPr lang="ru-RU" dirty="0"/>
              <a:t>. Используя библиотеку </a:t>
            </a:r>
            <a:r>
              <a:rPr lang="en-US" dirty="0" err="1"/>
              <a:t>gdown</a:t>
            </a:r>
            <a:r>
              <a:rPr lang="ru-RU" dirty="0"/>
              <a:t>, </a:t>
            </a:r>
            <a:r>
              <a:rPr lang="en-US" altLang="ja-JP" dirty="0"/>
              <a:t>ID</a:t>
            </a:r>
            <a:r>
              <a:rPr lang="ru-RU" altLang="ja-JP" dirty="0"/>
              <a:t>, скачиваем и распаковываем </a:t>
            </a:r>
            <a:r>
              <a:rPr lang="ru-RU" altLang="ja-JP" dirty="0" err="1"/>
              <a:t>датасет</a:t>
            </a:r>
            <a:r>
              <a:rPr lang="ru-RU" altLang="ja-JP" dirty="0"/>
              <a:t> в папку </a:t>
            </a:r>
            <a:r>
              <a:rPr lang="en-US" altLang="ja-JP" dirty="0"/>
              <a:t>/content</a:t>
            </a:r>
            <a:r>
              <a:rPr lang="ru-RU" altLang="ja-JP" dirty="0"/>
              <a:t>.</a:t>
            </a:r>
          </a:p>
          <a:p>
            <a:r>
              <a:rPr lang="ru-RU" altLang="ja-JP" dirty="0"/>
              <a:t>* </a:t>
            </a:r>
            <a:r>
              <a:rPr lang="en-US" altLang="ja-JP" dirty="0"/>
              <a:t>5 </a:t>
            </a:r>
            <a:r>
              <a:rPr lang="ru-RU" altLang="ja-JP" dirty="0"/>
              <a:t>минут</a:t>
            </a:r>
            <a:r>
              <a:rPr lang="ru-RU" dirty="0"/>
              <a:t>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1CBA01E-9A43-404F-8E20-E6E9555C3537}"/>
              </a:ext>
            </a:extLst>
          </p:cNvPr>
          <p:cNvSpPr/>
          <p:nvPr/>
        </p:nvSpPr>
        <p:spPr>
          <a:xfrm rot="19379314">
            <a:off x="8711645" y="2396091"/>
            <a:ext cx="3845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1YZQFSonulXuagMIfbJkZeTFJ6qEUuUxL</a:t>
            </a:r>
          </a:p>
        </p:txBody>
      </p:sp>
      <p:sp>
        <p:nvSpPr>
          <p:cNvPr id="8" name="Стрелка: вверх 7">
            <a:extLst>
              <a:ext uri="{FF2B5EF4-FFF2-40B4-BE49-F238E27FC236}">
                <a16:creationId xmlns:a16="http://schemas.microsoft.com/office/drawing/2014/main" id="{DB26325B-FB76-44D6-9DBC-1695EA433ACD}"/>
              </a:ext>
            </a:extLst>
          </p:cNvPr>
          <p:cNvSpPr/>
          <p:nvPr/>
        </p:nvSpPr>
        <p:spPr>
          <a:xfrm rot="16956804">
            <a:off x="9062945" y="2315732"/>
            <a:ext cx="449063" cy="11530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9413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5869</TotalTime>
  <Words>3255</Words>
  <Application>Microsoft Office PowerPoint</Application>
  <PresentationFormat>Широкоэкранный</PresentationFormat>
  <Paragraphs>227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 Unicode MS</vt:lpstr>
      <vt:lpstr>游ゴシック</vt:lpstr>
      <vt:lpstr>Arial</vt:lpstr>
      <vt:lpstr>Calibri</vt:lpstr>
      <vt:lpstr>Calibri Light</vt:lpstr>
      <vt:lpstr>Courier New</vt:lpstr>
      <vt:lpstr>Тема Office</vt:lpstr>
      <vt:lpstr>Модуль 3. Предобработка и анализ медицинских изображений для диагностики заболеваний с использованием ИИ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3. Предобработка и анализ медицинских изображений для диагностики заболеваний с использованием ИИ</dc:title>
  <dc:creator>Екатерина Шувалова</dc:creator>
  <cp:lastModifiedBy>Екатерина Шувалова</cp:lastModifiedBy>
  <cp:revision>249</cp:revision>
  <dcterms:created xsi:type="dcterms:W3CDTF">2024-12-02T07:03:01Z</dcterms:created>
  <dcterms:modified xsi:type="dcterms:W3CDTF">2024-12-06T15:42:49Z</dcterms:modified>
</cp:coreProperties>
</file>