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9" r:id="rId3"/>
    <p:sldId id="380" r:id="rId4"/>
    <p:sldId id="384" r:id="rId5"/>
    <p:sldId id="385" r:id="rId6"/>
    <p:sldId id="386" r:id="rId7"/>
    <p:sldId id="397" r:id="rId8"/>
    <p:sldId id="398" r:id="rId9"/>
    <p:sldId id="387" r:id="rId10"/>
    <p:sldId id="388" r:id="rId11"/>
    <p:sldId id="389" r:id="rId12"/>
    <p:sldId id="360" r:id="rId13"/>
    <p:sldId id="390" r:id="rId14"/>
    <p:sldId id="391" r:id="rId15"/>
    <p:sldId id="392" r:id="rId16"/>
    <p:sldId id="394" r:id="rId17"/>
    <p:sldId id="393" r:id="rId18"/>
    <p:sldId id="395" r:id="rId19"/>
    <p:sldId id="396" r:id="rId20"/>
    <p:sldId id="29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C2582-7B2E-4F8F-9AA5-876BC369D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756338-F8EE-41C0-A46F-177701085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15337-F335-4D11-B784-4EEB67B5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0CAE9-AD56-45B2-B36C-DB027FF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B2D3A-E6BB-4DEA-867D-D4ECE19E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3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70D5-83B6-4588-A79B-0512DDC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8B9AC0-9FC5-4C32-8DE3-0E8F9866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5104B-F107-4386-A4FE-C998075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4F496-6798-4914-8702-246CC775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207111-AC71-4FF8-B2DF-338A25EB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0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00129E-40B2-4844-B318-58009342E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6BC3FB-76EA-4915-BDA2-55B3F022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6B7A2-03BD-40A8-BA26-77B4D5B1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62F51-8FB5-4A02-AD8F-FCA46E75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4458D-815E-4E3A-B4DA-5A0E55C6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AA77B-CA66-4466-9FAA-9876AC7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8BB0F-B783-4F0A-80DC-DD5B2E4E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95ECA-CA19-4E1B-BC7F-A654A970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59504-3306-48B8-816C-86E248A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F8843-1E7D-4DF3-BC00-BAF422C6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645F9-AA20-4096-B3BF-2285CF7F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B0B15-5D76-4FB0-98E7-BAB85B32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962FC-FD5F-4C41-BF4D-BB375BF4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ADE4F-A021-41DB-96AD-30B4879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A9054-3CBA-4B6D-962B-B9B8EFE5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2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407CF-DD63-4A11-93DC-F938564F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C58EA-BEAB-426B-8042-BE0E1AD1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D21B1-6EF5-4447-BB04-3723AEFF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2FB145-149C-455B-B716-BDEE67F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5C20DA-5B83-48DF-AC55-E122F312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5940F-ADD2-4D8D-BF2A-7E498C8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68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D2862-BC20-43CE-8A3A-7C8840B7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0D93F-8549-492C-85A6-DD501D6E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BB20C1-8026-4348-B52A-1C4F3341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18CCDF-C59F-4E6A-B0BD-BAC99BA87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27E006-75A1-42E5-80DF-26EF169A0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5F0A08-E595-4DF2-B03E-2B803E68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09FC2E-265C-4038-B05D-821DC22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20962-6600-4D8F-B42A-11CC49DB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8778-48D0-4E68-B790-37FF995E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F6539D-93DA-4F39-B529-CE14E985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EA4D7-429E-4E18-942F-277EB2DC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2FFA33-FCC0-43B5-96D3-DFE34318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8CD17E-23B1-43FC-826B-F380325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C5C334-A1A5-4576-9B80-67A52857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4F4C6-5983-4BA8-8394-B22D0925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529A1-64EA-4E23-B51C-6C1CCF4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94894-3AF4-4167-800B-CDA84435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6A1363-A4E3-4559-B014-5B8C0787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DDB1A-81BF-4338-BDCD-A56F8A8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AB6BC5-130A-439B-A20C-8D91F695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E878B-9B83-45A5-9665-E1505296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B30E-FDCA-4F04-80F1-266F07F3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38E7D2-2C6E-414F-A2ED-CE9AB40EC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8A030-DAC4-47F4-8C07-A61D403A8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9937A4-8D8E-45D9-911A-08137669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D1854F-0372-48AF-9337-F3F23B7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14285B-7897-459D-B114-F7384870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7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EC33A-D9A6-4FC3-8D12-62B28F8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5652D4-1049-4276-BA8B-90E2BDE9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8CCD7-9FBF-420D-8930-DF5BC8B8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54A-78DC-4FD5-A47F-71E8E8BD2016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D7B50-86B5-411E-8559-C10929AC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48EAA-7FEF-4DB7-883E-909B2092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A724-9728-4E59-8A3B-F04ADBE07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2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9EF4FF-0A02-43D2-8F4F-B3287D13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86" y="2827765"/>
            <a:ext cx="4609992" cy="32494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25775-D9E2-4D35-AC35-1FFA8816D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013" y="3369"/>
            <a:ext cx="11928987" cy="2932389"/>
          </a:xfrm>
        </p:spPr>
        <p:txBody>
          <a:bodyPr>
            <a:normAutofit/>
          </a:bodyPr>
          <a:lstStyle/>
          <a:p>
            <a:r>
              <a:rPr lang="ru-RU" sz="4800" dirty="0"/>
              <a:t>Модуль 3. Предобработка и анализ медицинских изображений для диагностики заболеваний с использованием ИИ</a:t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A9EF2-07D8-4CDA-83BD-F1E713B35B02}"/>
              </a:ext>
            </a:extLst>
          </p:cNvPr>
          <p:cNvSpPr txBox="1">
            <a:spLocks/>
          </p:cNvSpPr>
          <p:nvPr/>
        </p:nvSpPr>
        <p:spPr>
          <a:xfrm>
            <a:off x="767607" y="6486431"/>
            <a:ext cx="2280623" cy="4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Шувалова Е.В., </a:t>
            </a:r>
            <a:r>
              <a:rPr lang="ru-RU" dirty="0" err="1"/>
              <a:t>к.ф</a:t>
            </a:r>
            <a:r>
              <a:rPr lang="ru-RU" dirty="0"/>
              <a:t>. –</a:t>
            </a:r>
            <a:r>
              <a:rPr lang="ru-RU" dirty="0" err="1"/>
              <a:t>м.н</a:t>
            </a:r>
            <a:r>
              <a:rPr lang="ru-RU" dirty="0"/>
              <a:t>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CBDBF8-AC6A-4FC2-839C-18C9A908F876}"/>
              </a:ext>
            </a:extLst>
          </p:cNvPr>
          <p:cNvSpPr/>
          <p:nvPr/>
        </p:nvSpPr>
        <p:spPr>
          <a:xfrm>
            <a:off x="438955" y="2827765"/>
            <a:ext cx="56626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3.</a:t>
            </a:r>
            <a:r>
              <a:rPr lang="ja-JP" altLang="en-US" sz="3200" b="1" dirty="0"/>
              <a:t>４</a:t>
            </a:r>
            <a:r>
              <a:rPr lang="ru-RU" sz="3200" b="1" dirty="0"/>
              <a:t> Сегментация, извлечение признаков и классификация методами машинного обучения.</a:t>
            </a:r>
            <a:endParaRPr lang="en-US" sz="20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6735E1A-19E7-414E-BEC7-EF6DAB5AD19A}"/>
              </a:ext>
            </a:extLst>
          </p:cNvPr>
          <p:cNvSpPr/>
          <p:nvPr/>
        </p:nvSpPr>
        <p:spPr>
          <a:xfrm>
            <a:off x="6318180" y="6419035"/>
            <a:ext cx="4528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*</a:t>
            </a:r>
            <a:r>
              <a:rPr lang="ru-RU" sz="1400" dirty="0" err="1"/>
              <a:t>Word</a:t>
            </a:r>
            <a:r>
              <a:rPr lang="ru-RU" sz="1400" dirty="0"/>
              <a:t> </a:t>
            </a:r>
            <a:r>
              <a:rPr lang="ru-RU" sz="1400" dirty="0" err="1"/>
              <a:t>cloud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title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selected</a:t>
            </a:r>
            <a:r>
              <a:rPr lang="ru-RU" sz="1400" dirty="0"/>
              <a:t> </a:t>
            </a:r>
            <a:r>
              <a:rPr lang="ru-RU" sz="1400" dirty="0" err="1"/>
              <a:t>articles</a:t>
            </a:r>
            <a:r>
              <a:rPr lang="ru-RU" sz="1400" dirty="0"/>
              <a:t> </a:t>
            </a:r>
            <a:r>
              <a:rPr lang="ru-RU" sz="1400" dirty="0" err="1"/>
              <a:t>on</a:t>
            </a:r>
            <a:r>
              <a:rPr lang="ru-RU" sz="1400" dirty="0"/>
              <a:t> </a:t>
            </a:r>
            <a:r>
              <a:rPr lang="en-US" sz="1400" dirty="0"/>
              <a:t>lung </a:t>
            </a:r>
            <a:r>
              <a:rPr lang="ru-RU" sz="1400" dirty="0" err="1"/>
              <a:t>cance</a:t>
            </a:r>
            <a:r>
              <a:rPr lang="en-US" sz="1400" dirty="0"/>
              <a:t>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79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883AF0-B8FD-4BA3-BF42-3483527D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38" y="451208"/>
            <a:ext cx="7258050" cy="46577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88191-5D7B-4CE9-8DE2-8D7C12A2AC0B}"/>
              </a:ext>
            </a:extLst>
          </p:cNvPr>
          <p:cNvSpPr/>
          <p:nvPr/>
        </p:nvSpPr>
        <p:spPr>
          <a:xfrm>
            <a:off x="8473456" y="6222126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11063_2020_Article_10330.pdf</a:t>
            </a:r>
          </a:p>
        </p:txBody>
      </p:sp>
    </p:spTree>
    <p:extLst>
      <p:ext uri="{BB962C8B-B14F-4D97-AF65-F5344CB8AC3E}">
        <p14:creationId xmlns:p14="http://schemas.microsoft.com/office/powerpoint/2010/main" val="168847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943D68-7F75-4950-99AE-FFB036DB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28600"/>
            <a:ext cx="72961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3B7577-D442-41E0-B539-8F73304393F4}"/>
              </a:ext>
            </a:extLst>
          </p:cNvPr>
          <p:cNvSpPr/>
          <p:nvPr/>
        </p:nvSpPr>
        <p:spPr>
          <a:xfrm>
            <a:off x="4355748" y="218105"/>
            <a:ext cx="2957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Создание модели </a:t>
            </a:r>
            <a:r>
              <a:rPr lang="en-US" dirty="0"/>
              <a:t>Med-NCA: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B8BF41-2888-4FA7-BBFB-F4A4BE679AFB}"/>
              </a:ext>
            </a:extLst>
          </p:cNvPr>
          <p:cNvSpPr/>
          <p:nvPr/>
        </p:nvSpPr>
        <p:spPr>
          <a:xfrm>
            <a:off x="500743" y="675927"/>
            <a:ext cx="1149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Нейронная клеточная автоматика (</a:t>
            </a:r>
            <a:r>
              <a:rPr lang="en-US" b="1" dirty="0"/>
              <a:t>Neural Cellular Automata, NCA)</a:t>
            </a:r>
            <a:r>
              <a:rPr lang="en-US" dirty="0"/>
              <a:t> </a:t>
            </a:r>
            <a:r>
              <a:rPr lang="ru-RU" dirty="0"/>
              <a:t>с использованием фреймворка </a:t>
            </a:r>
            <a:r>
              <a:rPr lang="en-US" dirty="0"/>
              <a:t>TensorFlow </a:t>
            </a:r>
            <a:r>
              <a:rPr lang="ru-RU" dirty="0"/>
              <a:t>и </a:t>
            </a:r>
            <a:r>
              <a:rPr lang="en-US" dirty="0" err="1"/>
              <a:t>Keras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3649BA-E2C7-48F6-ADFE-B1E2668C6511}"/>
              </a:ext>
            </a:extLst>
          </p:cNvPr>
          <p:cNvSpPr/>
          <p:nvPr/>
        </p:nvSpPr>
        <p:spPr>
          <a:xfrm>
            <a:off x="579402" y="1410748"/>
            <a:ext cx="114953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Общий принцип NCA (</a:t>
            </a:r>
            <a:r>
              <a:rPr lang="ru-RU" b="1" dirty="0" err="1"/>
              <a:t>Neural</a:t>
            </a:r>
            <a:r>
              <a:rPr lang="ru-RU" b="1" dirty="0"/>
              <a:t> </a:t>
            </a:r>
            <a:r>
              <a:rPr lang="ru-RU" b="1" dirty="0" err="1"/>
              <a:t>Cellular</a:t>
            </a:r>
            <a:r>
              <a:rPr lang="ru-RU" b="1" dirty="0"/>
              <a:t> </a:t>
            </a:r>
            <a:r>
              <a:rPr lang="ru-RU" b="1" dirty="0" err="1"/>
              <a:t>Automata</a:t>
            </a:r>
            <a:r>
              <a:rPr lang="ru-RU" b="1" dirty="0"/>
              <a:t>)</a:t>
            </a:r>
          </a:p>
          <a:p>
            <a:r>
              <a:rPr lang="ru-RU" dirty="0"/>
              <a:t>NCA — это модель, вдохновлённая клеточными автоматами, где каждое состояние обновляется на основе соседних состояний с </a:t>
            </a:r>
            <a:r>
              <a:rPr lang="ru-RU" b="1" dirty="0"/>
              <a:t>использованием </a:t>
            </a:r>
            <a:r>
              <a:rPr lang="ru-RU" b="1" dirty="0" err="1"/>
              <a:t>свёрточной</a:t>
            </a:r>
            <a:r>
              <a:rPr lang="ru-RU" b="1" dirty="0"/>
              <a:t> нейронной сети</a:t>
            </a:r>
            <a:r>
              <a:rPr lang="ru-RU" dirty="0"/>
              <a:t>. </a:t>
            </a:r>
          </a:p>
          <a:p>
            <a:endParaRPr lang="ru-RU" dirty="0"/>
          </a:p>
          <a:p>
            <a:pPr>
              <a:buFont typeface="+mj-lt"/>
              <a:buAutoNum type="arabicPeriod"/>
            </a:pPr>
            <a:r>
              <a:rPr lang="ru-RU" b="1" dirty="0"/>
              <a:t>Вход</a:t>
            </a:r>
            <a:r>
              <a:rPr lang="ru-RU" dirty="0"/>
              <a:t> — изображение или состояние пространства в двумерной сетке.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err="1"/>
              <a:t>Свёрточные</a:t>
            </a:r>
            <a:r>
              <a:rPr lang="ru-RU" b="1" dirty="0"/>
              <a:t> слои</a:t>
            </a:r>
            <a:r>
              <a:rPr lang="ru-RU" dirty="0"/>
              <a:t> обновляют состояние, используя локальную информацию от соседей.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Выход</a:t>
            </a:r>
            <a:r>
              <a:rPr lang="ru-RU" dirty="0"/>
              <a:t>— новое состояние пространства.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7C6394-B0D8-4B46-9D1F-5B76B841D913}"/>
              </a:ext>
            </a:extLst>
          </p:cNvPr>
          <p:cNvSpPr/>
          <p:nvPr/>
        </p:nvSpPr>
        <p:spPr>
          <a:xfrm>
            <a:off x="1307690" y="3936490"/>
            <a:ext cx="10884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Клеточные автоматы — это дискретные модели, состоящие из: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Клеток</a:t>
            </a:r>
            <a:r>
              <a:rPr lang="ru-RU" dirty="0"/>
              <a:t>, каждая из которых имеет состояние, которое обновляется по заданным правилам.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Сетки</a:t>
            </a:r>
            <a:r>
              <a:rPr lang="ru-RU" dirty="0"/>
              <a:t> клеток (обычно двумерной), где состояние каждой клетки зависит от её соседей.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Правил обновления</a:t>
            </a:r>
            <a:r>
              <a:rPr lang="ru-RU" dirty="0"/>
              <a:t>, задающих эволюцию состояний клеток с течением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12329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F4196C-61BB-4F6D-ADAF-D814D6B4C6CD}"/>
              </a:ext>
            </a:extLst>
          </p:cNvPr>
          <p:cNvSpPr/>
          <p:nvPr/>
        </p:nvSpPr>
        <p:spPr>
          <a:xfrm>
            <a:off x="3036392" y="284824"/>
            <a:ext cx="5488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Основы клеточных автоматов (</a:t>
            </a:r>
            <a:r>
              <a:rPr lang="ru-RU" b="1" dirty="0" err="1"/>
              <a:t>Cellular</a:t>
            </a:r>
            <a:r>
              <a:rPr lang="ru-RU" b="1" dirty="0"/>
              <a:t> </a:t>
            </a:r>
            <a:r>
              <a:rPr lang="ru-RU" b="1" dirty="0" err="1"/>
              <a:t>Automata</a:t>
            </a:r>
            <a:r>
              <a:rPr lang="ru-RU" b="1" dirty="0"/>
              <a:t>, CA)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AC0FB8-CCBD-4FA5-B64A-5862D085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06" y="874733"/>
            <a:ext cx="8891275" cy="212115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1F2C51-B652-4500-B038-1679371460CC}"/>
              </a:ext>
            </a:extLst>
          </p:cNvPr>
          <p:cNvSpPr/>
          <p:nvPr/>
        </p:nvSpPr>
        <p:spPr>
          <a:xfrm>
            <a:off x="797796" y="2782669"/>
            <a:ext cx="1016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Классические CA используют фиксированные правила f, задаваемые вручную. В NCA эти правила заменяются на параметризованную модель — например, </a:t>
            </a:r>
            <a:r>
              <a:rPr lang="ru-RU" dirty="0" err="1"/>
              <a:t>сверточную</a:t>
            </a:r>
            <a:r>
              <a:rPr lang="ru-RU" dirty="0"/>
              <a:t> нейронную сеть. В этом случае: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FC369-AEA2-4BFA-8981-75835E15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68" y="3563425"/>
            <a:ext cx="8058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2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05310E-9647-482D-92AD-E83A284E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4" y="415106"/>
            <a:ext cx="8696325" cy="5772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7200A5-36DF-4A98-B0C9-3AFB947B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13" y="3069201"/>
            <a:ext cx="56007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AA5B01-1352-48AC-B90F-10EB8F3E7CA5}"/>
              </a:ext>
            </a:extLst>
          </p:cNvPr>
          <p:cNvSpPr/>
          <p:nvPr/>
        </p:nvSpPr>
        <p:spPr>
          <a:xfrm>
            <a:off x="712838" y="414846"/>
            <a:ext cx="10766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Особенности NCA-CNN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Локальность</a:t>
            </a:r>
            <a:r>
              <a:rPr lang="ru-RU" dirty="0"/>
              <a:t>: NCA моделируют взаимодействие клеток только с соседними элементами, что соответствует идее сверток 3×3.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Итеративная эволюция</a:t>
            </a:r>
            <a:r>
              <a:rPr lang="ru-RU" dirty="0"/>
              <a:t>: Состояния обновляются в несколько итераций T, моделируя процесс взаимодействия клеток.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Обучение через градиенты</a:t>
            </a:r>
            <a:r>
              <a:rPr lang="ru-RU" dirty="0"/>
              <a:t>: Веса фильтров W и смещения b обучаются с помощью метода обратного распространения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B9D2C7-AC7D-49F4-B4EF-A1170664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45" y="2901296"/>
            <a:ext cx="7119016" cy="35418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CCDC45-E225-48BE-ADAF-18607452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0" y="3213442"/>
            <a:ext cx="3492864" cy="17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317910-862F-4A92-AC4F-139EE61A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2" y="1071717"/>
            <a:ext cx="11622826" cy="38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0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02D0F7-3514-4A93-A489-15574F134CDB}"/>
              </a:ext>
            </a:extLst>
          </p:cNvPr>
          <p:cNvSpPr/>
          <p:nvPr/>
        </p:nvSpPr>
        <p:spPr>
          <a:xfrm>
            <a:off x="363793" y="331443"/>
            <a:ext cx="11621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Одна из ключевых особенностей NCA — достижение </a:t>
            </a:r>
            <a:r>
              <a:rPr lang="ru-RU" b="1" dirty="0"/>
              <a:t>устойчивого состояния</a:t>
            </a:r>
            <a:r>
              <a:rPr lang="ru-RU" dirty="0"/>
              <a:t> после нескольких итераций.</a:t>
            </a:r>
            <a:endParaRPr lang="en-US" dirty="0"/>
          </a:p>
          <a:p>
            <a:endParaRPr lang="ru-RU" dirty="0"/>
          </a:p>
          <a:p>
            <a:pPr>
              <a:buFont typeface="+mj-lt"/>
              <a:buAutoNum type="arabicPeriod"/>
            </a:pPr>
            <a:r>
              <a:rPr lang="ru-RU" b="1" dirty="0"/>
              <a:t>Сходимость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82D0C9-6261-465B-BF25-0A63A094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27" y="1564231"/>
            <a:ext cx="9447026" cy="16272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350EB9-8CE5-4BA5-B874-FDFB2EB70A93}"/>
              </a:ext>
            </a:extLst>
          </p:cNvPr>
          <p:cNvSpPr/>
          <p:nvPr/>
        </p:nvSpPr>
        <p:spPr>
          <a:xfrm>
            <a:off x="363793" y="3177624"/>
            <a:ext cx="107859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ru-RU" b="1" dirty="0"/>
              <a:t>Задачи сегментации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Устойчивое состояние S</a:t>
            </a:r>
            <a:r>
              <a:rPr lang="en-US" dirty="0"/>
              <a:t>*</a:t>
            </a:r>
            <a:r>
              <a:rPr lang="ru-RU" dirty="0"/>
              <a:t> для сегментации означает, что модель "достигла согласия" о том, какие пиксели принадлежат каждому классу.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процессе обучения сеть учится не только обновлять состояния, но и выбирать такие веса W, которые гарантируют сходимость.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09F15-6BBB-42B8-BF32-FF1DA7BB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53" y="4626405"/>
            <a:ext cx="7507698" cy="22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6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8A5100-E7C8-4B8E-93ED-48BB9339EF20}"/>
              </a:ext>
            </a:extLst>
          </p:cNvPr>
          <p:cNvSpPr/>
          <p:nvPr/>
        </p:nvSpPr>
        <p:spPr>
          <a:xfrm>
            <a:off x="4188724" y="206167"/>
            <a:ext cx="362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/>
              <a:t>Гиперпараметры</a:t>
            </a:r>
            <a:r>
              <a:rPr lang="ru-RU" b="1" i="1" dirty="0"/>
              <a:t> и их настройка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1BFFEA-B091-44D3-B674-CE8DBE7FCB0D}"/>
              </a:ext>
            </a:extLst>
          </p:cNvPr>
          <p:cNvSpPr/>
          <p:nvPr/>
        </p:nvSpPr>
        <p:spPr>
          <a:xfrm>
            <a:off x="717755" y="889844"/>
            <a:ext cx="108843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1. Размер фильтров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Обычно используются фильтры 3×3, которые обеспечивают локальное взаимодействие клеток.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Увеличение размера фильтров (например, 5×5) позволяет учитывать более широкий контекст, но увеличивает вычислительные затраты.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2. Число каналов состояния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Большее число каналов позволяет модели хранить больше информации о состоянии клетки. Например: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Каналы могут содержать данные о текстуре, интенсивности, градиентах и т. 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Обычно используется от 16 до 128 каналов.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3. Число итераций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Итеративная природа NCA требует выбора числа шагов обновления 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Слишком малое T может привести к недостаточной сходимости, в то время как слишком большое </a:t>
            </a:r>
            <a:r>
              <a:rPr lang="en-US" dirty="0"/>
              <a:t>T</a:t>
            </a:r>
            <a:r>
              <a:rPr lang="ru-RU" dirty="0"/>
              <a:t> увеличивает время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96503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83B710-6DB8-4E94-BAAA-9CA3C416BAB7}"/>
              </a:ext>
            </a:extLst>
          </p:cNvPr>
          <p:cNvSpPr/>
          <p:nvPr/>
        </p:nvSpPr>
        <p:spPr>
          <a:xfrm>
            <a:off x="412954" y="258901"/>
            <a:ext cx="1216250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import</a:t>
            </a:r>
            <a:r>
              <a:rPr lang="ru-RU" sz="1400" dirty="0"/>
              <a:t> </a:t>
            </a:r>
            <a:r>
              <a:rPr lang="ru-RU" sz="1400" dirty="0" err="1"/>
              <a:t>torch</a:t>
            </a:r>
            <a:endParaRPr lang="ru-RU" sz="1400" dirty="0"/>
          </a:p>
          <a:p>
            <a:r>
              <a:rPr lang="ru-RU" sz="1400" dirty="0" err="1"/>
              <a:t>import</a:t>
            </a:r>
            <a:r>
              <a:rPr lang="ru-RU" sz="1400" dirty="0"/>
              <a:t> </a:t>
            </a:r>
            <a:r>
              <a:rPr lang="ru-RU" sz="1400" dirty="0" err="1"/>
              <a:t>torch.nn</a:t>
            </a:r>
            <a:r>
              <a:rPr lang="ru-RU" sz="1400" dirty="0"/>
              <a:t> </a:t>
            </a:r>
            <a:r>
              <a:rPr lang="ru-RU" sz="1400" dirty="0" err="1"/>
              <a:t>as</a:t>
            </a:r>
            <a:r>
              <a:rPr lang="ru-RU" sz="1400" dirty="0"/>
              <a:t> </a:t>
            </a:r>
            <a:r>
              <a:rPr lang="ru-RU" sz="1400" dirty="0" err="1"/>
              <a:t>nn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 err="1"/>
              <a:t>class</a:t>
            </a:r>
            <a:r>
              <a:rPr lang="ru-RU" sz="1400" dirty="0"/>
              <a:t> NCA_CNN(</a:t>
            </a:r>
            <a:r>
              <a:rPr lang="ru-RU" sz="1400" dirty="0" err="1"/>
              <a:t>nn.Module</a:t>
            </a:r>
            <a:r>
              <a:rPr lang="ru-RU" sz="1400" dirty="0"/>
              <a:t>):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def</a:t>
            </a:r>
            <a:r>
              <a:rPr lang="ru-RU" sz="1400" dirty="0"/>
              <a:t> __</a:t>
            </a:r>
            <a:r>
              <a:rPr lang="ru-RU" sz="1400" dirty="0" err="1"/>
              <a:t>init</a:t>
            </a:r>
            <a:r>
              <a:rPr lang="ru-RU" sz="1400" dirty="0"/>
              <a:t>__(</a:t>
            </a:r>
            <a:r>
              <a:rPr lang="ru-RU" sz="1400" dirty="0" err="1"/>
              <a:t>self</a:t>
            </a:r>
            <a:r>
              <a:rPr lang="ru-RU" sz="1400" dirty="0"/>
              <a:t>, </a:t>
            </a:r>
            <a:r>
              <a:rPr lang="ru-RU" sz="1400" dirty="0" err="1"/>
              <a:t>input_channels</a:t>
            </a:r>
            <a:r>
              <a:rPr lang="ru-RU" sz="1400" dirty="0"/>
              <a:t>, </a:t>
            </a:r>
            <a:r>
              <a:rPr lang="ru-RU" sz="1400" dirty="0" err="1"/>
              <a:t>num_classes</a:t>
            </a:r>
            <a:r>
              <a:rPr lang="ru-RU" sz="1400" dirty="0"/>
              <a:t>):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super</a:t>
            </a:r>
            <a:r>
              <a:rPr lang="ru-RU" sz="1400" dirty="0"/>
              <a:t>(NCA_CNN, </a:t>
            </a:r>
            <a:r>
              <a:rPr lang="ru-RU" sz="1400" dirty="0" err="1"/>
              <a:t>self</a:t>
            </a:r>
            <a:r>
              <a:rPr lang="ru-RU" sz="1400" dirty="0"/>
              <a:t>).__</a:t>
            </a:r>
            <a:r>
              <a:rPr lang="ru-RU" sz="1400" dirty="0" err="1"/>
              <a:t>init</a:t>
            </a:r>
            <a:r>
              <a:rPr lang="ru-RU" sz="1400" dirty="0"/>
              <a:t>__()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self.initial_layer</a:t>
            </a:r>
            <a:r>
              <a:rPr lang="ru-RU" sz="1400" dirty="0"/>
              <a:t> = nn.Conv2d(</a:t>
            </a:r>
            <a:r>
              <a:rPr lang="ru-RU" sz="1400" dirty="0" err="1"/>
              <a:t>input_channels</a:t>
            </a:r>
            <a:r>
              <a:rPr lang="ru-RU" sz="1400" dirty="0"/>
              <a:t>, 64, </a:t>
            </a:r>
            <a:r>
              <a:rPr lang="ru-RU" sz="1400" dirty="0" err="1"/>
              <a:t>kernel_size</a:t>
            </a:r>
            <a:r>
              <a:rPr lang="ru-RU" sz="1400" dirty="0"/>
              <a:t>=3, </a:t>
            </a:r>
            <a:r>
              <a:rPr lang="ru-RU" sz="1400" dirty="0" err="1"/>
              <a:t>padding</a:t>
            </a:r>
            <a:r>
              <a:rPr lang="ru-RU" sz="1400" dirty="0"/>
              <a:t>=1)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self.hidden_layers</a:t>
            </a:r>
            <a:r>
              <a:rPr lang="ru-RU" sz="1400" dirty="0"/>
              <a:t> = </a:t>
            </a:r>
            <a:r>
              <a:rPr lang="ru-RU" sz="1400" dirty="0" err="1"/>
              <a:t>nn.Sequential</a:t>
            </a:r>
            <a:r>
              <a:rPr lang="ru-RU" sz="1400" dirty="0"/>
              <a:t>(</a:t>
            </a:r>
          </a:p>
          <a:p>
            <a:r>
              <a:rPr lang="ru-RU" sz="1400" dirty="0"/>
              <a:t>            nn.Conv2d(64, 64, </a:t>
            </a:r>
            <a:r>
              <a:rPr lang="ru-RU" sz="1400" dirty="0" err="1"/>
              <a:t>kernel_size</a:t>
            </a:r>
            <a:r>
              <a:rPr lang="ru-RU" sz="1400" dirty="0"/>
              <a:t>=3, </a:t>
            </a:r>
            <a:r>
              <a:rPr lang="ru-RU" sz="1400" dirty="0" err="1"/>
              <a:t>padding</a:t>
            </a:r>
            <a:r>
              <a:rPr lang="ru-RU" sz="1400" dirty="0"/>
              <a:t>=1),</a:t>
            </a:r>
          </a:p>
          <a:p>
            <a:r>
              <a:rPr lang="ru-RU" sz="1400" dirty="0"/>
              <a:t>            </a:t>
            </a:r>
            <a:r>
              <a:rPr lang="ru-RU" sz="1400" dirty="0" err="1"/>
              <a:t>nn.ReLU</a:t>
            </a:r>
            <a:r>
              <a:rPr lang="ru-RU" sz="1400" dirty="0"/>
              <a:t>(),</a:t>
            </a:r>
          </a:p>
          <a:p>
            <a:r>
              <a:rPr lang="ru-RU" sz="1400" dirty="0"/>
              <a:t>            nn.Conv2d(64, 64, </a:t>
            </a:r>
            <a:r>
              <a:rPr lang="ru-RU" sz="1400" dirty="0" err="1"/>
              <a:t>kernel_size</a:t>
            </a:r>
            <a:r>
              <a:rPr lang="ru-RU" sz="1400" dirty="0"/>
              <a:t>=3, </a:t>
            </a:r>
            <a:r>
              <a:rPr lang="ru-RU" sz="1400" dirty="0" err="1"/>
              <a:t>padding</a:t>
            </a:r>
            <a:r>
              <a:rPr lang="ru-RU" sz="1400" dirty="0"/>
              <a:t>=1),</a:t>
            </a:r>
          </a:p>
          <a:p>
            <a:r>
              <a:rPr lang="ru-RU" sz="1400" dirty="0"/>
              <a:t>            </a:t>
            </a:r>
            <a:r>
              <a:rPr lang="ru-RU" sz="1400" dirty="0" err="1"/>
              <a:t>nn.ReLU</a:t>
            </a:r>
            <a:r>
              <a:rPr lang="ru-RU" sz="1400" dirty="0"/>
              <a:t>(),</a:t>
            </a:r>
          </a:p>
          <a:p>
            <a:r>
              <a:rPr lang="ru-RU" sz="1400" dirty="0"/>
              <a:t>            nn.Conv2d(64, 64, </a:t>
            </a:r>
            <a:r>
              <a:rPr lang="ru-RU" sz="1400" dirty="0" err="1"/>
              <a:t>kernel_size</a:t>
            </a:r>
            <a:r>
              <a:rPr lang="ru-RU" sz="1400" dirty="0"/>
              <a:t>=3, </a:t>
            </a:r>
            <a:r>
              <a:rPr lang="ru-RU" sz="1400" dirty="0" err="1"/>
              <a:t>padding</a:t>
            </a:r>
            <a:r>
              <a:rPr lang="ru-RU" sz="1400" dirty="0"/>
              <a:t>=1),</a:t>
            </a:r>
          </a:p>
          <a:p>
            <a:r>
              <a:rPr lang="ru-RU" sz="1400" dirty="0"/>
              <a:t>            </a:t>
            </a:r>
            <a:r>
              <a:rPr lang="ru-RU" sz="1400" dirty="0" err="1"/>
              <a:t>nn.ReLU</a:t>
            </a:r>
            <a:r>
              <a:rPr lang="ru-RU" sz="1400" dirty="0"/>
              <a:t>()</a:t>
            </a:r>
          </a:p>
          <a:p>
            <a:r>
              <a:rPr lang="ru-RU" sz="1400" dirty="0"/>
              <a:t>        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self.output_layer</a:t>
            </a:r>
            <a:r>
              <a:rPr lang="ru-RU" sz="1400" dirty="0"/>
              <a:t> = nn.Conv2d(64, </a:t>
            </a:r>
            <a:r>
              <a:rPr lang="ru-RU" sz="1400" dirty="0" err="1"/>
              <a:t>num_classes</a:t>
            </a:r>
            <a:r>
              <a:rPr lang="ru-RU" sz="1400" dirty="0"/>
              <a:t>, </a:t>
            </a:r>
            <a:r>
              <a:rPr lang="ru-RU" sz="1400" dirty="0" err="1"/>
              <a:t>kernel_size</a:t>
            </a:r>
            <a:r>
              <a:rPr lang="ru-RU" sz="1400" dirty="0"/>
              <a:t>=1)</a:t>
            </a:r>
          </a:p>
          <a:p>
            <a:r>
              <a:rPr lang="ru-RU" sz="1400" dirty="0"/>
              <a:t>   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def</a:t>
            </a:r>
            <a:r>
              <a:rPr lang="ru-RU" sz="1400" dirty="0"/>
              <a:t> </a:t>
            </a:r>
            <a:r>
              <a:rPr lang="ru-RU" sz="1400" dirty="0" err="1"/>
              <a:t>forward</a:t>
            </a:r>
            <a:r>
              <a:rPr lang="ru-RU" sz="1400" dirty="0"/>
              <a:t>(</a:t>
            </a:r>
            <a:r>
              <a:rPr lang="ru-RU" sz="1400" dirty="0" err="1"/>
              <a:t>self</a:t>
            </a:r>
            <a:r>
              <a:rPr lang="ru-RU" sz="1400" dirty="0"/>
              <a:t>, x, </a:t>
            </a:r>
            <a:r>
              <a:rPr lang="ru-RU" sz="1400" dirty="0" err="1"/>
              <a:t>num_steps</a:t>
            </a:r>
            <a:r>
              <a:rPr lang="ru-RU" sz="1400" dirty="0"/>
              <a:t>=10):</a:t>
            </a:r>
          </a:p>
          <a:p>
            <a:r>
              <a:rPr lang="ru-RU" sz="1400" dirty="0"/>
              <a:t>        # Инициализация состояний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state</a:t>
            </a:r>
            <a:r>
              <a:rPr lang="ru-RU" sz="1400" dirty="0"/>
              <a:t> = </a:t>
            </a:r>
            <a:r>
              <a:rPr lang="ru-RU" sz="1400" dirty="0" err="1"/>
              <a:t>self.initial_layer</a:t>
            </a:r>
            <a:r>
              <a:rPr lang="ru-RU" sz="1400" dirty="0"/>
              <a:t>(x)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for</a:t>
            </a:r>
            <a:r>
              <a:rPr lang="ru-RU" sz="1400" dirty="0"/>
              <a:t> _ </a:t>
            </a:r>
            <a:r>
              <a:rPr lang="ru-RU" sz="1400" dirty="0" err="1"/>
              <a:t>in</a:t>
            </a:r>
            <a:r>
              <a:rPr lang="ru-RU" sz="1400" dirty="0"/>
              <a:t> </a:t>
            </a:r>
            <a:r>
              <a:rPr lang="ru-RU" sz="1400" dirty="0" err="1"/>
              <a:t>range</a:t>
            </a:r>
            <a:r>
              <a:rPr lang="ru-RU" sz="1400" dirty="0"/>
              <a:t>(</a:t>
            </a:r>
            <a:r>
              <a:rPr lang="ru-RU" sz="1400" dirty="0" err="1"/>
              <a:t>num_steps</a:t>
            </a:r>
            <a:r>
              <a:rPr lang="ru-RU" sz="1400" dirty="0"/>
              <a:t>):</a:t>
            </a:r>
          </a:p>
          <a:p>
            <a:r>
              <a:rPr lang="ru-RU" sz="1400" dirty="0"/>
              <a:t>            </a:t>
            </a:r>
            <a:r>
              <a:rPr lang="ru-RU" sz="1400" dirty="0" err="1"/>
              <a:t>state</a:t>
            </a:r>
            <a:r>
              <a:rPr lang="ru-RU" sz="1400" dirty="0"/>
              <a:t> = </a:t>
            </a:r>
            <a:r>
              <a:rPr lang="ru-RU" sz="1400" dirty="0" err="1"/>
              <a:t>self.hidden_layers</a:t>
            </a:r>
            <a:r>
              <a:rPr lang="ru-RU" sz="1400" dirty="0"/>
              <a:t>(</a:t>
            </a:r>
            <a:r>
              <a:rPr lang="ru-RU" sz="1400" dirty="0" err="1"/>
              <a:t>state</a:t>
            </a:r>
            <a:r>
              <a:rPr lang="ru-RU" sz="1400" dirty="0"/>
              <a:t>)</a:t>
            </a:r>
          </a:p>
          <a:p>
            <a:r>
              <a:rPr lang="ru-RU" sz="1400" dirty="0"/>
              <a:t>        </a:t>
            </a:r>
            <a:r>
              <a:rPr lang="ru-RU" sz="1400" dirty="0" err="1"/>
              <a:t>return</a:t>
            </a:r>
            <a:r>
              <a:rPr lang="ru-RU" sz="1400" dirty="0"/>
              <a:t> </a:t>
            </a:r>
            <a:r>
              <a:rPr lang="ru-RU" sz="1400" dirty="0" err="1"/>
              <a:t>self.output_layer</a:t>
            </a:r>
            <a:r>
              <a:rPr lang="ru-RU" sz="1400" dirty="0"/>
              <a:t>(</a:t>
            </a:r>
            <a:r>
              <a:rPr lang="ru-RU" sz="1400" dirty="0" err="1"/>
              <a:t>state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b="1" dirty="0"/>
              <a:t># Пример использования</a:t>
            </a:r>
          </a:p>
          <a:p>
            <a:r>
              <a:rPr lang="ru-RU" sz="1400" dirty="0" err="1"/>
              <a:t>model</a:t>
            </a:r>
            <a:r>
              <a:rPr lang="ru-RU" sz="1400" dirty="0"/>
              <a:t> = NCA_CNN(</a:t>
            </a:r>
            <a:r>
              <a:rPr lang="ru-RU" sz="1400" dirty="0" err="1"/>
              <a:t>input_channels</a:t>
            </a:r>
            <a:r>
              <a:rPr lang="ru-RU" sz="1400" dirty="0"/>
              <a:t>=1, </a:t>
            </a:r>
            <a:r>
              <a:rPr lang="ru-RU" sz="1400" dirty="0" err="1"/>
              <a:t>num_classes</a:t>
            </a:r>
            <a:r>
              <a:rPr lang="ru-RU" sz="1400" dirty="0"/>
              <a:t>=2)  # 1 канал входа, 2 класса на выходе</a:t>
            </a:r>
          </a:p>
          <a:p>
            <a:r>
              <a:rPr lang="ru-RU" sz="1400" dirty="0" err="1"/>
              <a:t>input_image</a:t>
            </a:r>
            <a:r>
              <a:rPr lang="ru-RU" sz="1400" dirty="0"/>
              <a:t> = </a:t>
            </a:r>
            <a:r>
              <a:rPr lang="ru-RU" sz="1400" dirty="0" err="1"/>
              <a:t>torch.randn</a:t>
            </a:r>
            <a:r>
              <a:rPr lang="ru-RU" sz="1400" dirty="0"/>
              <a:t>(1, 1, 128, 128)  # Пример входного изображения</a:t>
            </a:r>
          </a:p>
          <a:p>
            <a:r>
              <a:rPr lang="ru-RU" sz="1400" dirty="0" err="1"/>
              <a:t>output</a:t>
            </a:r>
            <a:r>
              <a:rPr lang="ru-RU" sz="1400" dirty="0"/>
              <a:t> = </a:t>
            </a:r>
            <a:r>
              <a:rPr lang="ru-RU" sz="1400" dirty="0" err="1"/>
              <a:t>model</a:t>
            </a:r>
            <a:r>
              <a:rPr lang="ru-RU" sz="1400" dirty="0"/>
              <a:t>(</a:t>
            </a:r>
            <a:r>
              <a:rPr lang="ru-RU" sz="1400" dirty="0" err="1"/>
              <a:t>input_image</a:t>
            </a:r>
            <a:r>
              <a:rPr lang="ru-RU" sz="1400" dirty="0"/>
              <a:t>, </a:t>
            </a:r>
            <a:r>
              <a:rPr lang="ru-RU" sz="1400" dirty="0" err="1"/>
              <a:t>num_steps</a:t>
            </a:r>
            <a:r>
              <a:rPr lang="ru-RU" sz="1400" dirty="0"/>
              <a:t>=10)</a:t>
            </a:r>
          </a:p>
          <a:p>
            <a:r>
              <a:rPr lang="ru-RU" sz="1400" dirty="0" err="1"/>
              <a:t>print</a:t>
            </a:r>
            <a:r>
              <a:rPr lang="ru-RU" sz="1400" dirty="0"/>
              <a:t>(</a:t>
            </a:r>
            <a:r>
              <a:rPr lang="ru-RU" sz="1400" dirty="0" err="1"/>
              <a:t>output.shape</a:t>
            </a:r>
            <a:r>
              <a:rPr lang="ru-RU" sz="1400" dirty="0"/>
              <a:t>)  # Выход: (1, 2, 128, 128)</a:t>
            </a:r>
          </a:p>
        </p:txBody>
      </p:sp>
    </p:spTree>
    <p:extLst>
      <p:ext uri="{BB962C8B-B14F-4D97-AF65-F5344CB8AC3E}">
        <p14:creationId xmlns:p14="http://schemas.microsoft.com/office/powerpoint/2010/main" val="29104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F3762A-6D51-43F5-B3B7-1994ADFFABCC}"/>
              </a:ext>
            </a:extLst>
          </p:cNvPr>
          <p:cNvSpPr/>
          <p:nvPr/>
        </p:nvSpPr>
        <p:spPr>
          <a:xfrm>
            <a:off x="285136" y="0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2F30F2-7F58-4D88-BE42-FA33C8EDCEF6}"/>
              </a:ext>
            </a:extLst>
          </p:cNvPr>
          <p:cNvSpPr/>
          <p:nvPr/>
        </p:nvSpPr>
        <p:spPr>
          <a:xfrm>
            <a:off x="550607" y="775754"/>
            <a:ext cx="115430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Случайный лес (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) представляет собой ансамбль решающих деревьев, которые работают вместе для классификации каждого пикселя изображения. Сегментация изображения с помощью случайного леса включает следующие этапы: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Извлечение признаков</a:t>
            </a:r>
            <a:r>
              <a:rPr lang="ru-RU" dirty="0"/>
              <a:t>: Для каждого пикселя рассчитываются признаки, такие как цвет, текстура, положение и локальные градиенты.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Обучение модели</a:t>
            </a:r>
            <a:r>
              <a:rPr lang="ru-RU" dirty="0"/>
              <a:t>: На этапе обучения случайный лес обучается на основе множества примеров, где пиксели имеют известные классы (например, различные объекты или фоны).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Предсказание</a:t>
            </a:r>
            <a:r>
              <a:rPr lang="ru-RU" dirty="0"/>
              <a:t>: Для каждого пикселя случайный лес определяет, к какому классу он относится на основе извлеченных признаков.</a:t>
            </a:r>
          </a:p>
          <a:p>
            <a:r>
              <a:rPr lang="ru-RU" dirty="0"/>
              <a:t>Преимущества использования случайного леса: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Интерпретируемость</a:t>
            </a:r>
            <a:r>
              <a:rPr lang="ru-RU" dirty="0"/>
              <a:t>: Случайный лес легче интерпретировать по сравнению с нейронными сетями, так как можно проследить принятие решений через деревья.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Меньшие вычислительные требования</a:t>
            </a:r>
            <a:r>
              <a:rPr lang="ru-RU" dirty="0"/>
              <a:t>: В сравнении с нейронными сетями, случайные леса требуют меньше вычислительных ресурсов для обучения и применения.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Меньший риск переобучения</a:t>
            </a:r>
            <a:r>
              <a:rPr lang="ru-RU" dirty="0"/>
              <a:t>: Из-за ансамблевого подхода, случайный лес может лучше справляться с проблемой переобучения на небольших наборах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46151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A990E-B755-4F0E-B027-94C590C4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47" y="-10886"/>
            <a:ext cx="529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F51E340-7CA5-4D3C-BAE2-40015CFA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3443"/>
              </p:ext>
            </p:extLst>
          </p:nvPr>
        </p:nvGraphicFramePr>
        <p:xfrm>
          <a:off x="265471" y="238431"/>
          <a:ext cx="10894144" cy="6521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23536">
                  <a:extLst>
                    <a:ext uri="{9D8B030D-6E8A-4147-A177-3AD203B41FA5}">
                      <a16:colId xmlns:a16="http://schemas.microsoft.com/office/drawing/2014/main" val="2070535462"/>
                    </a:ext>
                  </a:extLst>
                </a:gridCol>
                <a:gridCol w="2723536">
                  <a:extLst>
                    <a:ext uri="{9D8B030D-6E8A-4147-A177-3AD203B41FA5}">
                      <a16:colId xmlns:a16="http://schemas.microsoft.com/office/drawing/2014/main" val="1868517802"/>
                    </a:ext>
                  </a:extLst>
                </a:gridCol>
                <a:gridCol w="2723536">
                  <a:extLst>
                    <a:ext uri="{9D8B030D-6E8A-4147-A177-3AD203B41FA5}">
                      <a16:colId xmlns:a16="http://schemas.microsoft.com/office/drawing/2014/main" val="269354133"/>
                    </a:ext>
                  </a:extLst>
                </a:gridCol>
                <a:gridCol w="2723536">
                  <a:extLst>
                    <a:ext uri="{9D8B030D-6E8A-4147-A177-3AD203B41FA5}">
                      <a16:colId xmlns:a16="http://schemas.microsoft.com/office/drawing/2014/main" val="2959358673"/>
                    </a:ext>
                  </a:extLst>
                </a:gridCol>
              </a:tblGrid>
              <a:tr h="268997">
                <a:tc>
                  <a:txBody>
                    <a:bodyPr/>
                    <a:lstStyle/>
                    <a:p>
                      <a:r>
                        <a:rPr lang="ru-RU" sz="1600"/>
                        <a:t>Характеристика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Случайный лес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Нейронные сети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Общее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477827131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 dirty="0"/>
                        <a:t>Тип метода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Машинное обучение с ансамблевым подходом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Глубокое обучение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Оба относятся к методам машинного обучения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3300732689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r>
                        <a:rPr lang="ru-RU" sz="1600"/>
                        <a:t>Цель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Классификация каждого пикселя на основе признаков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Классификация каждого пикселя через автоматическое обучение признаков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Классификация пикселей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108306147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/>
                        <a:t>Извлечение признаков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Ручное извлечение признаков (цвет, текстура, и т.д.)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Автоматическое извлечение признаков с помощью сверток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Использование информации о пикселях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2425380490"/>
                  </a:ext>
                </a:extLst>
              </a:tr>
              <a:tr h="471526">
                <a:tc>
                  <a:txBody>
                    <a:bodyPr/>
                    <a:lstStyle/>
                    <a:p>
                      <a:r>
                        <a:rPr lang="ru-RU" sz="1600"/>
                        <a:t>Учет контекста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Используются признаки соседних пикселей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Учет контекста через свертки и пулинг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Адаптация к контексту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346512504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r>
                        <a:rPr lang="ru-RU" sz="1600"/>
                        <a:t>Обучение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Быстрое обучение, меньшие вычислительные ресурсы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Требует больших вычислительных ресурсов и времени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Оба метода обучаются на размеченных данных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3185092325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/>
                        <a:t>Интерпретируемость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Высокая интерпретируемость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Сложная интерпретация решений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Оба обеспечивают предсказания для каждого пикселя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501461446"/>
                  </a:ext>
                </a:extLst>
              </a:tr>
              <a:tr h="674056">
                <a:tc>
                  <a:txBody>
                    <a:bodyPr/>
                    <a:lstStyle/>
                    <a:p>
                      <a:r>
                        <a:rPr lang="ru-RU" sz="1600"/>
                        <a:t>Точность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Может уступать в точности при сложных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Высокая точность благодаря глубокому обучению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Непрерывное улучшение за счет адаптации моделей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159140986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r>
                        <a:rPr lang="ru-RU" sz="1600"/>
                        <a:t>Применение на больших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Ограниченное применение для больших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Хорошо масштабируется для больших наборов данных</a:t>
                      </a:r>
                    </a:p>
                  </a:txBody>
                  <a:tcPr marL="50015" marR="50015" marT="25008" marB="2500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Могут быть улучшены для повышения точности</a:t>
                      </a:r>
                    </a:p>
                  </a:txBody>
                  <a:tcPr marL="50015" marR="50015" marT="25008" marB="25008" anchor="ctr"/>
                </a:tc>
                <a:extLst>
                  <a:ext uri="{0D108BD9-81ED-4DB2-BD59-A6C34878D82A}">
                    <a16:rowId xmlns:a16="http://schemas.microsoft.com/office/drawing/2014/main" val="179109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54450-52E3-4C95-BC54-CED0ECEE4DD4}"/>
              </a:ext>
            </a:extLst>
          </p:cNvPr>
          <p:cNvSpPr/>
          <p:nvPr/>
        </p:nvSpPr>
        <p:spPr>
          <a:xfrm>
            <a:off x="285136" y="-255611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1CE34B-773F-4420-8C1C-A48D7391BE5A}"/>
              </a:ext>
            </a:extLst>
          </p:cNvPr>
          <p:cNvSpPr/>
          <p:nvPr/>
        </p:nvSpPr>
        <p:spPr>
          <a:xfrm>
            <a:off x="496529" y="486585"/>
            <a:ext cx="11198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ru-RU" b="1" dirty="0"/>
              <a:t>Извлечение признаков (</a:t>
            </a:r>
            <a:r>
              <a:rPr lang="ru-RU" b="1" dirty="0" err="1"/>
              <a:t>Feature</a:t>
            </a:r>
            <a:r>
              <a:rPr lang="ru-RU" b="1" dirty="0"/>
              <a:t> </a:t>
            </a:r>
            <a:r>
              <a:rPr lang="ru-RU" b="1" dirty="0" err="1"/>
              <a:t>Extraction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и формирование обучающего набора</a:t>
            </a:r>
            <a:r>
              <a:rPr lang="ru-RU" dirty="0"/>
              <a:t>:</a:t>
            </a:r>
          </a:p>
          <a:p>
            <a:r>
              <a:rPr lang="ru-RU" dirty="0"/>
              <a:t>Каждый пиксель изображения преобразуется в вектор признаков. Эти признаки могут включать: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Цветовые характеристики</a:t>
            </a:r>
            <a:r>
              <a:rPr lang="ru-RU" dirty="0"/>
              <a:t> (например, значения RGB или значения в других цветовых пространствах, таких как HSV).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Текстурные признаки</a:t>
            </a:r>
            <a:r>
              <a:rPr lang="ru-RU" dirty="0"/>
              <a:t> (например, гистограммы градиентов (HOG)).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Пространственные признаки</a:t>
            </a:r>
            <a:r>
              <a:rPr lang="ru-RU" dirty="0"/>
              <a:t> (например, координаты пикселя в изображении).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Контекстные признаки</a:t>
            </a:r>
            <a:r>
              <a:rPr lang="ru-RU" dirty="0"/>
              <a:t> — информация о соседних пикселях, которая помогает учитывать локальную текстуру и контекст.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Метка</a:t>
            </a:r>
            <a:r>
              <a:rPr lang="ru-RU" dirty="0"/>
              <a:t> - для каждого пикселя известен его класс (например, к какому объекту он относится)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166384-78EE-43AA-A26B-B478DF5BB4DB}"/>
              </a:ext>
            </a:extLst>
          </p:cNvPr>
          <p:cNvSpPr/>
          <p:nvPr/>
        </p:nvSpPr>
        <p:spPr>
          <a:xfrm>
            <a:off x="629264" y="3165315"/>
            <a:ext cx="314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2. Обучение случайного леса</a:t>
            </a:r>
            <a:r>
              <a:rPr lang="ru-RU" dirty="0"/>
              <a:t>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BFBF4-BD94-4886-9194-17B0F95FA82B}"/>
              </a:ext>
            </a:extLst>
          </p:cNvPr>
          <p:cNvSpPr/>
          <p:nvPr/>
        </p:nvSpPr>
        <p:spPr>
          <a:xfrm>
            <a:off x="897417" y="3506113"/>
            <a:ext cx="10697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Случайный лес использует технику "</a:t>
            </a:r>
            <a:r>
              <a:rPr lang="ru-RU" dirty="0" err="1"/>
              <a:t>bagging</a:t>
            </a:r>
            <a:r>
              <a:rPr lang="ru-RU" dirty="0"/>
              <a:t>" (</a:t>
            </a:r>
            <a:r>
              <a:rPr lang="ru-RU" dirty="0" err="1"/>
              <a:t>bootstrap</a:t>
            </a:r>
            <a:r>
              <a:rPr lang="ru-RU" dirty="0"/>
              <a:t> </a:t>
            </a:r>
            <a:r>
              <a:rPr lang="ru-RU" dirty="0" err="1"/>
              <a:t>aggregating</a:t>
            </a:r>
            <a:r>
              <a:rPr lang="ru-RU" dirty="0"/>
              <a:t>), чтобы создать множество решающих деревьев. На каждом шаге создаются разные </a:t>
            </a:r>
            <a:r>
              <a:rPr lang="ru-RU" dirty="0" err="1"/>
              <a:t>подвыборки</a:t>
            </a:r>
            <a:r>
              <a:rPr lang="ru-RU" dirty="0"/>
              <a:t> из исходного набора данных, причем с возвращением, т.е. одно и то же наблюдение может оказаться в нескольких </a:t>
            </a:r>
            <a:r>
              <a:rPr lang="ru-RU" dirty="0" err="1"/>
              <a:t>подвыборках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9C08D-B188-49AD-A272-206C4080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3" y="4457977"/>
            <a:ext cx="7286625" cy="1438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B6DE8F-9DE1-454D-BC25-C35A1FE7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30" y="5529754"/>
            <a:ext cx="4729316" cy="10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54450-52E3-4C95-BC54-CED0ECEE4DD4}"/>
              </a:ext>
            </a:extLst>
          </p:cNvPr>
          <p:cNvSpPr/>
          <p:nvPr/>
        </p:nvSpPr>
        <p:spPr>
          <a:xfrm>
            <a:off x="285136" y="0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1CE34B-773F-4420-8C1C-A48D7391BE5A}"/>
              </a:ext>
            </a:extLst>
          </p:cNvPr>
          <p:cNvSpPr/>
          <p:nvPr/>
        </p:nvSpPr>
        <p:spPr>
          <a:xfrm>
            <a:off x="629264" y="746599"/>
            <a:ext cx="11198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ru-RU" b="1" dirty="0"/>
              <a:t>Извлечение признаков (</a:t>
            </a:r>
            <a:r>
              <a:rPr lang="ru-RU" b="1" dirty="0" err="1"/>
              <a:t>Feature</a:t>
            </a:r>
            <a:r>
              <a:rPr lang="ru-RU" b="1" dirty="0"/>
              <a:t> </a:t>
            </a:r>
            <a:r>
              <a:rPr lang="ru-RU" b="1" dirty="0" err="1"/>
              <a:t>Extraction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и формирование обучающего набора</a:t>
            </a:r>
            <a:r>
              <a:rPr lang="ru-RU" dirty="0"/>
              <a:t>:</a:t>
            </a:r>
          </a:p>
          <a:p>
            <a:r>
              <a:rPr lang="ru-RU" dirty="0"/>
              <a:t>Каждый пиксель изображения преобразуется в вектор признаков(</a:t>
            </a:r>
            <a:r>
              <a:rPr lang="ru-RU" b="1" dirty="0"/>
              <a:t>Цветовые характеристики,</a:t>
            </a:r>
            <a:r>
              <a:rPr lang="ru-RU" dirty="0"/>
              <a:t> </a:t>
            </a:r>
            <a:r>
              <a:rPr lang="ru-RU" b="1" dirty="0"/>
              <a:t>Текстурные признаки,</a:t>
            </a:r>
            <a:r>
              <a:rPr lang="ru-RU" dirty="0"/>
              <a:t> </a:t>
            </a:r>
            <a:r>
              <a:rPr lang="ru-RU" b="1" dirty="0"/>
              <a:t>Пространственные признаки,</a:t>
            </a:r>
            <a:r>
              <a:rPr lang="ru-RU" dirty="0"/>
              <a:t> </a:t>
            </a:r>
            <a:r>
              <a:rPr lang="ru-RU" b="1" dirty="0"/>
              <a:t>Контекстные признаки, Метка</a:t>
            </a:r>
            <a:r>
              <a:rPr lang="ru-RU" dirty="0"/>
              <a:t>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166384-78EE-43AA-A26B-B478DF5BB4DB}"/>
              </a:ext>
            </a:extLst>
          </p:cNvPr>
          <p:cNvSpPr/>
          <p:nvPr/>
        </p:nvSpPr>
        <p:spPr>
          <a:xfrm>
            <a:off x="629264" y="1799360"/>
            <a:ext cx="314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2. Обучение случайного леса</a:t>
            </a:r>
            <a:r>
              <a:rPr lang="ru-RU" dirty="0"/>
              <a:t>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BFBF4-BD94-4886-9194-17B0F95FA82B}"/>
              </a:ext>
            </a:extLst>
          </p:cNvPr>
          <p:cNvSpPr/>
          <p:nvPr/>
        </p:nvSpPr>
        <p:spPr>
          <a:xfrm>
            <a:off x="747251" y="2091585"/>
            <a:ext cx="10697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"</a:t>
            </a:r>
            <a:r>
              <a:rPr lang="ru-RU" dirty="0" err="1"/>
              <a:t>bagging</a:t>
            </a:r>
            <a:r>
              <a:rPr lang="ru-RU" dirty="0"/>
              <a:t>" (</a:t>
            </a:r>
            <a:r>
              <a:rPr lang="ru-RU" dirty="0" err="1"/>
              <a:t>bootstrap</a:t>
            </a:r>
            <a:r>
              <a:rPr lang="ru-RU" dirty="0"/>
              <a:t> </a:t>
            </a:r>
            <a:r>
              <a:rPr lang="ru-RU" dirty="0" err="1"/>
              <a:t>aggregating</a:t>
            </a:r>
            <a:r>
              <a:rPr lang="ru-RU" dirty="0"/>
              <a:t>): на каждом шаге создаются разные </a:t>
            </a:r>
            <a:r>
              <a:rPr lang="ru-RU" dirty="0" err="1"/>
              <a:t>подвыборки</a:t>
            </a:r>
            <a:r>
              <a:rPr lang="ru-RU" dirty="0"/>
              <a:t> из исходного набора данных, причем с возвращением, т.е. одно и то же наблюдение может оказаться в нескольких </a:t>
            </a:r>
            <a:r>
              <a:rPr lang="ru-RU" dirty="0" err="1"/>
              <a:t>подвыборках</a:t>
            </a:r>
            <a:r>
              <a:rPr lang="ru-RU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9D97E5-5958-4486-B965-7CD55381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09" y="2802315"/>
            <a:ext cx="73342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9DE96C-BE25-4666-97F0-0AD5A5D5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43" y="4902973"/>
            <a:ext cx="4833936" cy="154781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7B7FBC-B768-4C25-9D19-F138D74EABE3}"/>
              </a:ext>
            </a:extLst>
          </p:cNvPr>
          <p:cNvSpPr/>
          <p:nvPr/>
        </p:nvSpPr>
        <p:spPr>
          <a:xfrm>
            <a:off x="747251" y="3774278"/>
            <a:ext cx="1069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3. Предсказание и голосование</a:t>
            </a:r>
            <a:r>
              <a:rPr lang="ru-RU" dirty="0"/>
              <a:t>: Для классификации каждое дерево дает свое предсказание.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CD9F3B-68A8-443F-919E-13C230B6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574" y="4424348"/>
            <a:ext cx="1323975" cy="46672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D8A5958-1389-4C94-8ED8-DB07B41FC790}"/>
              </a:ext>
            </a:extLst>
          </p:cNvPr>
          <p:cNvSpPr/>
          <p:nvPr/>
        </p:nvSpPr>
        <p:spPr>
          <a:xfrm>
            <a:off x="986452" y="4055016"/>
            <a:ext cx="10458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Индикаторная функция равна 1, если дерево предсказало класс c, и 0 в противном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16697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54450-52E3-4C95-BC54-CED0ECEE4DD4}"/>
              </a:ext>
            </a:extLst>
          </p:cNvPr>
          <p:cNvSpPr/>
          <p:nvPr/>
        </p:nvSpPr>
        <p:spPr>
          <a:xfrm>
            <a:off x="285136" y="0"/>
            <a:ext cx="1102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6. </a:t>
            </a:r>
            <a:r>
              <a:rPr lang="ru-RU" b="1" dirty="0"/>
              <a:t>Сегментация на основе машинного обучения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Forest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1CE34B-773F-4420-8C1C-A48D7391BE5A}"/>
              </a:ext>
            </a:extLst>
          </p:cNvPr>
          <p:cNvSpPr/>
          <p:nvPr/>
        </p:nvSpPr>
        <p:spPr>
          <a:xfrm>
            <a:off x="629264" y="746599"/>
            <a:ext cx="11198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ru-RU" b="1" dirty="0"/>
              <a:t>Извлечение признаков (</a:t>
            </a:r>
            <a:r>
              <a:rPr lang="ru-RU" b="1" dirty="0" err="1"/>
              <a:t>Feature</a:t>
            </a:r>
            <a:r>
              <a:rPr lang="ru-RU" b="1" dirty="0"/>
              <a:t> </a:t>
            </a:r>
            <a:r>
              <a:rPr lang="ru-RU" b="1" dirty="0" err="1"/>
              <a:t>Extraction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и формирование обучающего набора</a:t>
            </a:r>
            <a:r>
              <a:rPr lang="ru-RU" dirty="0"/>
              <a:t>:</a:t>
            </a:r>
          </a:p>
          <a:p>
            <a:r>
              <a:rPr lang="ru-RU" dirty="0"/>
              <a:t>Каждый пиксель изображения преобразуется в вектор признаков(</a:t>
            </a:r>
            <a:r>
              <a:rPr lang="ru-RU" b="1" dirty="0"/>
              <a:t>Цветовые характеристики,</a:t>
            </a:r>
            <a:r>
              <a:rPr lang="ru-RU" dirty="0"/>
              <a:t> </a:t>
            </a:r>
            <a:r>
              <a:rPr lang="ru-RU" b="1" dirty="0"/>
              <a:t>Текстурные признаки,</a:t>
            </a:r>
            <a:r>
              <a:rPr lang="ru-RU" dirty="0"/>
              <a:t> </a:t>
            </a:r>
            <a:r>
              <a:rPr lang="ru-RU" b="1" dirty="0"/>
              <a:t>Пространственные признаки,</a:t>
            </a:r>
            <a:r>
              <a:rPr lang="ru-RU" dirty="0"/>
              <a:t> </a:t>
            </a:r>
            <a:r>
              <a:rPr lang="ru-RU" b="1" dirty="0"/>
              <a:t>Контекстные признаки, Метка</a:t>
            </a:r>
            <a:r>
              <a:rPr lang="ru-RU" dirty="0"/>
              <a:t>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166384-78EE-43AA-A26B-B478DF5BB4DB}"/>
              </a:ext>
            </a:extLst>
          </p:cNvPr>
          <p:cNvSpPr/>
          <p:nvPr/>
        </p:nvSpPr>
        <p:spPr>
          <a:xfrm>
            <a:off x="629264" y="1799360"/>
            <a:ext cx="314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2. Обучение случайного леса</a:t>
            </a:r>
            <a:r>
              <a:rPr lang="ru-RU" dirty="0"/>
              <a:t>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BFBF4-BD94-4886-9194-17B0F95FA82B}"/>
              </a:ext>
            </a:extLst>
          </p:cNvPr>
          <p:cNvSpPr/>
          <p:nvPr/>
        </p:nvSpPr>
        <p:spPr>
          <a:xfrm>
            <a:off x="747251" y="2091585"/>
            <a:ext cx="10697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"</a:t>
            </a:r>
            <a:r>
              <a:rPr lang="ru-RU" dirty="0" err="1"/>
              <a:t>bagging</a:t>
            </a:r>
            <a:r>
              <a:rPr lang="ru-RU" dirty="0"/>
              <a:t>" (</a:t>
            </a:r>
            <a:r>
              <a:rPr lang="ru-RU" dirty="0" err="1"/>
              <a:t>bootstrap</a:t>
            </a:r>
            <a:r>
              <a:rPr lang="ru-RU" dirty="0"/>
              <a:t> </a:t>
            </a:r>
            <a:r>
              <a:rPr lang="ru-RU" dirty="0" err="1"/>
              <a:t>aggregating</a:t>
            </a:r>
            <a:r>
              <a:rPr lang="ru-RU" dirty="0"/>
              <a:t>): на каждом шаге создаются разные </a:t>
            </a:r>
            <a:r>
              <a:rPr lang="ru-RU" dirty="0" err="1"/>
              <a:t>подвыборки</a:t>
            </a:r>
            <a:r>
              <a:rPr lang="ru-RU" dirty="0"/>
              <a:t> из исходного набора данных, причем с возвращением, т.е. одно и то же наблюдение может оказаться в нескольких </a:t>
            </a:r>
            <a:r>
              <a:rPr lang="ru-RU" dirty="0" err="1"/>
              <a:t>подвыборках</a:t>
            </a:r>
            <a:r>
              <a:rPr lang="ru-RU" dirty="0"/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7B7FBC-B768-4C25-9D19-F138D74EABE3}"/>
              </a:ext>
            </a:extLst>
          </p:cNvPr>
          <p:cNvSpPr/>
          <p:nvPr/>
        </p:nvSpPr>
        <p:spPr>
          <a:xfrm>
            <a:off x="609601" y="2975416"/>
            <a:ext cx="1069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3. Предсказание и голосование</a:t>
            </a:r>
            <a:r>
              <a:rPr lang="ru-RU" dirty="0"/>
              <a:t>: Для классификации каждое дерево дает свое предсказание.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CD9F3B-68A8-443F-919E-13C230B6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57" y="3211314"/>
            <a:ext cx="1323975" cy="46672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D8A5958-1389-4C94-8ED8-DB07B41FC790}"/>
              </a:ext>
            </a:extLst>
          </p:cNvPr>
          <p:cNvSpPr/>
          <p:nvPr/>
        </p:nvSpPr>
        <p:spPr>
          <a:xfrm>
            <a:off x="848802" y="3256154"/>
            <a:ext cx="10458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Индикаторная функция равна 1, если дерево предсказало класс c, и 0 в противном случае.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63617C-A309-4A98-81DD-BD8DDDF1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44" y="3678039"/>
            <a:ext cx="6496050" cy="1228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1794B-EA3C-4041-960D-0527D07F7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763" y="4151472"/>
            <a:ext cx="5358888" cy="250081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C3851A1-D553-4BEA-B730-1BBB811549E3}"/>
              </a:ext>
            </a:extLst>
          </p:cNvPr>
          <p:cNvSpPr/>
          <p:nvPr/>
        </p:nvSpPr>
        <p:spPr>
          <a:xfrm>
            <a:off x="653843" y="4984065"/>
            <a:ext cx="5574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Высокая точность:</a:t>
            </a:r>
          </a:p>
          <a:p>
            <a:r>
              <a:rPr lang="ru-RU" sz="1200" dirty="0"/>
              <a:t> Использование большого количества деревьев снижает вероятность переобучения и повышает точность модели.</a:t>
            </a:r>
          </a:p>
          <a:p>
            <a:r>
              <a:rPr lang="ru-RU" sz="1200" dirty="0"/>
              <a:t>Устойчивость к шуму: </a:t>
            </a:r>
          </a:p>
          <a:p>
            <a:r>
              <a:rPr lang="ru-RU" sz="1200" dirty="0"/>
              <a:t>За счет использования нескольких деревьев, случайный лес устойчив к выбросам и зашумленным данным.</a:t>
            </a:r>
          </a:p>
          <a:p>
            <a:r>
              <a:rPr lang="ru-RU" sz="1200" dirty="0"/>
              <a:t>Может работать с большим количеством признаков: </a:t>
            </a:r>
          </a:p>
          <a:p>
            <a:r>
              <a:rPr lang="ru-RU" sz="1200" dirty="0"/>
              <a:t>Благодаря выбору случайного подмножества признаков на каждом узле, алгоритм может справляться с задачами, где много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69787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DDCBF8-9382-4A3D-838E-445A764D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4" y="624349"/>
            <a:ext cx="4448175" cy="5334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876369-6121-4B72-AFCE-EF72D78F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735701"/>
            <a:ext cx="721995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464B2-F4B0-4544-8DCC-18DEFC922C04}"/>
              </a:ext>
            </a:extLst>
          </p:cNvPr>
          <p:cNvSpPr txBox="1"/>
          <p:nvPr/>
        </p:nvSpPr>
        <p:spPr>
          <a:xfrm>
            <a:off x="5692877" y="624349"/>
            <a:ext cx="54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Сначала необходимо изменить среду выполнения на среду с аппаратным ускорением</a:t>
            </a:r>
          </a:p>
        </p:txBody>
      </p:sp>
    </p:spTree>
    <p:extLst>
      <p:ext uri="{BB962C8B-B14F-4D97-AF65-F5344CB8AC3E}">
        <p14:creationId xmlns:p14="http://schemas.microsoft.com/office/powerpoint/2010/main" val="34632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7233AF-CC74-4C6F-89D1-641FAEB8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3337"/>
            <a:ext cx="93916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5D71CC-3216-4AA4-8776-97756B25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04"/>
            <a:ext cx="12073735" cy="436414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3D860-D8AA-4D01-909E-5B0A0ED1C20B}"/>
              </a:ext>
            </a:extLst>
          </p:cNvPr>
          <p:cNvSpPr/>
          <p:nvPr/>
        </p:nvSpPr>
        <p:spPr>
          <a:xfrm>
            <a:off x="1219200" y="49509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Применяем порог вероятности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0.78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probability_map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y_full_proba_cpu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[:,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].reshape(shape)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y_full_pred_cpu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probability_map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&gt; threshold).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astype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57693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ED178D-068B-48F4-BA73-E58B7EB6B621}"/>
              </a:ext>
            </a:extLst>
          </p:cNvPr>
          <p:cNvSpPr/>
          <p:nvPr/>
        </p:nvSpPr>
        <p:spPr>
          <a:xfrm>
            <a:off x="9030350" y="476624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0.</a:t>
            </a:r>
            <a:r>
              <a:rPr lang="ru-RU" dirty="0">
                <a:solidFill>
                  <a:srgbClr val="116644"/>
                </a:solidFill>
                <a:latin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8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39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1615</Words>
  <Application>Microsoft Office PowerPoint</Application>
  <PresentationFormat>Широкоэкранный</PresentationFormat>
  <Paragraphs>156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Calibri</vt:lpstr>
      <vt:lpstr>Calibri Light</vt:lpstr>
      <vt:lpstr>Courier New</vt:lpstr>
      <vt:lpstr>Тема Office</vt:lpstr>
      <vt:lpstr>Модуль 3. Предобработка и анализ медицинских изображений для диагностики заболеваний с использованием 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3. Предобработка и анализ медицинских изображений для диагностики заболеваний с использованием ИИ</dc:title>
  <dc:creator>Екатерина Шувалова</dc:creator>
  <cp:lastModifiedBy>Екатерина Шувалова</cp:lastModifiedBy>
  <cp:revision>286</cp:revision>
  <dcterms:created xsi:type="dcterms:W3CDTF">2024-12-02T07:03:01Z</dcterms:created>
  <dcterms:modified xsi:type="dcterms:W3CDTF">2024-12-11T21:06:02Z</dcterms:modified>
</cp:coreProperties>
</file>