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71" r:id="rId6"/>
    <p:sldId id="272" r:id="rId7"/>
    <p:sldId id="257" r:id="rId8"/>
    <p:sldId id="269" r:id="rId9"/>
    <p:sldId id="268" r:id="rId10"/>
    <p:sldId id="263" r:id="rId11"/>
    <p:sldId id="273" r:id="rId12"/>
    <p:sldId id="270" r:id="rId13"/>
    <p:sldId id="264" r:id="rId14"/>
    <p:sldId id="266" r:id="rId15"/>
    <p:sldId id="265" r:id="rId16"/>
    <p:sldId id="274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DF7"/>
    <a:srgbClr val="ED7D31"/>
    <a:srgbClr val="FFF2CC"/>
    <a:srgbClr val="F8CBAD"/>
    <a:srgbClr val="262626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Количество упоминаний </a:t>
            </a:r>
            <a:r>
              <a:rPr lang="ru-RU" sz="2400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2400" b="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в определенные года</a:t>
            </a:r>
            <a:endParaRPr lang="ru-RU" sz="24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фывфыв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Лист1!$A$2:$A$10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30</c:v>
                </c:pt>
                <c:pt idx="1">
                  <c:v>10</c:v>
                </c:pt>
                <c:pt idx="2">
                  <c:v>5</c:v>
                </c:pt>
                <c:pt idx="3">
                  <c:v>25</c:v>
                </c:pt>
                <c:pt idx="4">
                  <c:v>20</c:v>
                </c:pt>
                <c:pt idx="5">
                  <c:v>32</c:v>
                </c:pt>
                <c:pt idx="6">
                  <c:v>60</c:v>
                </c:pt>
                <c:pt idx="7">
                  <c:v>124</c:v>
                </c:pt>
                <c:pt idx="8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D8-4E03-AFD2-AC84068BD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5602336"/>
        <c:axId val="245612736"/>
      </c:barChart>
      <c:catAx>
        <c:axId val="24560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>
                    <a:solidFill>
                      <a:srgbClr val="FF0000"/>
                    </a:solidFill>
                  </a:rPr>
                  <a:t>Года,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когда был упомянут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микрофронтендный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подход</a:t>
                </a:r>
                <a:endParaRPr lang="ru-RU" dirty="0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612736"/>
        <c:crosses val="autoZero"/>
        <c:auto val="1"/>
        <c:lblAlgn val="ctr"/>
        <c:lblOffset val="100"/>
        <c:noMultiLvlLbl val="0"/>
      </c:catAx>
      <c:valAx>
        <c:axId val="2456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err="1" smtClean="0">
                    <a:solidFill>
                      <a:srgbClr val="FF0000"/>
                    </a:solidFill>
                  </a:rPr>
                  <a:t>Количетсво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упоминания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микрофронтедного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подхода (сколько раз было упомянуто слово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микрофронтенд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в различных источниках)</a:t>
                </a:r>
                <a:endParaRPr lang="ru-RU" dirty="0">
                  <a:solidFill>
                    <a:srgbClr val="FF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4132553335087848E-3"/>
              <c:y val="0.16300116889328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60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0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9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8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7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2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8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3B8D-FA35-4A53-ABED-ADB8AEF84D40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62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23542"/>
            <a:ext cx="12192000" cy="6881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30525" y="5316208"/>
            <a:ext cx="3082507" cy="3754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Рахимов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Камол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ИПБ-16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Разработка микрофронтенда для </a:t>
            </a:r>
            <a:r>
              <a:rPr lang="ru-RU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веб-</a:t>
            </a:r>
            <a:r>
              <a:rPr lang="ru-RU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приложений продуктов страховых компаний</a:t>
            </a:r>
          </a:p>
        </p:txBody>
      </p:sp>
      <p:pic>
        <p:nvPicPr>
          <p:cNvPr id="1032" name="Picture 8" descr="Картинки по запросу &quot;avatar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511" y="5014283"/>
            <a:ext cx="850962" cy="8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664599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Как устроен микрофронтенд: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34531" y="2251494"/>
            <a:ext cx="4324710" cy="360584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4531" y="2682815"/>
            <a:ext cx="4521677" cy="317452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    &lt;script type="</a:t>
            </a:r>
            <a:r>
              <a:rPr lang="en-US" dirty="0" err="1" smtClean="0"/>
              <a:t>systemjs-importmap</a:t>
            </a:r>
            <a:r>
              <a:rPr lang="en-US" dirty="0" smtClean="0"/>
              <a:t>"&gt;</a:t>
            </a:r>
          </a:p>
          <a:p>
            <a:pPr algn="l"/>
            <a:r>
              <a:rPr lang="en-US" dirty="0"/>
              <a:t>      {</a:t>
            </a:r>
          </a:p>
          <a:p>
            <a:pPr algn="l"/>
            <a:r>
              <a:rPr lang="en-US" dirty="0"/>
              <a:t>        "imports": {</a:t>
            </a:r>
          </a:p>
          <a:p>
            <a:pPr algn="l"/>
            <a:r>
              <a:rPr lang="en-US" dirty="0"/>
              <a:t>          "</a:t>
            </a:r>
            <a:r>
              <a:rPr lang="en-US" dirty="0" err="1"/>
              <a:t>auth</a:t>
            </a:r>
            <a:r>
              <a:rPr lang="en-US" dirty="0"/>
              <a:t>": "http://localhost:4201/main.js",</a:t>
            </a:r>
          </a:p>
          <a:p>
            <a:pPr algn="l"/>
            <a:r>
              <a:rPr lang="en-US" dirty="0"/>
              <a:t>          "</a:t>
            </a:r>
            <a:r>
              <a:rPr lang="en-US" dirty="0" err="1"/>
              <a:t>autocontract</a:t>
            </a:r>
            <a:r>
              <a:rPr lang="en-US" dirty="0"/>
              <a:t>": "http://localhost:4202/main.js",</a:t>
            </a:r>
          </a:p>
          <a:p>
            <a:pPr algn="l"/>
            <a:r>
              <a:rPr lang="en-US" dirty="0"/>
              <a:t>          "contracts": "http://localhost:4203/main.js",</a:t>
            </a:r>
          </a:p>
          <a:p>
            <a:pPr algn="l"/>
            <a:r>
              <a:rPr lang="en-US" dirty="0"/>
              <a:t>          "main": "http://localhost:4300/main.js</a:t>
            </a:r>
            <a:r>
              <a:rPr lang="en-US" dirty="0" smtClean="0"/>
              <a:t>",</a:t>
            </a:r>
          </a:p>
          <a:p>
            <a:pPr algn="l"/>
            <a:r>
              <a:rPr lang="en-US" dirty="0" smtClean="0"/>
              <a:t>        }</a:t>
            </a:r>
          </a:p>
          <a:p>
            <a:pPr algn="l"/>
            <a:r>
              <a:rPr lang="en-US" dirty="0"/>
              <a:t>      }</a:t>
            </a:r>
          </a:p>
          <a:p>
            <a:pPr algn="l"/>
            <a:r>
              <a:rPr lang="en-US" dirty="0"/>
              <a:t>    &lt;/script&gt;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2050" name="Picture 2" descr="Картинки по запросу &quot;question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18" y="366738"/>
            <a:ext cx="1104314" cy="11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09158" y="1489826"/>
            <a:ext cx="797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 может иметь </a:t>
            </a:r>
            <a:r>
              <a:rPr lang="ru-RU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страницы/компоненты</a:t>
            </a:r>
            <a:r>
              <a:rPr lang="ru-RU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которые запущены на разных хостах, зарегистрированных в корневом хосте:</a:t>
            </a:r>
          </a:p>
          <a:p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932759" y="2251494"/>
            <a:ext cx="4324710" cy="36058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7085156" y="2413156"/>
            <a:ext cx="4756033" cy="3643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  &lt;script&gt;</a:t>
            </a:r>
          </a:p>
          <a:p>
            <a:pPr algn="l"/>
            <a:r>
              <a:rPr lang="en-US" dirty="0"/>
              <a:t>      </a:t>
            </a:r>
            <a:r>
              <a:rPr lang="en-US" dirty="0" err="1"/>
              <a:t>System.import</a:t>
            </a:r>
            <a:r>
              <a:rPr lang="en-US" dirty="0"/>
              <a:t>('single-spa').then(function (</a:t>
            </a:r>
            <a:r>
              <a:rPr lang="en-US" dirty="0" err="1"/>
              <a:t>singleSpa</a:t>
            </a:r>
            <a:r>
              <a:rPr lang="en-US" dirty="0"/>
              <a:t>) {</a:t>
            </a:r>
          </a:p>
          <a:p>
            <a:pPr algn="l"/>
            <a:r>
              <a:rPr lang="en-US" dirty="0"/>
              <a:t>        </a:t>
            </a:r>
            <a:r>
              <a:rPr lang="en-US" dirty="0" err="1"/>
              <a:t>singleSpa.registerApplication</a:t>
            </a:r>
            <a:r>
              <a:rPr lang="en-US" dirty="0"/>
              <a:t>(</a:t>
            </a:r>
          </a:p>
          <a:p>
            <a:pPr algn="l"/>
            <a:r>
              <a:rPr lang="en-US" dirty="0"/>
              <a:t>          </a:t>
            </a:r>
            <a:r>
              <a:rPr lang="en-US" dirty="0" smtClean="0"/>
              <a:t>'</a:t>
            </a:r>
            <a:r>
              <a:rPr lang="en-US" dirty="0" err="1" smtClean="0"/>
              <a:t>auth</a:t>
            </a:r>
            <a:r>
              <a:rPr lang="en-US" dirty="0" smtClean="0"/>
              <a:t>',</a:t>
            </a:r>
            <a:endParaRPr lang="en-US" dirty="0"/>
          </a:p>
          <a:p>
            <a:pPr algn="l"/>
            <a:r>
              <a:rPr lang="en-US" dirty="0"/>
              <a:t>          function () {</a:t>
            </a:r>
          </a:p>
          <a:p>
            <a:pPr algn="l"/>
            <a:r>
              <a:rPr lang="en-US" dirty="0"/>
              <a:t>            return </a:t>
            </a:r>
            <a:r>
              <a:rPr lang="en-US" dirty="0" err="1" smtClean="0"/>
              <a:t>System.import</a:t>
            </a:r>
            <a:r>
              <a:rPr lang="en-US" dirty="0" smtClean="0"/>
              <a:t>('</a:t>
            </a:r>
            <a:r>
              <a:rPr lang="en-US" dirty="0" err="1" smtClean="0"/>
              <a:t>auth</a:t>
            </a:r>
            <a:r>
              <a:rPr lang="en-US" dirty="0" smtClean="0"/>
              <a:t>');</a:t>
            </a:r>
            <a:endParaRPr lang="en-US" dirty="0"/>
          </a:p>
          <a:p>
            <a:pPr algn="l"/>
            <a:r>
              <a:rPr lang="en-US" dirty="0"/>
              <a:t>          },</a:t>
            </a:r>
          </a:p>
          <a:p>
            <a:pPr algn="l"/>
            <a:r>
              <a:rPr lang="en-US" dirty="0"/>
              <a:t>          function (location) {</a:t>
            </a:r>
          </a:p>
          <a:p>
            <a:pPr algn="l"/>
            <a:r>
              <a:rPr lang="en-US" dirty="0"/>
              <a:t>            return </a:t>
            </a:r>
            <a:r>
              <a:rPr lang="en-US" dirty="0" err="1"/>
              <a:t>location.pathname.startsWith</a:t>
            </a:r>
            <a:r>
              <a:rPr lang="en-US" dirty="0" smtClean="0"/>
              <a:t>('/</a:t>
            </a:r>
            <a:r>
              <a:rPr lang="en-US" dirty="0" err="1" smtClean="0"/>
              <a:t>auth</a:t>
            </a:r>
            <a:r>
              <a:rPr lang="en-US" dirty="0" smtClean="0"/>
              <a:t>');</a:t>
            </a:r>
            <a:endParaRPr lang="en-US" dirty="0"/>
          </a:p>
          <a:p>
            <a:pPr algn="l"/>
            <a:r>
              <a:rPr lang="en-US" dirty="0"/>
              <a:t>          }</a:t>
            </a:r>
          </a:p>
          <a:p>
            <a:pPr algn="l"/>
            <a:r>
              <a:rPr lang="en-US" dirty="0"/>
              <a:t>        </a:t>
            </a:r>
            <a:r>
              <a:rPr lang="en-US" dirty="0" smtClean="0"/>
              <a:t>);</a:t>
            </a:r>
          </a:p>
          <a:p>
            <a:pPr algn="l"/>
            <a:r>
              <a:rPr lang="en-US" dirty="0" smtClean="0"/>
              <a:t>      })</a:t>
            </a:r>
          </a:p>
          <a:p>
            <a:pPr algn="l"/>
            <a:r>
              <a:rPr lang="en-US" dirty="0"/>
              <a:t>    &lt;/script&gt;</a:t>
            </a:r>
          </a:p>
          <a:p>
            <a:pPr algn="l"/>
            <a:endParaRPr lang="en-US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560" y="5934912"/>
            <a:ext cx="488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Подгрузка и наименование 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215634" y="5934912"/>
            <a:ext cx="375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Регистрация 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2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469324968"/>
              </p:ext>
            </p:extLst>
          </p:nvPr>
        </p:nvGraphicFramePr>
        <p:xfrm>
          <a:off x="1608083" y="273269"/>
          <a:ext cx="8986345" cy="614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1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169" y="1381613"/>
            <a:ext cx="5195989" cy="508593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Переход по времени для разработчиков: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942752" y="549307"/>
            <a:ext cx="915196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Тяжело ли перейти на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и сколько это стоит?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434761" y="1982559"/>
            <a:ext cx="5170109" cy="171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Для того чтобы разработчики переписали архитектуру системы на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с имеющими навыками и информацией об архитектуре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потребуется примерно 2-3 дня.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03794" y="3972646"/>
            <a:ext cx="3783193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Переход для клиентов: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434761" y="4414414"/>
            <a:ext cx="4949274" cy="1898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Клиенты не имеют связь с переходом от монолита к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микрофронтенду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. Клиенты будут видеть и пользоваться теми же страховыми продуктами, что и раньше.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223988" y="1381613"/>
            <a:ext cx="543159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Стоимость перехода на </a:t>
            </a:r>
            <a:r>
              <a:rPr lang="ru-RU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</a:t>
            </a:r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6438196" y="1906276"/>
            <a:ext cx="5457630" cy="2320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Стоимость перехода зависит от степени понимания разработчиков об архитектуре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. Стоимость определяется по человека-часам, сколько часов потратил разработчик на изучение и внедрение, столько и будет стоить переход.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Картинки по запросу &quot;conversion png flat red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5" y="472636"/>
            <a:ext cx="674577" cy="6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6188" y="2009064"/>
            <a:ext cx="3557258" cy="508593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Функциональные: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5309" y="2980415"/>
            <a:ext cx="5313870" cy="3001261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Системные ресурсы – интернет 1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мбит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/сек, ОЗУ минимум 1гб, ЦПУ (1%) для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интел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Xeon E3</a:t>
            </a: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Обучение персонала к разработке новой архитектуре</a:t>
            </a:r>
          </a:p>
        </p:txBody>
      </p:sp>
      <p:pic>
        <p:nvPicPr>
          <p:cNvPr id="4098" name="Picture 2" descr="Картинки по запросу &quot;settings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81" y="414602"/>
            <a:ext cx="781014" cy="7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202312" y="550812"/>
            <a:ext cx="818676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Требования к системе: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764332" y="2004740"/>
            <a:ext cx="355725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Нефункциональные: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376690" y="2911405"/>
            <a:ext cx="5313870" cy="3001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Разделение проекта на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подпроекты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Связь между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подпроектами</a:t>
            </a: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Разработка как на прикладном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JavaScript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так и на современных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JavaScript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фреймворках</a:t>
            </a:r>
            <a:endParaRPr lang="en-US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305829" y="515075"/>
            <a:ext cx="818676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Технологии: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11" name="Picture 8" descr="Картинки по запросу &quot;tools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56" y="440804"/>
            <a:ext cx="703633" cy="7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9497"/>
              </p:ext>
            </p:extLst>
          </p:nvPr>
        </p:nvGraphicFramePr>
        <p:xfrm>
          <a:off x="1727865" y="1958196"/>
          <a:ext cx="8477184" cy="39767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693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Использование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Технология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Причины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Веб-интерфейс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Javascript</a:t>
                      </a:r>
                      <a:r>
                        <a:rPr lang="en-US" sz="2200" dirty="0" smtClean="0"/>
                        <a:t>, Typescript</a:t>
                      </a:r>
                      <a:r>
                        <a:rPr lang="ru-RU" sz="2200" dirty="0" smtClean="0"/>
                        <a:t>, </a:t>
                      </a:r>
                      <a:r>
                        <a:rPr lang="en-US" sz="2200" dirty="0" smtClean="0"/>
                        <a:t>CSS,</a:t>
                      </a:r>
                      <a:r>
                        <a:rPr lang="en-US" sz="2200" baseline="0" dirty="0" smtClean="0"/>
                        <a:t> Ng-Zorro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 rowSpan="4">
                  <a:txBody>
                    <a:bodyPr/>
                    <a:lstStyle/>
                    <a:p>
                      <a:r>
                        <a:rPr lang="ru-RU" sz="2200" dirty="0" smtClean="0"/>
                        <a:t>Данные технологии</a:t>
                      </a:r>
                      <a:r>
                        <a:rPr lang="ru-RU" sz="2200" baseline="0" dirty="0" smtClean="0"/>
                        <a:t> используются на предприятии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Фреймворк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Angular</a:t>
                      </a:r>
                      <a:r>
                        <a:rPr lang="en-US" sz="2200" baseline="0" dirty="0" smtClean="0"/>
                        <a:t> JS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Сервер</a:t>
                      </a:r>
                      <a:r>
                        <a:rPr lang="ru-RU" sz="2200" baseline="0" dirty="0" smtClean="0"/>
                        <a:t> приложений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Node JS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Обмен данными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JSON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0526" y="385213"/>
            <a:ext cx="4859846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Методики тестирования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3074" name="Picture 2" descr="Картинки по запросу &quot;tsak flat png red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28" y="254361"/>
            <a:ext cx="770298" cy="77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80203" y="4770409"/>
            <a:ext cx="10955546" cy="15786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Объектом испытаний является онлайн-приложение «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B2B 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Согласие». Испытания проводятся для клиентской части, для серверной части и для системы в целом.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Требования к клиентской и серверной частям различны. Основные требования указаны в пункте «функциональные требования».</a:t>
            </a:r>
          </a:p>
          <a:p>
            <a:pPr algn="l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 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algn="l"/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421809" y="1483199"/>
            <a:ext cx="5072334" cy="2828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Для тестирования данного приложения используются четыре методики:</a:t>
            </a:r>
          </a:p>
          <a:p>
            <a:pPr algn="l"/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Модульное тестирование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Интеграционное тестирование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Системное тестирование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Приемочные испытания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4970" y="624037"/>
            <a:ext cx="3100057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Заключение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423658" y="2542976"/>
            <a:ext cx="9811109" cy="227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Провел анализ предметной области и аналогов системы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Изучил структуру работы на предприятии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Реализовал веб-приложение с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микрофронтендой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архитектурой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Выполнил тестирование приложения с использованием разных методик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104" name="Picture 8" descr="Картинки по запросу &quot;финиш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37" y="256916"/>
            <a:ext cx="1242833" cy="12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69158" y="2412642"/>
            <a:ext cx="3100057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Буду рад вопросам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Картинки по запросу &quot;question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73458"/>
            <a:ext cx="664234" cy="5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466374"/>
            <a:ext cx="8186768" cy="87090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Проблематика – объемный монолит на страховых продуктах: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29864"/>
            <a:ext cx="5541034" cy="2552687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Одна команда разработчиков в рамках одного проекта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Зависимость к определенным стекам технологий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Тяжело отслеживать и решать ошибки</a:t>
            </a:r>
          </a:p>
        </p:txBody>
      </p:sp>
      <p:pic>
        <p:nvPicPr>
          <p:cNvPr id="2050" name="Picture 2" descr="Картинки по запросу &quot;problem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0848"/>
            <a:ext cx="801957" cy="80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69" y="1122451"/>
            <a:ext cx="3744449" cy="50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664599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Как решить проблему: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5365" y="2077165"/>
            <a:ext cx="5149251" cy="3407434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Избавиться от рамок, разделить проект и команду разработчиков на части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Каждая команда разработчиков может выбирать свой стек технологий к проекту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Ошибки только на определенных под-проектах</a:t>
            </a:r>
          </a:p>
        </p:txBody>
      </p:sp>
      <p:pic>
        <p:nvPicPr>
          <p:cNvPr id="3074" name="Picture 2" descr="Картинки по запросу &quot;red check flat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53" y="425224"/>
            <a:ext cx="987342" cy="9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9" y="1231411"/>
            <a:ext cx="5382883" cy="47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664599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Решение – Микрофронтед 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1816" y="1950076"/>
            <a:ext cx="5998234" cy="3821502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 - </a:t>
            </a:r>
            <a:r>
              <a:rPr lang="ru-RU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полностью изолированная часть UI, никоим образом не зависящая от других; радикальная изолированность; буквально разрабатывается как отдельное приложение;</a:t>
            </a: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4098" name="Picture 2" descr="Картинки по запросу &quot;red lamp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0911"/>
            <a:ext cx="755968" cy="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7654153" y="1738137"/>
            <a:ext cx="3761117" cy="3743864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55768" y="1505223"/>
            <a:ext cx="2311879" cy="23291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389363" y="1862141"/>
            <a:ext cx="2240280" cy="232914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9999100" y="1604609"/>
            <a:ext cx="109843" cy="1205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0185502" y="1611079"/>
            <a:ext cx="109843" cy="1205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371904" y="1606304"/>
            <a:ext cx="109843" cy="120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усеченными соседними углами 11"/>
          <p:cNvSpPr/>
          <p:nvPr/>
        </p:nvSpPr>
        <p:spPr>
          <a:xfrm>
            <a:off x="8600183" y="1618445"/>
            <a:ext cx="457200" cy="240461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с двумя усеченными соседними углами 17"/>
          <p:cNvSpPr/>
          <p:nvPr/>
        </p:nvSpPr>
        <p:spPr>
          <a:xfrm>
            <a:off x="9133583" y="1620819"/>
            <a:ext cx="457200" cy="238087"/>
          </a:xfrm>
          <a:prstGeom prst="snip2Same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600183" y="1911010"/>
            <a:ext cx="1771721" cy="12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611865" y="2324734"/>
            <a:ext cx="5334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935336" y="2324734"/>
            <a:ext cx="5334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 descr="Картинки по запросу &quot;vue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23" y="2440611"/>
            <a:ext cx="498484" cy="4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9278939" y="2324734"/>
            <a:ext cx="5334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12" name="Picture 16" descr="Картинки по запросу &quot;react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63" y="2404677"/>
            <a:ext cx="503552" cy="50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Картинки по запросу &quot;angular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687" y="2356582"/>
            <a:ext cx="559060" cy="55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8611865" y="300981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8611865" y="3130150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611865" y="325096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9278939" y="3012832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9278939" y="313316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9278939" y="3253982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9934384" y="3013310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9934384" y="3133646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9934384" y="3254460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497580" y="3840826"/>
            <a:ext cx="74261" cy="7806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8200133" y="4165514"/>
            <a:ext cx="1314449" cy="66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9071723" y="4621443"/>
            <a:ext cx="941717" cy="585471"/>
          </a:xfrm>
          <a:prstGeom prst="rect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7744011" y="4621443"/>
            <a:ext cx="941717" cy="585471"/>
          </a:xfrm>
          <a:prstGeom prst="rect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399435" y="4619234"/>
            <a:ext cx="941717" cy="585471"/>
          </a:xfrm>
          <a:prstGeom prst="rect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154413" y="4165514"/>
            <a:ext cx="59055" cy="455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9536430" y="4165094"/>
            <a:ext cx="1319523" cy="66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855953" y="4165094"/>
            <a:ext cx="59055" cy="455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7922687" y="475429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7922687" y="487463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7922687" y="499544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9275881" y="475429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9275881" y="487463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9275881" y="499544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29643" y="475429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29643" y="487463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629643" y="499544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0879" y="579190"/>
            <a:ext cx="8186768" cy="77282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Эффект от внедрения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в продукты страховых компаний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4098" name="Picture 2" descr="Картинки по запросу &quot;red lamp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0911"/>
            <a:ext cx="755968" cy="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&quot;arrows png flat re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16" y="474832"/>
            <a:ext cx="799159" cy="83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Заголовок 1"/>
          <p:cNvSpPr txBox="1">
            <a:spLocks/>
          </p:cNvSpPr>
          <p:nvPr/>
        </p:nvSpPr>
        <p:spPr>
          <a:xfrm>
            <a:off x="365059" y="1821095"/>
            <a:ext cx="4231639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Эффект для разработчиков: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0" name="Подзаголовок 2"/>
          <p:cNvSpPr txBox="1">
            <a:spLocks/>
          </p:cNvSpPr>
          <p:nvPr/>
        </p:nvSpPr>
        <p:spPr>
          <a:xfrm>
            <a:off x="472078" y="2329688"/>
            <a:ext cx="5374255" cy="2058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Специалисты смогут писать и тестировать на тех технологиях, которые они сами выбрали (безусловно в рамках разрешенных технологий компанией)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5846333" y="1814629"/>
            <a:ext cx="4231639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Эффект для компании: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4" name="Подзаголовок 2"/>
          <p:cNvSpPr txBox="1">
            <a:spLocks/>
          </p:cNvSpPr>
          <p:nvPr/>
        </p:nvSpPr>
        <p:spPr>
          <a:xfrm>
            <a:off x="6013737" y="2323222"/>
            <a:ext cx="6054618" cy="3723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Люди, которые являются главами отделов страховых продуктов, смогут свободнее принимать к себе в команду разработчиков, так как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позволяет разрабатывать на различных языках (технологиях).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Если возникла ошибка, то вся система не сломается и отследить ошибку будет легче.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46727" y="662261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Аналоги: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5124" name="Picture 4" descr="Картинки по запросу &quot;components red icon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95" y="545148"/>
            <a:ext cx="798862" cy="7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32632"/>
              </p:ext>
            </p:extLst>
          </p:nvPr>
        </p:nvGraphicFramePr>
        <p:xfrm>
          <a:off x="1190447" y="2061708"/>
          <a:ext cx="10136035" cy="34484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7207">
                  <a:extLst>
                    <a:ext uri="{9D8B030D-6E8A-4147-A177-3AD203B41FA5}">
                      <a16:colId xmlns:a16="http://schemas.microsoft.com/office/drawing/2014/main" val="1156378923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1927572454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3600173662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3751253966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2066778359"/>
                    </a:ext>
                  </a:extLst>
                </a:gridCol>
              </a:tblGrid>
              <a:tr h="4399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Microfrontend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YouTube</a:t>
                      </a:r>
                      <a:r>
                        <a:rPr lang="en-US" baseline="0" dirty="0" smtClean="0"/>
                        <a:t> Iframes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Facebook </a:t>
                      </a:r>
                      <a:r>
                        <a:rPr lang="en-US" dirty="0" err="1" smtClean="0"/>
                        <a:t>BigPipe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Mosaic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97772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Децентрализованная</a:t>
                      </a:r>
                      <a:r>
                        <a:rPr lang="ru-RU" sz="1400" b="1" i="0" kern="12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1" i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маршрутизации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83986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Ленивая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загрузка компонентов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13457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Менеджер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компонентов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7661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Загрузчик всех 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компонентов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38511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Взаимодействие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между компонентами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48795"/>
                  </a:ext>
                </a:extLst>
              </a:tr>
            </a:tbl>
          </a:graphicData>
        </a:graphic>
      </p:graphicFrame>
      <p:sp>
        <p:nvSpPr>
          <p:cNvPr id="7" name="Плюс 6"/>
          <p:cNvSpPr/>
          <p:nvPr/>
        </p:nvSpPr>
        <p:spPr>
          <a:xfrm>
            <a:off x="3942272" y="2579298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Плюс 14"/>
          <p:cNvSpPr/>
          <p:nvPr/>
        </p:nvSpPr>
        <p:spPr>
          <a:xfrm>
            <a:off x="8149087" y="2609490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люс 16"/>
          <p:cNvSpPr/>
          <p:nvPr/>
        </p:nvSpPr>
        <p:spPr>
          <a:xfrm>
            <a:off x="3942272" y="323792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люс 17"/>
          <p:cNvSpPr/>
          <p:nvPr/>
        </p:nvSpPr>
        <p:spPr>
          <a:xfrm>
            <a:off x="6091686" y="3240077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люс 23"/>
          <p:cNvSpPr/>
          <p:nvPr/>
        </p:nvSpPr>
        <p:spPr>
          <a:xfrm>
            <a:off x="3942272" y="3801031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люс 24"/>
          <p:cNvSpPr/>
          <p:nvPr/>
        </p:nvSpPr>
        <p:spPr>
          <a:xfrm>
            <a:off x="10138912" y="382776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люс 27"/>
          <p:cNvSpPr/>
          <p:nvPr/>
        </p:nvSpPr>
        <p:spPr>
          <a:xfrm>
            <a:off x="3942272" y="4401644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люс 29"/>
          <p:cNvSpPr/>
          <p:nvPr/>
        </p:nvSpPr>
        <p:spPr>
          <a:xfrm>
            <a:off x="10138912" y="443013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люс 31"/>
          <p:cNvSpPr/>
          <p:nvPr/>
        </p:nvSpPr>
        <p:spPr>
          <a:xfrm>
            <a:off x="8149087" y="443013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люс 32"/>
          <p:cNvSpPr/>
          <p:nvPr/>
        </p:nvSpPr>
        <p:spPr>
          <a:xfrm>
            <a:off x="3942272" y="5002257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люс 33"/>
          <p:cNvSpPr/>
          <p:nvPr/>
        </p:nvSpPr>
        <p:spPr>
          <a:xfrm>
            <a:off x="6098875" y="5025341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люс 35"/>
          <p:cNvSpPr/>
          <p:nvPr/>
        </p:nvSpPr>
        <p:spPr>
          <a:xfrm>
            <a:off x="10138912" y="5011393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Минус 2"/>
          <p:cNvSpPr/>
          <p:nvPr/>
        </p:nvSpPr>
        <p:spPr>
          <a:xfrm>
            <a:off x="6088811" y="2604316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Минус 38"/>
          <p:cNvSpPr/>
          <p:nvPr/>
        </p:nvSpPr>
        <p:spPr>
          <a:xfrm>
            <a:off x="8150525" y="3198248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Минус 39"/>
          <p:cNvSpPr/>
          <p:nvPr/>
        </p:nvSpPr>
        <p:spPr>
          <a:xfrm>
            <a:off x="8141900" y="3823494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Минус 40"/>
          <p:cNvSpPr/>
          <p:nvPr/>
        </p:nvSpPr>
        <p:spPr>
          <a:xfrm>
            <a:off x="8143337" y="5014430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Минус 41"/>
          <p:cNvSpPr/>
          <p:nvPr/>
        </p:nvSpPr>
        <p:spPr>
          <a:xfrm>
            <a:off x="6093125" y="3801031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Минус 42"/>
          <p:cNvSpPr/>
          <p:nvPr/>
        </p:nvSpPr>
        <p:spPr>
          <a:xfrm>
            <a:off x="6096000" y="4397114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Минус 43"/>
          <p:cNvSpPr/>
          <p:nvPr/>
        </p:nvSpPr>
        <p:spPr>
          <a:xfrm>
            <a:off x="10133162" y="2606911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Минус 44"/>
          <p:cNvSpPr/>
          <p:nvPr/>
        </p:nvSpPr>
        <p:spPr>
          <a:xfrm>
            <a:off x="10133162" y="3198247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14" y="1298034"/>
            <a:ext cx="9931621" cy="4782473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81560" y="475512"/>
            <a:ext cx="8186768" cy="50859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Пример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на сайте </a:t>
            </a:r>
            <a:r>
              <a:rPr lang="en-US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youtube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7" name="Picture 2" descr="Картинки по запросу &quot;red lamp flat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92" y="286614"/>
            <a:ext cx="755968" cy="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5632" y="6211669"/>
            <a:ext cx="798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Главная страница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“YouTube”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на основе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5" y="1309150"/>
            <a:ext cx="9954883" cy="4782473"/>
          </a:xfrm>
          <a:prstGeom prst="rect">
            <a:avLst/>
          </a:prstGeom>
        </p:spPr>
      </p:pic>
      <p:pic>
        <p:nvPicPr>
          <p:cNvPr id="2052" name="Picture 4" descr="Картинки по запросу &quot;eyes flat png re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78" y="293299"/>
            <a:ext cx="724618" cy="72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058536" y="401311"/>
            <a:ext cx="8620965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Демонстрация веб-интерфейса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634" y="6211669"/>
            <a:ext cx="798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Страница авторизации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“B2B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Согласие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”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на основе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0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&quot;gear flat png red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78" y="355600"/>
            <a:ext cx="831612" cy="83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205185" y="517109"/>
            <a:ext cx="8620965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Демонстрация хостов приложений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37" y="2216988"/>
            <a:ext cx="6254151" cy="3890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92" y="2216988"/>
            <a:ext cx="4479133" cy="3890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881" y="1730424"/>
            <a:ext cx="486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Веб-хост процессора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38" y="1730424"/>
            <a:ext cx="486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Веб-хост одного из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560</Words>
  <Application>Microsoft Office PowerPoint</Application>
  <PresentationFormat>Широкоэкранный</PresentationFormat>
  <Paragraphs>115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Bahnschrift Light SemiCondensed</vt:lpstr>
      <vt:lpstr>Calibri</vt:lpstr>
      <vt:lpstr>Calibri Light</vt:lpstr>
      <vt:lpstr>Тема Office</vt:lpstr>
      <vt:lpstr>Разработка микрофронтенда для веб-приложений продуктов страховых компаний</vt:lpstr>
      <vt:lpstr>Проблематика – объемный монолит на страховых продуктах:</vt:lpstr>
      <vt:lpstr>Как решить проблему:</vt:lpstr>
      <vt:lpstr>Решение – Микрофронтед </vt:lpstr>
      <vt:lpstr>Эффект от внедрения микрофронтенда в продукты страховых компаний</vt:lpstr>
      <vt:lpstr>Аналоги:</vt:lpstr>
      <vt:lpstr>Презентация PowerPoint</vt:lpstr>
      <vt:lpstr>Демонстрация веб-интерфейса микрофронтенда:</vt:lpstr>
      <vt:lpstr>Демонстрация хостов приложений микрофронтенда:</vt:lpstr>
      <vt:lpstr>Как устроен микрофронтенд:</vt:lpstr>
      <vt:lpstr>Презентация PowerPoint</vt:lpstr>
      <vt:lpstr>Переход по времени для разработчиков:</vt:lpstr>
      <vt:lpstr>Функциональные:</vt:lpstr>
      <vt:lpstr>Презентация PowerPoint</vt:lpstr>
      <vt:lpstr>Методики тестирования</vt:lpstr>
      <vt:lpstr>Заключение</vt:lpstr>
      <vt:lpstr>Буду рад вопросам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микрофронтенда для веб-приложений продуктов страховых компаний</dc:title>
  <dc:creator>kamol rakhimov</dc:creator>
  <cp:lastModifiedBy>kamol rakhimov</cp:lastModifiedBy>
  <cp:revision>69</cp:revision>
  <dcterms:created xsi:type="dcterms:W3CDTF">2020-02-24T20:13:16Z</dcterms:created>
  <dcterms:modified xsi:type="dcterms:W3CDTF">2020-03-23T08:11:04Z</dcterms:modified>
</cp:coreProperties>
</file>