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7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9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60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0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07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3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3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1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785F-834D-414F-90AF-DCD12D20DD20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54F5-FB86-4767-98D3-E2088AAA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9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://flask.pocoo.org/docs/1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7756" y="323553"/>
            <a:ext cx="9041990" cy="1466145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5026760"/>
            <a:ext cx="8825658" cy="130476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ИПБ-16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Рахимов К.С.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МАТАРУЕВ И.Д.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3999" y="26625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азы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Баскетбольный чемпионат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err="1"/>
              <a:t>Даталогическая</a:t>
            </a:r>
            <a:r>
              <a:rPr lang="ru-RU" b="1" dirty="0"/>
              <a:t> </a:t>
            </a:r>
            <a:r>
              <a:rPr lang="ru-RU" b="1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3057310"/>
            <a:ext cx="9613861" cy="3599316"/>
          </a:xfrm>
        </p:spPr>
        <p:txBody>
          <a:bodyPr/>
          <a:lstStyle/>
          <a:p>
            <a:r>
              <a:rPr lang="ru-RU" sz="2800" dirty="0"/>
              <a:t>Предварительные отношения:</a:t>
            </a:r>
          </a:p>
          <a:p>
            <a:pPr lvl="1"/>
            <a:r>
              <a:rPr lang="en-US" sz="2400" dirty="0" err="1"/>
              <a:t>Матч</a:t>
            </a:r>
            <a:r>
              <a:rPr lang="en-US" sz="2400" dirty="0"/>
              <a:t> ( </a:t>
            </a:r>
            <a:r>
              <a:rPr lang="en-US" sz="2400" dirty="0" err="1"/>
              <a:t>КодМатча</a:t>
            </a:r>
            <a:r>
              <a:rPr lang="en-US" sz="2400" dirty="0"/>
              <a:t>, </a:t>
            </a:r>
            <a:r>
              <a:rPr lang="en-US" sz="2400" dirty="0" err="1"/>
              <a:t>Хозяин</a:t>
            </a:r>
            <a:r>
              <a:rPr lang="en-US" sz="2400" dirty="0"/>
              <a:t>, </a:t>
            </a:r>
            <a:r>
              <a:rPr lang="en-US" sz="2400" dirty="0" err="1"/>
              <a:t>Гость</a:t>
            </a:r>
            <a:r>
              <a:rPr lang="en-US" sz="2400" dirty="0"/>
              <a:t>.. )</a:t>
            </a:r>
            <a:endParaRPr lang="ru-RU" sz="2400" dirty="0"/>
          </a:p>
          <a:p>
            <a:pPr lvl="1"/>
            <a:r>
              <a:rPr lang="en-US" sz="2400" dirty="0" err="1"/>
              <a:t>Команда</a:t>
            </a:r>
            <a:r>
              <a:rPr lang="en-US" sz="2400" dirty="0"/>
              <a:t> ( </a:t>
            </a:r>
            <a:r>
              <a:rPr lang="en-US" sz="2400" dirty="0" err="1"/>
              <a:t>КодКоманды</a:t>
            </a:r>
            <a:r>
              <a:rPr lang="en-US" sz="2400" dirty="0"/>
              <a:t>, </a:t>
            </a:r>
            <a:r>
              <a:rPr lang="en-US" sz="2400" dirty="0" err="1"/>
              <a:t>Наименование</a:t>
            </a:r>
            <a:r>
              <a:rPr lang="en-US" sz="2400" dirty="0"/>
              <a:t>.. )</a:t>
            </a:r>
            <a:endParaRPr lang="ru-RU" sz="2400" dirty="0"/>
          </a:p>
          <a:p>
            <a:pPr lvl="1"/>
            <a:r>
              <a:rPr lang="en-US" sz="2400" dirty="0" err="1"/>
              <a:t>Судья</a:t>
            </a:r>
            <a:r>
              <a:rPr lang="en-US" sz="2400" dirty="0"/>
              <a:t> ( </a:t>
            </a:r>
            <a:r>
              <a:rPr lang="en-US" sz="2400" dirty="0" err="1"/>
              <a:t>КодСудьи</a:t>
            </a:r>
            <a:r>
              <a:rPr lang="en-US" sz="2400" dirty="0"/>
              <a:t>, </a:t>
            </a:r>
            <a:r>
              <a:rPr lang="en-US" sz="2400" dirty="0" err="1"/>
              <a:t>Имя</a:t>
            </a:r>
            <a:r>
              <a:rPr lang="en-US" sz="2400" dirty="0"/>
              <a:t>.. )</a:t>
            </a:r>
            <a:endParaRPr lang="ru-RU" sz="2400" dirty="0"/>
          </a:p>
          <a:p>
            <a:pPr lvl="1"/>
            <a:r>
              <a:rPr lang="en-US" sz="2400" dirty="0" err="1"/>
              <a:t>Город</a:t>
            </a:r>
            <a:r>
              <a:rPr lang="en-US" sz="2400" dirty="0"/>
              <a:t> (</a:t>
            </a:r>
            <a:r>
              <a:rPr lang="en-US" sz="2400" dirty="0" err="1"/>
              <a:t>КодГорода</a:t>
            </a:r>
            <a:r>
              <a:rPr lang="en-US" sz="2400" dirty="0"/>
              <a:t>, </a:t>
            </a:r>
            <a:r>
              <a:rPr lang="en-US" sz="2400" dirty="0" err="1"/>
              <a:t>Название</a:t>
            </a:r>
            <a:r>
              <a:rPr lang="en-US" sz="2400" dirty="0"/>
              <a:t> ..)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отношений базы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116674"/>
            <a:ext cx="6733309" cy="4530684"/>
          </a:xfrm>
        </p:spPr>
      </p:pic>
    </p:spTree>
    <p:extLst>
      <p:ext uri="{BB962C8B-B14F-4D97-AF65-F5344CB8AC3E}">
        <p14:creationId xmlns:p14="http://schemas.microsoft.com/office/powerpoint/2010/main" val="425380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Сводная таблица отношений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81435"/>
              </p:ext>
            </p:extLst>
          </p:nvPr>
        </p:nvGraphicFramePr>
        <p:xfrm>
          <a:off x="1246909" y="2563089"/>
          <a:ext cx="8340436" cy="3408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0218">
                  <a:extLst>
                    <a:ext uri="{9D8B030D-6E8A-4147-A177-3AD203B41FA5}">
                      <a16:colId xmlns:a16="http://schemas.microsoft.com/office/drawing/2014/main" val="1361538887"/>
                    </a:ext>
                  </a:extLst>
                </a:gridCol>
                <a:gridCol w="4170218">
                  <a:extLst>
                    <a:ext uri="{9D8B030D-6E8A-4147-A177-3AD203B41FA5}">
                      <a16:colId xmlns:a16="http://schemas.microsoft.com/office/drawing/2014/main" val="2154888743"/>
                    </a:ext>
                  </a:extLst>
                </a:gridCol>
              </a:tblGrid>
              <a:tr h="6816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Имя Таблицы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305956"/>
                  </a:ext>
                </a:extLst>
              </a:tr>
              <a:tr h="6816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Match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Таблица матча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09134"/>
                  </a:ext>
                </a:extLst>
              </a:tr>
              <a:tr h="6816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Komanda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Таблица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команды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158156"/>
                  </a:ext>
                </a:extLst>
              </a:tr>
              <a:tr h="6816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Sudiya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Таблица судьи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909945"/>
                  </a:ext>
                </a:extLst>
              </a:tr>
              <a:tr h="6816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Gorod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города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38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9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Примеры некоторых динамически формируемых SQL–запросов</a:t>
            </a:r>
            <a:endParaRPr lang="ru-RU" dirty="0">
              <a:latin typeface="Trebuchet MS (Заголовки)w Roman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877200"/>
            <a:ext cx="9613861" cy="3599316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Komanda</a:t>
            </a:r>
            <a:r>
              <a:rPr lang="ru-RU" dirty="0"/>
              <a:t> (</a:t>
            </a:r>
            <a:r>
              <a:rPr lang="en-US" dirty="0" err="1"/>
              <a:t>Naimenovanie</a:t>
            </a:r>
            <a:r>
              <a:rPr lang="ru-RU" dirty="0"/>
              <a:t>, </a:t>
            </a:r>
            <a:r>
              <a:rPr lang="en-US" dirty="0" err="1"/>
              <a:t>NameGorodKom</a:t>
            </a:r>
            <a:r>
              <a:rPr lang="ru-RU" dirty="0"/>
              <a:t>) </a:t>
            </a:r>
            <a:r>
              <a:rPr lang="en-US" dirty="0"/>
              <a:t>values</a:t>
            </a:r>
            <a:r>
              <a:rPr lang="ru-RU" dirty="0"/>
              <a:t>(‘ЦСКА’, ‘Москва’) – добавление новой команды;</a:t>
            </a:r>
          </a:p>
          <a:p>
            <a:r>
              <a:rPr lang="en-US" dirty="0"/>
              <a:t>INSERT INTO </a:t>
            </a:r>
            <a:r>
              <a:rPr lang="en-US" dirty="0" err="1"/>
              <a:t>Sudiya</a:t>
            </a:r>
            <a:r>
              <a:rPr lang="ru-RU" dirty="0"/>
              <a:t> (</a:t>
            </a:r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 err="1"/>
              <a:t>NameGorodSud</a:t>
            </a:r>
            <a:r>
              <a:rPr lang="ru-RU" dirty="0"/>
              <a:t>) </a:t>
            </a:r>
            <a:r>
              <a:rPr lang="en-US" dirty="0"/>
              <a:t>values</a:t>
            </a:r>
            <a:r>
              <a:rPr lang="ru-RU" dirty="0"/>
              <a:t>(‘Михаил’, ‘Ярославль’) – добавление нового судьи;</a:t>
            </a:r>
          </a:p>
          <a:p>
            <a:r>
              <a:rPr lang="en-US" dirty="0"/>
              <a:t>SELECT</a:t>
            </a:r>
            <a:r>
              <a:rPr lang="ru-RU" dirty="0"/>
              <a:t> "</a:t>
            </a:r>
            <a:r>
              <a:rPr lang="en-US" dirty="0"/>
              <a:t>t</a:t>
            </a:r>
            <a:r>
              <a:rPr lang="ru-RU" dirty="0"/>
              <a:t>1"."</a:t>
            </a:r>
            <a:r>
              <a:rPr lang="en-US" dirty="0"/>
              <a:t>id</a:t>
            </a:r>
            <a:r>
              <a:rPr lang="ru-RU" dirty="0"/>
              <a:t>", "</a:t>
            </a:r>
            <a:r>
              <a:rPr lang="en-US" dirty="0"/>
              <a:t>t</a:t>
            </a:r>
            <a:r>
              <a:rPr lang="ru-RU" dirty="0"/>
              <a:t>1"."</a:t>
            </a:r>
            <a:r>
              <a:rPr lang="en-US" dirty="0" err="1"/>
              <a:t>Nazvanie</a:t>
            </a:r>
            <a:r>
              <a:rPr lang="ru-RU" dirty="0"/>
              <a:t>" </a:t>
            </a:r>
            <a:r>
              <a:rPr lang="en-US" dirty="0"/>
              <a:t>FROM</a:t>
            </a:r>
            <a:r>
              <a:rPr lang="ru-RU" dirty="0"/>
              <a:t> "</a:t>
            </a:r>
            <a:r>
              <a:rPr lang="en-US" dirty="0" err="1"/>
              <a:t>gorod</a:t>
            </a:r>
            <a:r>
              <a:rPr lang="ru-RU" dirty="0"/>
              <a:t>" </a:t>
            </a:r>
            <a:r>
              <a:rPr lang="en-US" dirty="0"/>
              <a:t>AS</a:t>
            </a:r>
            <a:r>
              <a:rPr lang="ru-RU" dirty="0"/>
              <a:t> "</a:t>
            </a:r>
            <a:r>
              <a:rPr lang="en-US" dirty="0"/>
              <a:t>t</a:t>
            </a:r>
            <a:r>
              <a:rPr lang="ru-RU" dirty="0"/>
              <a:t>1" </a:t>
            </a:r>
            <a:r>
              <a:rPr lang="en-US" dirty="0"/>
              <a:t>WHERE</a:t>
            </a:r>
            <a:r>
              <a:rPr lang="ru-RU" dirty="0"/>
              <a:t> ("</a:t>
            </a:r>
            <a:r>
              <a:rPr lang="en-US" dirty="0"/>
              <a:t>t</a:t>
            </a:r>
            <a:r>
              <a:rPr lang="ru-RU" dirty="0"/>
              <a:t>1"."</a:t>
            </a:r>
            <a:r>
              <a:rPr lang="en-US" dirty="0" err="1"/>
              <a:t>Nazvanie</a:t>
            </a:r>
            <a:r>
              <a:rPr lang="ru-RU" dirty="0"/>
              <a:t>" = 'Омск') – выборка записи, которая имеет значение «Омск»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50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" r="3023"/>
          <a:stretch>
            <a:fillRect/>
          </a:stretch>
        </p:blipFill>
        <p:spPr>
          <a:xfrm>
            <a:off x="195539" y="2193451"/>
            <a:ext cx="8172607" cy="4553712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832527" y="3177645"/>
            <a:ext cx="2923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Данный блок является приветствующим.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Имеются </a:t>
            </a:r>
            <a:r>
              <a:rPr lang="ru-RU" dirty="0"/>
              <a:t>кнопки для перехода к определённым категориям, а так же </a:t>
            </a:r>
            <a:r>
              <a:rPr lang="ru-RU" dirty="0" err="1"/>
              <a:t>кнокп</a:t>
            </a:r>
            <a:r>
              <a:rPr lang="ru-RU" dirty="0"/>
              <a:t> для перехода на страницу с авторизацией для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193451"/>
            <a:ext cx="7398327" cy="4553712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555436" y="3177645"/>
            <a:ext cx="2923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Второй блок, с таблицами. </a:t>
            </a:r>
          </a:p>
          <a:p>
            <a:endParaRPr lang="ru-RU" dirty="0"/>
          </a:p>
          <a:p>
            <a:r>
              <a:rPr lang="ru-RU" dirty="0" smtClean="0"/>
              <a:t>В данном блоке находится вся информация о матчах, командах, судьях и городах.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442037"/>
            <a:ext cx="7398327" cy="4056540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610854" y="2914409"/>
            <a:ext cx="2923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Третий блок, для получения справок о матче. </a:t>
            </a:r>
          </a:p>
          <a:p>
            <a:endParaRPr lang="ru-RU" dirty="0"/>
          </a:p>
          <a:p>
            <a:r>
              <a:rPr lang="ru-RU" dirty="0" smtClean="0"/>
              <a:t>В данном блоке пользователь может найти справки о матче, по наименованию команды, по городу, по судье и по дате.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36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2286000"/>
            <a:ext cx="7536873" cy="4336473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693981" y="3992571"/>
            <a:ext cx="2923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Четвертый блок, для просмотра статистики побед команд. </a:t>
            </a:r>
          </a:p>
        </p:txBody>
      </p:sp>
    </p:spTree>
    <p:extLst>
      <p:ext uri="{BB962C8B-B14F-4D97-AF65-F5344CB8AC3E}">
        <p14:creationId xmlns:p14="http://schemas.microsoft.com/office/powerpoint/2010/main" val="202357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2285999"/>
            <a:ext cx="7703128" cy="4336473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638562" y="3577072"/>
            <a:ext cx="29233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Страница авторизации.</a:t>
            </a:r>
          </a:p>
          <a:p>
            <a:endParaRPr lang="ru-RU" dirty="0"/>
          </a:p>
          <a:p>
            <a:r>
              <a:rPr lang="ru-RU" dirty="0" smtClean="0"/>
              <a:t>Производится вход только для администраторов данной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143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Общая схема работы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сайта</a:t>
            </a:r>
            <a:endParaRPr lang="ru-RU" dirty="0">
              <a:latin typeface="Trebuchet MS (Заголовки)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2690869"/>
            <a:ext cx="7703128" cy="3526733"/>
          </a:xfrm>
          <a:prstGeom prst="roundRect">
            <a:avLst>
              <a:gd name="adj" fmla="val 0"/>
            </a:avLst>
          </a:prstGeom>
        </p:spPr>
      </p:pic>
      <p:sp>
        <p:nvSpPr>
          <p:cNvPr id="20" name="Прямоугольник 19"/>
          <p:cNvSpPr/>
          <p:nvPr/>
        </p:nvSpPr>
        <p:spPr>
          <a:xfrm>
            <a:off x="8652417" y="3161573"/>
            <a:ext cx="29233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Страница администраторов.</a:t>
            </a:r>
          </a:p>
          <a:p>
            <a:endParaRPr lang="ru-RU" dirty="0"/>
          </a:p>
          <a:p>
            <a:r>
              <a:rPr lang="ru-RU" dirty="0" smtClean="0"/>
              <a:t>На скриншоте показана лишь одна таблица.</a:t>
            </a:r>
          </a:p>
          <a:p>
            <a:endParaRPr lang="ru-RU" dirty="0"/>
          </a:p>
          <a:p>
            <a:r>
              <a:rPr lang="ru-RU" dirty="0" smtClean="0"/>
              <a:t>Администратор в праве что-либо добавлять, исключать и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35808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разработки сайта «Баскетбольный чемпионат» заключается в необходимости мониторинга чемпионата по баскетболу, получении информации командах участников, судьях и данные об играх. Использование данной системы значительно облегчит процесс мониторинга чемпионата, как руководителям данной системы, так и зрителям.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47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877200"/>
            <a:ext cx="9613861" cy="3599316"/>
          </a:xfrm>
        </p:spPr>
        <p:txBody>
          <a:bodyPr/>
          <a:lstStyle/>
          <a:p>
            <a:r>
              <a:rPr lang="ru-RU" dirty="0"/>
              <a:t>В результате проделанной работы были созданы база данных и клиентское приложение, реализующие в полной мере требуемый функционал. В процессе разработки мы получили опыт проектирования и создания баз данных, и навыки работы в разработке сайтов - инструментах для баз данных, а также практиковались с использованием языков SQL, </a:t>
            </a:r>
            <a:r>
              <a:rPr lang="en-US" dirty="0"/>
              <a:t>Python</a:t>
            </a:r>
            <a:r>
              <a:rPr lang="ru-RU" dirty="0"/>
              <a:t> и </a:t>
            </a:r>
            <a:r>
              <a:rPr lang="en-US" dirty="0" err="1"/>
              <a:t>Javascript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8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Список литературы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877200"/>
            <a:ext cx="9613861" cy="3599316"/>
          </a:xfrm>
        </p:spPr>
        <p:txBody>
          <a:bodyPr/>
          <a:lstStyle/>
          <a:p>
            <a:r>
              <a:rPr lang="ru-RU" dirty="0"/>
              <a:t>Марк </a:t>
            </a:r>
            <a:r>
              <a:rPr lang="ru-RU" dirty="0" err="1"/>
              <a:t>Лутц</a:t>
            </a:r>
            <a:r>
              <a:rPr lang="ru-RU" dirty="0"/>
              <a:t> </a:t>
            </a:r>
            <a:r>
              <a:rPr lang="en-US" dirty="0" err="1"/>
              <a:t>Programmin</a:t>
            </a:r>
            <a:r>
              <a:rPr lang="en-US" dirty="0"/>
              <a:t> python, 1996</a:t>
            </a:r>
            <a:endParaRPr lang="ru-RU" dirty="0"/>
          </a:p>
          <a:p>
            <a:r>
              <a:rPr lang="ru-RU" dirty="0"/>
              <a:t>Вильямс Секреты </a:t>
            </a:r>
            <a:r>
              <a:rPr lang="en-US" dirty="0"/>
              <a:t>Python</a:t>
            </a:r>
            <a:r>
              <a:rPr lang="ru-RU" dirty="0"/>
              <a:t>. 59 рекомендаций по написанию эффективного кода, 2017</a:t>
            </a:r>
          </a:p>
          <a:p>
            <a:r>
              <a:rPr lang="ru-RU" dirty="0"/>
              <a:t>Руководства:</a:t>
            </a:r>
          </a:p>
          <a:p>
            <a:pPr lvl="1"/>
            <a:r>
              <a:rPr lang="ru-RU" dirty="0"/>
              <a:t>к веб-</a:t>
            </a:r>
            <a:r>
              <a:rPr lang="ru-RU" dirty="0" err="1"/>
              <a:t>фреймворку</a:t>
            </a:r>
            <a:r>
              <a:rPr lang="ru-RU" dirty="0"/>
              <a:t> </a:t>
            </a:r>
            <a:r>
              <a:rPr lang="en-US" dirty="0"/>
              <a:t>Flask </a:t>
            </a:r>
            <a:r>
              <a:rPr lang="en-US" u="sng" dirty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flask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pocoo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org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docs</a:t>
            </a:r>
            <a:r>
              <a:rPr lang="ru-RU" u="sng" dirty="0">
                <a:hlinkClick r:id="rId2"/>
              </a:rPr>
              <a:t>/1.0/</a:t>
            </a:r>
            <a:endParaRPr lang="ru-RU" dirty="0"/>
          </a:p>
          <a:p>
            <a:pPr lvl="1"/>
            <a:r>
              <a:rPr lang="ru-RU" dirty="0"/>
              <a:t>к библиотеке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vuejs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org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v</a:t>
            </a:r>
            <a:r>
              <a:rPr lang="ru-RU" u="sng" dirty="0">
                <a:hlinkClick r:id="rId3"/>
              </a:rPr>
              <a:t>2/</a:t>
            </a:r>
            <a:r>
              <a:rPr lang="en-US" u="sng" dirty="0">
                <a:hlinkClick r:id="rId3"/>
              </a:rPr>
              <a:t>guide</a:t>
            </a:r>
            <a:r>
              <a:rPr lang="ru-RU" u="sng" dirty="0">
                <a:hlinkClick r:id="rId3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3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Технические и программные средства реализации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9724442" cy="359931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Клиент-серверная система характеризуется наличием двух взаимодействующих самостоятельных процессов – клиента и сервера, которые, в общем случае, могут выполняться на разных устройствах, обмениваясь данными по сети.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клиент-серверной системе функционируют (как минимум) два приложения – клиент и сервер, делящие между собой все функции. Взаимодействием между клиентом и базой данных занимается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Хранением данных занимается база данных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и непосредственным манипулированием данными занимается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Peewee ORM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(объектно-реляционное отображение, или преобразование).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Формированием пользовательского интерфейса занимается клиент, для построения которого можно использовать целый ряд специальных инструментов. Логика обработки данных может выполняться как на клиенте, так и на сервере. Клиент посылает на сервер запросы. Сервер обрабатывает эти запросы и передает клиенту результат.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"/>
                <a:cs typeface="Times New Roman" panose="02020603050405020304" pitchFamily="18" charset="0"/>
              </a:rPr>
              <a:t>Постановка задачи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"/>
                <a:cs typeface="Times New Roman" panose="02020603050405020304" pitchFamily="18" charset="0"/>
              </a:rPr>
              <a:t>«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Заголовки)"/>
                <a:cs typeface="Times New Roman" panose="02020603050405020304" pitchFamily="18" charset="0"/>
              </a:rPr>
              <a:t>Баскетбольный чемпионат</a:t>
            </a:r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"/>
                <a:cs typeface="Times New Roman" panose="02020603050405020304" pitchFamily="18" charset="0"/>
              </a:rPr>
              <a:t>»</a:t>
            </a:r>
            <a:endParaRPr lang="ru-RU" sz="3200" dirty="0">
              <a:latin typeface="Trebuchet MS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Разыгрывается чемпионат по баскетболу. В каждом матче одна из команд является хозяином, а другая гостем.</a:t>
            </a:r>
          </a:p>
          <a:p>
            <a:r>
              <a:rPr lang="ru-RU" dirty="0"/>
              <a:t>Матч судит один судья, который не должен жить в городе, который представляет одна из команд.</a:t>
            </a:r>
          </a:p>
          <a:p>
            <a:r>
              <a:rPr lang="ru-RU" dirty="0"/>
              <a:t>Даты и время проведения игр определяются заранее составленным расписанием.</a:t>
            </a:r>
          </a:p>
          <a:p>
            <a:r>
              <a:rPr lang="ru-RU" dirty="0"/>
              <a:t>Система должна обеспечивать:</a:t>
            </a:r>
          </a:p>
          <a:p>
            <a:r>
              <a:rPr lang="ru-RU" dirty="0"/>
              <a:t>- включение в чемпионат команды;</a:t>
            </a:r>
          </a:p>
          <a:p>
            <a:r>
              <a:rPr lang="ru-RU" dirty="0"/>
              <a:t>- исключение команды;</a:t>
            </a:r>
          </a:p>
          <a:p>
            <a:r>
              <a:rPr lang="ru-RU" dirty="0"/>
              <a:t>- назначение даты игры и судьи;</a:t>
            </a:r>
          </a:p>
          <a:p>
            <a:r>
              <a:rPr lang="ru-RU" dirty="0"/>
              <a:t>- исключение игры;</a:t>
            </a:r>
          </a:p>
          <a:p>
            <a:r>
              <a:rPr lang="ru-RU" dirty="0"/>
              <a:t>- замена судьи в расписании;</a:t>
            </a:r>
          </a:p>
          <a:p>
            <a:r>
              <a:rPr lang="ru-RU" dirty="0"/>
              <a:t>- включение судьи в чемпионат;</a:t>
            </a:r>
          </a:p>
          <a:p>
            <a:r>
              <a:rPr lang="ru-RU" dirty="0"/>
              <a:t>- исключение судьи;</a:t>
            </a:r>
          </a:p>
          <a:p>
            <a:r>
              <a:rPr lang="ru-RU" dirty="0"/>
              <a:t>- занесение результата игры;</a:t>
            </a:r>
          </a:p>
          <a:p>
            <a:r>
              <a:rPr lang="ru-RU" dirty="0"/>
              <a:t>получение справок обо всех играх команды, всех играх в городе, все играх судьи, всех играх заданной даты, всех командах и судьях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1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Заголовки)w Roman"/>
                <a:cs typeface="Times New Roman" panose="02020603050405020304" pitchFamily="18" charset="0"/>
              </a:rPr>
              <a:t>Общее описание предметной области</a:t>
            </a:r>
            <a:endParaRPr lang="ru-RU" dirty="0">
              <a:latin typeface="Trebuchet MS (Заголовки)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</a:t>
            </a:r>
            <a:r>
              <a:rPr lang="ru-RU" dirty="0"/>
              <a:t>просматривают таблицы, исходя из того, что есть базе данных чемпионата. Клиенты могут получить справки об играх команд, судей, играх в определенном городе, обо всех играх по заданной дате, а также просмотреть статистику команд и судей. Администратор имеет право изменять, исключать и добавлять информацию в таблицах.</a:t>
            </a:r>
          </a:p>
        </p:txBody>
      </p:sp>
    </p:spTree>
    <p:extLst>
      <p:ext uri="{BB962C8B-B14F-4D97-AF65-F5344CB8AC3E}">
        <p14:creationId xmlns:p14="http://schemas.microsoft.com/office/powerpoint/2010/main" val="30692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Описание </a:t>
            </a:r>
            <a:r>
              <a:rPr lang="ru-RU" sz="3200" b="1" dirty="0" smtClean="0"/>
              <a:t>входных и выходных </a:t>
            </a:r>
            <a:r>
              <a:rPr lang="ru-RU" sz="3200" b="1" dirty="0"/>
              <a:t>документов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Описание входных </a:t>
            </a:r>
            <a:r>
              <a:rPr lang="ru-RU" b="1" dirty="0" smtClean="0"/>
              <a:t>документов</a:t>
            </a:r>
            <a:endParaRPr lang="ru-RU" dirty="0"/>
          </a:p>
          <a:p>
            <a:pPr lvl="1"/>
            <a:r>
              <a:rPr lang="ru-RU" dirty="0"/>
              <a:t>В качестве входных документов принимаются: Заявки команд-участниц, документы о квалификации судей, документы с подтверждением пригодности зала для проведения игр, прочие нормативные документы.</a:t>
            </a:r>
          </a:p>
          <a:p>
            <a:r>
              <a:rPr lang="ru-RU" b="1" dirty="0"/>
              <a:t>Описание выходных документов</a:t>
            </a:r>
            <a:endParaRPr lang="ru-RU" dirty="0"/>
          </a:p>
          <a:p>
            <a:pPr lvl="1"/>
            <a:r>
              <a:rPr lang="ru-RU" dirty="0"/>
              <a:t>Выходные документы: Статистики матчей(с полной информацией о матче), турнирная сетка с результатами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5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Инфологическая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97091"/>
            <a:ext cx="9724443" cy="3599316"/>
          </a:xfrm>
        </p:spPr>
        <p:txBody>
          <a:bodyPr/>
          <a:lstStyle/>
          <a:p>
            <a:r>
              <a:rPr lang="ru-RU" sz="2800" dirty="0"/>
              <a:t>Сущности и их первичные ключи:</a:t>
            </a:r>
          </a:p>
          <a:p>
            <a:pPr lvl="1"/>
            <a:r>
              <a:rPr lang="en-US" sz="2400" dirty="0" err="1"/>
              <a:t>Команда</a:t>
            </a:r>
            <a:r>
              <a:rPr lang="en-US" sz="2400" dirty="0"/>
              <a:t> (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команды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 err="1"/>
              <a:t>Матч</a:t>
            </a:r>
            <a:r>
              <a:rPr lang="en-US" sz="2400" dirty="0"/>
              <a:t> (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матча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 err="1"/>
              <a:t>Судья</a:t>
            </a:r>
            <a:r>
              <a:rPr lang="en-US" sz="2400" dirty="0"/>
              <a:t> (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судьи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 err="1"/>
              <a:t>Город</a:t>
            </a:r>
            <a:r>
              <a:rPr lang="en-US" sz="2400" dirty="0"/>
              <a:t> (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города</a:t>
            </a:r>
            <a:r>
              <a:rPr lang="en-US" sz="2400" dirty="0"/>
              <a:t>)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32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ER-диаграмма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02" y="2212110"/>
            <a:ext cx="6701497" cy="4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Бизнес-правила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756" y="2641673"/>
            <a:ext cx="2630914" cy="359931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1) Команда может являться гостем в разных матчах</a:t>
            </a:r>
          </a:p>
          <a:p>
            <a:r>
              <a:rPr lang="ru-RU" dirty="0"/>
              <a:t>2) Команда может не являться гостью ни в одном матче </a:t>
            </a:r>
          </a:p>
          <a:p>
            <a:r>
              <a:rPr lang="ru-RU" dirty="0"/>
              <a:t>3) В матче может являться гостем только одна команда</a:t>
            </a:r>
          </a:p>
          <a:p>
            <a:r>
              <a:rPr lang="ru-RU" dirty="0"/>
              <a:t>4) В матче обязана являться команда «гость»</a:t>
            </a:r>
          </a:p>
          <a:p>
            <a:r>
              <a:rPr lang="ru-RU" dirty="0"/>
              <a:t>5) Команда может являться хозяином в разных матчах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6508" y="2641673"/>
            <a:ext cx="2630914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6) Команда может не являться хозяином ни в одном матче </a:t>
            </a:r>
          </a:p>
          <a:p>
            <a:r>
              <a:rPr lang="ru-RU" dirty="0"/>
              <a:t>7) В матче может является хозяином только одна команда</a:t>
            </a:r>
          </a:p>
          <a:p>
            <a:r>
              <a:rPr lang="ru-RU" dirty="0"/>
              <a:t>8) В матче должна быть команда «хозяин»</a:t>
            </a:r>
          </a:p>
          <a:p>
            <a:r>
              <a:rPr lang="ru-RU" dirty="0"/>
              <a:t>9) Судья может быть назначен в разных матчах</a:t>
            </a:r>
          </a:p>
          <a:p>
            <a:r>
              <a:rPr lang="ru-RU" dirty="0"/>
              <a:t>10) Судья обязан быть назначенным в матче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03099" y="2641673"/>
            <a:ext cx="2630914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11) Матч обязан назначить судью </a:t>
            </a:r>
          </a:p>
          <a:p>
            <a:r>
              <a:rPr lang="ru-RU" sz="1600" dirty="0"/>
              <a:t>12) Матч может назначить только одного судью </a:t>
            </a:r>
          </a:p>
          <a:p>
            <a:r>
              <a:rPr lang="ru-RU" sz="1600" dirty="0"/>
              <a:t>13) Судья живет не более, чем в одном городе</a:t>
            </a:r>
          </a:p>
          <a:p>
            <a:r>
              <a:rPr lang="ru-RU" sz="1600" dirty="0"/>
              <a:t>14) Судья не должен жить в каком-либо городе</a:t>
            </a:r>
          </a:p>
          <a:p>
            <a:r>
              <a:rPr lang="ru-RU" sz="1600" dirty="0"/>
              <a:t>15) В городе могут жить несколько судей 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327258" y="2641672"/>
            <a:ext cx="2630914" cy="3925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16) Судья не обязательно должен жить в каком-либо городе</a:t>
            </a:r>
          </a:p>
          <a:p>
            <a:r>
              <a:rPr lang="ru-RU" sz="1400" dirty="0"/>
              <a:t>17) Команда располагается не более, чем в одном городе</a:t>
            </a:r>
          </a:p>
          <a:p>
            <a:r>
              <a:rPr lang="ru-RU" sz="1400" dirty="0"/>
              <a:t>18) Команда обязательно располагается в каком-либо городе</a:t>
            </a:r>
          </a:p>
          <a:p>
            <a:r>
              <a:rPr lang="ru-RU" sz="1400" dirty="0"/>
              <a:t>19) Город может иметь несколько команд</a:t>
            </a:r>
          </a:p>
          <a:p>
            <a:r>
              <a:rPr lang="ru-RU" sz="1400" dirty="0"/>
              <a:t>20) Город обязательно должен иметь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351427309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51</TotalTime>
  <Words>1026</Words>
  <Application>Microsoft Office PowerPoint</Application>
  <PresentationFormat>Широкоэкранный</PresentationFormat>
  <Paragraphs>114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Trebuchet MS (Заголовки)</vt:lpstr>
      <vt:lpstr>Trebuchet MS (Заголовки)w Roman</vt:lpstr>
      <vt:lpstr>Берлин</vt:lpstr>
      <vt:lpstr>КУРСОВОЙ ПРОЕКТ</vt:lpstr>
      <vt:lpstr>Введение</vt:lpstr>
      <vt:lpstr>Технические и программные средства реализации</vt:lpstr>
      <vt:lpstr>Постановка задачи «Баскетбольный чемпионат»</vt:lpstr>
      <vt:lpstr>Общее описание предметной области</vt:lpstr>
      <vt:lpstr>Описание входных и выходных документов</vt:lpstr>
      <vt:lpstr>Инфологическая модель</vt:lpstr>
      <vt:lpstr>ER-диаграмма</vt:lpstr>
      <vt:lpstr>Бизнес-правила:</vt:lpstr>
      <vt:lpstr>Даталогическая модель</vt:lpstr>
      <vt:lpstr>Структура отношений базы данных</vt:lpstr>
      <vt:lpstr>Сводная таблица отношений </vt:lpstr>
      <vt:lpstr>Примеры некоторых динамически формируемых SQL–запросов</vt:lpstr>
      <vt:lpstr>Общая схема работы сайта</vt:lpstr>
      <vt:lpstr>Общая схема работы сайта</vt:lpstr>
      <vt:lpstr>Общая схема работы сайта</vt:lpstr>
      <vt:lpstr>Общая схема работы сайта</vt:lpstr>
      <vt:lpstr>Общая схема работы сайта</vt:lpstr>
      <vt:lpstr>Общая схема работы сайта</vt:lpstr>
      <vt:lpstr>Заключение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kamol rakhimov</dc:creator>
  <cp:lastModifiedBy>kamol rakhimov</cp:lastModifiedBy>
  <cp:revision>7</cp:revision>
  <dcterms:created xsi:type="dcterms:W3CDTF">2019-06-13T09:09:03Z</dcterms:created>
  <dcterms:modified xsi:type="dcterms:W3CDTF">2019-06-13T10:00:41Z</dcterms:modified>
</cp:coreProperties>
</file>