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75" r:id="rId6"/>
    <p:sldId id="276" r:id="rId7"/>
    <p:sldId id="277" r:id="rId8"/>
    <p:sldId id="273" r:id="rId9"/>
    <p:sldId id="261" r:id="rId10"/>
    <p:sldId id="263" r:id="rId11"/>
    <p:sldId id="265" r:id="rId12"/>
    <p:sldId id="264" r:id="rId13"/>
    <p:sldId id="266" r:id="rId14"/>
    <p:sldId id="270" r:id="rId15"/>
    <p:sldId id="268" r:id="rId16"/>
    <p:sldId id="274" r:id="rId17"/>
    <p:sldId id="260" r:id="rId18"/>
    <p:sldId id="272" r:id="rId19"/>
    <p:sldId id="257" r:id="rId20"/>
    <p:sldId id="267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B75A6A-55DE-48BC-8B21-DE27250FCBA5}">
          <p14:sldIdLst>
            <p14:sldId id="256"/>
            <p14:sldId id="258"/>
            <p14:sldId id="259"/>
            <p14:sldId id="262"/>
            <p14:sldId id="275"/>
            <p14:sldId id="276"/>
            <p14:sldId id="277"/>
            <p14:sldId id="273"/>
            <p14:sldId id="261"/>
            <p14:sldId id="263"/>
            <p14:sldId id="265"/>
            <p14:sldId id="264"/>
            <p14:sldId id="266"/>
            <p14:sldId id="270"/>
            <p14:sldId id="268"/>
            <p14:sldId id="274"/>
          </p14:sldIdLst>
        </p14:section>
        <p14:section name="Additional Section QA" id="{CE7B35E1-B177-4B1C-B5CE-FE1B84D42DBA}">
          <p14:sldIdLst>
            <p14:sldId id="260"/>
            <p14:sldId id="272"/>
            <p14:sldId id="257"/>
            <p14:sldId id="267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80C8-36C6-4205-8825-4099152FC89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8EE2-673D-4962-A8C4-3BF81312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6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80C8-36C6-4205-8825-4099152FC89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8EE2-673D-4962-A8C4-3BF81312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80C8-36C6-4205-8825-4099152FC89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8EE2-673D-4962-A8C4-3BF81312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7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80C8-36C6-4205-8825-4099152FC89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8EE2-673D-4962-A8C4-3BF81312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8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80C8-36C6-4205-8825-4099152FC89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8EE2-673D-4962-A8C4-3BF81312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3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80C8-36C6-4205-8825-4099152FC89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8EE2-673D-4962-A8C4-3BF81312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1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80C8-36C6-4205-8825-4099152FC89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8EE2-673D-4962-A8C4-3BF81312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4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80C8-36C6-4205-8825-4099152FC89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8EE2-673D-4962-A8C4-3BF81312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6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80C8-36C6-4205-8825-4099152FC89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8EE2-673D-4962-A8C4-3BF81312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3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80C8-36C6-4205-8825-4099152FC89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8EE2-673D-4962-A8C4-3BF81312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6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80C8-36C6-4205-8825-4099152FC89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8EE2-673D-4962-A8C4-3BF81312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2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680C8-36C6-4205-8825-4099152FC89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58EE2-673D-4962-A8C4-3BF81312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5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840480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Locally Linear Classification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07135"/>
            <a:ext cx="9144000" cy="1655762"/>
          </a:xfrm>
        </p:spPr>
        <p:txBody>
          <a:bodyPr>
            <a:norm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Project Presentation: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Foundations of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38601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30291"/>
            <a:ext cx="12192000" cy="1325563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Convex Hull Vs Pseudo-Convex Hull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1181" y="1912711"/>
            <a:ext cx="572806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Convex Hull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dirty="0" smtClean="0"/>
              <a:t>Is the smallest convex polygon P for a set Q such that each point in Q is either on the boundary of P or interior of it.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Pseudo-Convex Hull (Alpha Shape):</a:t>
            </a:r>
          </a:p>
          <a:p>
            <a:pPr marL="0" indent="0">
              <a:buNone/>
            </a:pPr>
            <a:r>
              <a:rPr lang="en-US" sz="1600" dirty="0" smtClean="0"/>
              <a:t>A tightly bound form of convex hull, which preserves greater geometry of the given data</a:t>
            </a:r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Black Lines </a:t>
            </a:r>
            <a:r>
              <a:rPr lang="en-US" sz="1600" b="1" dirty="0" smtClean="0">
                <a:sym typeface="Wingdings" panose="05000000000000000000" pitchFamily="2" charset="2"/>
              </a:rPr>
              <a:t> </a:t>
            </a:r>
            <a:r>
              <a:rPr lang="en-US" sz="1600" dirty="0" smtClean="0">
                <a:sym typeface="Wingdings" panose="05000000000000000000" pitchFamily="2" charset="2"/>
              </a:rPr>
              <a:t>Convex Hulls</a:t>
            </a:r>
          </a:p>
          <a:p>
            <a:pPr marL="0" indent="0">
              <a:buNone/>
            </a:pPr>
            <a:r>
              <a:rPr lang="en-US" sz="1600" b="1" dirty="0" smtClean="0">
                <a:sym typeface="Wingdings" panose="05000000000000000000" pitchFamily="2" charset="2"/>
              </a:rPr>
              <a:t>Colored Line  </a:t>
            </a:r>
            <a:r>
              <a:rPr lang="en-US" sz="1600" dirty="0" smtClean="0">
                <a:sym typeface="Wingdings" panose="05000000000000000000" pitchFamily="2" charset="2"/>
              </a:rPr>
              <a:t>Pseudo Convex Hulls</a:t>
            </a:r>
            <a:endParaRPr lang="en-US" sz="1600" dirty="0" smtClean="0"/>
          </a:p>
          <a:p>
            <a:pPr marL="0" indent="0" algn="ctr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890" y="2173245"/>
            <a:ext cx="3864371" cy="38643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952" y="2419179"/>
            <a:ext cx="3338402" cy="333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2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21582"/>
            <a:ext cx="12192000" cy="1325563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The Boundary Region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62" y="2376023"/>
            <a:ext cx="3580641" cy="35806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380" y="2177935"/>
            <a:ext cx="3958235" cy="39582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763" y="2177935"/>
            <a:ext cx="4049684" cy="404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5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30291"/>
            <a:ext cx="12192000" cy="1325563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The Boundary Region - Triangulate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65" y="1796253"/>
            <a:ext cx="4864331" cy="4864331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637" y="1796253"/>
            <a:ext cx="5024163" cy="5024163"/>
          </a:xfrm>
        </p:spPr>
      </p:pic>
    </p:spTree>
    <p:extLst>
      <p:ext uri="{BB962C8B-B14F-4D97-AF65-F5344CB8AC3E}">
        <p14:creationId xmlns:p14="http://schemas.microsoft.com/office/powerpoint/2010/main" val="240989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30291"/>
            <a:ext cx="12192000" cy="1325563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The Decision Boundary - Construction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5520"/>
            <a:ext cx="4256116" cy="42561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942" y="2075520"/>
            <a:ext cx="4256116" cy="42561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091" y="2036727"/>
            <a:ext cx="4294909" cy="429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5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r="11033"/>
          <a:stretch/>
        </p:blipFill>
        <p:spPr>
          <a:xfrm>
            <a:off x="3758370" y="2112344"/>
            <a:ext cx="3578432" cy="316045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30291"/>
            <a:ext cx="12192000" cy="1325563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Evaluation Metrics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737556"/>
              </p:ext>
            </p:extLst>
          </p:nvPr>
        </p:nvGraphicFramePr>
        <p:xfrm>
          <a:off x="7336803" y="1912894"/>
          <a:ext cx="4460751" cy="429631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86918">
                  <a:extLst>
                    <a:ext uri="{9D8B030D-6E8A-4147-A177-3AD203B41FA5}">
                      <a16:colId xmlns:a16="http://schemas.microsoft.com/office/drawing/2014/main" val="3485751579"/>
                    </a:ext>
                  </a:extLst>
                </a:gridCol>
                <a:gridCol w="1522875">
                  <a:extLst>
                    <a:ext uri="{9D8B030D-6E8A-4147-A177-3AD203B41FA5}">
                      <a16:colId xmlns:a16="http://schemas.microsoft.com/office/drawing/2014/main" val="60985389"/>
                    </a:ext>
                  </a:extLst>
                </a:gridCol>
                <a:gridCol w="1450958">
                  <a:extLst>
                    <a:ext uri="{9D8B030D-6E8A-4147-A177-3AD203B41FA5}">
                      <a16:colId xmlns:a16="http://schemas.microsoft.com/office/drawing/2014/main" val="1966118185"/>
                    </a:ext>
                  </a:extLst>
                </a:gridCol>
              </a:tblGrid>
              <a:tr h="4570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Metric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Train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Test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326368"/>
                  </a:ext>
                </a:extLst>
              </a:tr>
              <a:tr h="7541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Error:</a:t>
                      </a:r>
                    </a:p>
                    <a:p>
                      <a:pPr algn="ctr"/>
                      <a:endParaRPr lang="en-US" sz="1400" b="1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effectLst/>
                        </a:rPr>
                        <a:t>0.37</a:t>
                      </a:r>
                      <a:endParaRPr lang="en-US" sz="1400" b="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effectLst/>
                        </a:rPr>
                        <a:t>0.26</a:t>
                      </a:r>
                      <a:endParaRPr lang="en-US" sz="1400" b="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489430492"/>
                  </a:ext>
                </a:extLst>
              </a:tr>
              <a:tr h="776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Accuracy: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523737"/>
                  </a:ext>
                </a:extLst>
              </a:tr>
              <a:tr h="776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F1-Score(macro):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277133"/>
                  </a:ext>
                </a:extLst>
              </a:tr>
              <a:tr h="776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F1-Score(micro):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4062013"/>
                  </a:ext>
                </a:extLst>
              </a:tr>
              <a:tr h="7541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F1-Score(weighted):</a:t>
                      </a:r>
                    </a:p>
                    <a:p>
                      <a:pPr algn="ctr"/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0.63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0.71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398142294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74"/>
          <a:stretch/>
        </p:blipFill>
        <p:spPr>
          <a:xfrm>
            <a:off x="0" y="2054811"/>
            <a:ext cx="3892731" cy="321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1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30291"/>
            <a:ext cx="12192000" cy="1325563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Theoretical Analysis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2074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  <a:buClr>
                <a:srgbClr val="C00000"/>
              </a:buClr>
              <a:buFont typeface="Calibri" panose="020F0502020204030204" pitchFamily="34" charset="0"/>
              <a:buChar char="−"/>
            </a:pPr>
            <a:r>
              <a:rPr lang="en-US" sz="2600" dirty="0" smtClean="0"/>
              <a:t>Zero </a:t>
            </a:r>
            <a:r>
              <a:rPr lang="en-US" sz="2600" dirty="0"/>
              <a:t>empirical </a:t>
            </a:r>
            <a:r>
              <a:rPr lang="en-US" sz="2600" dirty="0" smtClean="0"/>
              <a:t>error</a:t>
            </a:r>
          </a:p>
          <a:p>
            <a:pPr>
              <a:lnSpc>
                <a:spcPct val="160000"/>
              </a:lnSpc>
              <a:buClr>
                <a:srgbClr val="C00000"/>
              </a:buClr>
              <a:buFont typeface="Calibri" panose="020F0502020204030204" pitchFamily="34" charset="0"/>
              <a:buChar char="−"/>
            </a:pPr>
            <a:r>
              <a:rPr lang="en-US" sz="2600" dirty="0"/>
              <a:t>Z</a:t>
            </a:r>
            <a:r>
              <a:rPr lang="en-US" sz="2600" dirty="0" smtClean="0"/>
              <a:t>ero </a:t>
            </a:r>
            <a:r>
              <a:rPr lang="en-US" sz="2600" dirty="0"/>
              <a:t>empirical margin loss by </a:t>
            </a:r>
            <a:r>
              <a:rPr lang="en-US" sz="2600" dirty="0" smtClean="0"/>
              <a:t>setting 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Ꝭ = </a:t>
            </a:r>
            <a:r>
              <a:rPr lang="en-US" sz="2600" dirty="0" smtClean="0"/>
              <a:t> 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Ꝭ</a:t>
            </a:r>
            <a:r>
              <a:rPr lang="en-US" sz="26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LLC</a:t>
            </a:r>
            <a:endParaRPr lang="en-US" sz="2600" dirty="0"/>
          </a:p>
          <a:p>
            <a:pPr>
              <a:lnSpc>
                <a:spcPct val="160000"/>
              </a:lnSpc>
              <a:buClr>
                <a:srgbClr val="C00000"/>
              </a:buClr>
              <a:buFont typeface="Calibri" panose="020F0502020204030204" pitchFamily="34" charset="0"/>
              <a:buChar char="−"/>
            </a:pPr>
            <a:r>
              <a:rPr lang="en-US" sz="2600" dirty="0" smtClean="0"/>
              <a:t>Margin </a:t>
            </a:r>
            <a:r>
              <a:rPr lang="en-US" sz="2600" dirty="0"/>
              <a:t>bound for locally linear classification problem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Clr>
                <a:srgbClr val="C00000"/>
              </a:buClr>
              <a:buFont typeface="Calibri" panose="020F0502020204030204" pitchFamily="34" charset="0"/>
              <a:buChar char="−"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1" y="4001294"/>
            <a:ext cx="3807347" cy="18889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693" y="5034557"/>
            <a:ext cx="4304353" cy="12540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038" y="1713997"/>
            <a:ext cx="3259799" cy="342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3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78378" y="2560320"/>
            <a:ext cx="12192000" cy="1976846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1275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30291"/>
            <a:ext cx="12192000" cy="1325563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Algorithm - Locally Linear Classifier 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3352800"/>
            <a:ext cx="10515600" cy="114082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i="1" dirty="0" smtClean="0"/>
              <a:t>“To find a piece-wise hyperplane as decision boundary constructed from local region classifiers</a:t>
            </a:r>
            <a:r>
              <a:rPr lang="en-US" sz="1800" i="1" dirty="0" smtClean="0"/>
              <a:t>(local hyperplanes) </a:t>
            </a:r>
            <a:r>
              <a:rPr lang="en-US" i="1" dirty="0" smtClean="0"/>
              <a:t>within decision space of two classes for non-linearly separable distribution”</a:t>
            </a:r>
            <a:endParaRPr lang="en-US" sz="1700" dirty="0"/>
          </a:p>
        </p:txBody>
      </p:sp>
      <p:sp>
        <p:nvSpPr>
          <p:cNvPr id="9" name="Rectangle 8"/>
          <p:cNvSpPr/>
          <p:nvPr/>
        </p:nvSpPr>
        <p:spPr>
          <a:xfrm>
            <a:off x="2281647" y="4578924"/>
            <a:ext cx="73500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Combination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local line segments to form the final decision boundary”</a:t>
            </a:r>
          </a:p>
        </p:txBody>
      </p:sp>
    </p:spTree>
    <p:extLst>
      <p:ext uri="{BB962C8B-B14F-4D97-AF65-F5344CB8AC3E}">
        <p14:creationId xmlns:p14="http://schemas.microsoft.com/office/powerpoint/2010/main" val="227870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30291"/>
            <a:ext cx="12192000" cy="1325563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Corner Cases - Exclusion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770" y="2142227"/>
            <a:ext cx="3366267" cy="256598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897" y="2893735"/>
            <a:ext cx="4064926" cy="1752999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902208" y="5629529"/>
            <a:ext cx="10515600" cy="60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*Any data distribution that has more than 2 cross-edges over its alpha shapes is a corner case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430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Presentation Outline: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dirty="0"/>
              <a:t>1. Introducing group members and their main contributions to the project (</a:t>
            </a:r>
            <a:r>
              <a:rPr lang="en-US" dirty="0" err="1"/>
              <a:t>Yucong</a:t>
            </a:r>
            <a:r>
              <a:rPr lang="en-US" dirty="0"/>
              <a:t>: proposing algorithms, Kamila: experiment, </a:t>
            </a:r>
            <a:r>
              <a:rPr lang="en-US" dirty="0" err="1"/>
              <a:t>Zhiye</a:t>
            </a:r>
            <a:r>
              <a:rPr lang="en-US" dirty="0"/>
              <a:t>: theoretical analysis). Schedule of the presentation: introducing algorithm -&gt; experimental results -&gt; theoretical analysis</a:t>
            </a:r>
            <a:endParaRPr lang="en-US" b="0" dirty="0" smtClean="0">
              <a:effectLst/>
            </a:endParaRPr>
          </a:p>
          <a:p>
            <a:r>
              <a:rPr lang="en-US" dirty="0"/>
              <a:t>2. Presenting algorithm:</a:t>
            </a:r>
            <a:endParaRPr lang="en-US" b="0" dirty="0" smtClean="0">
              <a:effectLst/>
            </a:endParaRPr>
          </a:p>
          <a:p>
            <a:r>
              <a:rPr lang="en-US" dirty="0"/>
              <a:t>2.0 basic setting of the algorithm: m samples, 2 classes (-1 and 1), non-linear separable, but can be separated by piecewise linear hyperplanes. Emphasize that for the sake of illustration, we present our algorithm in 2-D feature space. It can be later generalized to high-D space. Use Figure 1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dirty="0"/>
              <a:t>2.1 Briefly explain what is convex hull on sample points. Use Figure 2 to explain the convex hull of data set, class -1, class +1 separately. 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dirty="0"/>
              <a:t>2.2 Show how to learn the boundary region from convex hulls by using the back-off trick. Use Figure 3. Emphasis what is our boundary region we want to work on.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dirty="0"/>
              <a:t>2.3 Show how to </a:t>
            </a:r>
            <a:r>
              <a:rPr lang="en-US" dirty="0" err="1"/>
              <a:t>triangularize</a:t>
            </a:r>
            <a:r>
              <a:rPr lang="en-US" dirty="0"/>
              <a:t> the boundary region and create our hypothesis. Use Figure 4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dirty="0"/>
              <a:t>2.4 explain why it has zero empirical error, why it can be generalized to high-D space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dirty="0"/>
              <a:t>3. Experimental results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dirty="0"/>
              <a:t>4. Theoretical analysis 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Team and Roles: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148" y="1889760"/>
            <a:ext cx="3298371" cy="282436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Yucong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Lei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49045" y="1825625"/>
            <a:ext cx="3298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−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1147" y="2769326"/>
            <a:ext cx="3298371" cy="2168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Calibri" panose="020F0502020204030204" pitchFamily="34" charset="0"/>
              <a:buChar char="−"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Theoretical Correctness of the Algorithm</a:t>
            </a:r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−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V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alidity of possible input distributions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315095" y="1889760"/>
            <a:ext cx="3298372" cy="3311584"/>
            <a:chOff x="4183377" y="3376599"/>
            <a:chExt cx="3298372" cy="3311584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4183378" y="3376599"/>
              <a:ext cx="3298371" cy="297367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Kamila Zaman</a:t>
              </a:r>
              <a:endParaRPr lang="en-US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4183377" y="4256165"/>
              <a:ext cx="3298371" cy="243201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buFont typeface="Calibri" panose="020F0502020204030204" pitchFamily="34" charset="0"/>
                <a:buChar char="−"/>
              </a:pPr>
              <a:r>
                <a:rPr lang="en-US" sz="16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Algorithm Development </a:t>
              </a:r>
            </a:p>
            <a:p>
              <a:pPr>
                <a:lnSpc>
                  <a:spcPct val="150000"/>
                </a:lnSpc>
                <a:buFont typeface="Calibri" panose="020F0502020204030204" pitchFamily="34" charset="0"/>
                <a:buChar char="−"/>
              </a:pPr>
              <a:r>
                <a:rPr lang="en-US" sz="16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Experimental Analysis 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149044" y="1889760"/>
            <a:ext cx="3298372" cy="3311584"/>
            <a:chOff x="4183377" y="3376599"/>
            <a:chExt cx="3298372" cy="3311584"/>
          </a:xfrm>
        </p:grpSpPr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4183378" y="3376599"/>
              <a:ext cx="3298371" cy="297367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err="1" smtClean="0">
                  <a:latin typeface="Verdana" panose="020B0604030504040204" pitchFamily="34" charset="0"/>
                  <a:ea typeface="Verdana" panose="020B0604030504040204" pitchFamily="34" charset="0"/>
                </a:rPr>
                <a:t>Zhiye</a:t>
              </a:r>
              <a:r>
                <a:rPr lang="en-US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dirty="0" err="1" smtClean="0">
                  <a:latin typeface="Verdana" panose="020B0604030504040204" pitchFamily="34" charset="0"/>
                  <a:ea typeface="Verdana" panose="020B0604030504040204" pitchFamily="34" charset="0"/>
                </a:rPr>
                <a:t>Xie</a:t>
              </a:r>
              <a:endParaRPr lang="en-US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4183377" y="4256165"/>
              <a:ext cx="3298371" cy="243201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buFont typeface="Calibri" panose="020F0502020204030204" pitchFamily="34" charset="0"/>
                <a:buChar char="−"/>
              </a:pPr>
              <a:r>
                <a:rPr lang="en-US" sz="16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Comparison to SVM </a:t>
              </a:r>
            </a:p>
            <a:p>
              <a:pPr>
                <a:lnSpc>
                  <a:spcPct val="150000"/>
                </a:lnSpc>
                <a:buFont typeface="Calibri" panose="020F0502020204030204" pitchFamily="34" charset="0"/>
                <a:buChar char="−"/>
              </a:pPr>
              <a:r>
                <a:rPr lang="en-US" sz="16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Theoretical Bound and Generalization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314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30291"/>
            <a:ext cx="12192000" cy="1325563"/>
          </a:xfrm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The Model – Testing &amp; Evaluation 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367937" y="1961515"/>
            <a:ext cx="53470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b="1" dirty="0" smtClean="0"/>
              <a:t>Non-Separable Test Cases</a:t>
            </a:r>
          </a:p>
          <a:p>
            <a:pPr>
              <a:lnSpc>
                <a:spcPct val="250000"/>
              </a:lnSpc>
              <a:buClr>
                <a:srgbClr val="C00000"/>
              </a:buClr>
              <a:buFont typeface="Calibri" panose="020F0502020204030204" pitchFamily="34" charset="0"/>
              <a:buChar char="−"/>
            </a:pPr>
            <a:r>
              <a:rPr lang="en-US" sz="2400" dirty="0" smtClean="0"/>
              <a:t>Quadratic: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y = x</a:t>
            </a:r>
            <a:r>
              <a:rPr lang="en-US" sz="2000" baseline="30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+ 3x + 2</a:t>
            </a:r>
          </a:p>
          <a:p>
            <a:pPr>
              <a:lnSpc>
                <a:spcPct val="250000"/>
              </a:lnSpc>
              <a:buClr>
                <a:srgbClr val="C00000"/>
              </a:buClr>
              <a:buFont typeface="Calibri" panose="020F0502020204030204" pitchFamily="34" charset="0"/>
              <a:buChar char="−"/>
            </a:pPr>
            <a:r>
              <a:rPr lang="en-US" sz="2400" dirty="0" smtClean="0"/>
              <a:t>Cubic: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y </a:t>
            </a:r>
            <a:r>
              <a:rPr lang="en-US" sz="2000" smtClean="0">
                <a:solidFill>
                  <a:schemeClr val="bg1">
                    <a:lumMod val="50000"/>
                  </a:schemeClr>
                </a:solidFill>
              </a:rPr>
              <a:t>= x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+ 5</a:t>
            </a:r>
          </a:p>
        </p:txBody>
      </p:sp>
    </p:spTree>
    <p:extLst>
      <p:ext uri="{BB962C8B-B14F-4D97-AF65-F5344CB8AC3E}">
        <p14:creationId xmlns:p14="http://schemas.microsoft.com/office/powerpoint/2010/main" val="326334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30291"/>
            <a:ext cx="12192000" cy="1325563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Prediction Strategy- Influence Region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67937" y="1961515"/>
            <a:ext cx="4421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sz="2400" b="1" dirty="0" smtClean="0"/>
              <a:t>Saved Model Structure</a:t>
            </a:r>
            <a:r>
              <a:rPr lang="en-US" sz="2400" dirty="0" smtClean="0"/>
              <a:t>:</a:t>
            </a:r>
          </a:p>
          <a:p>
            <a:pPr>
              <a:buClr>
                <a:srgbClr val="C00000"/>
              </a:buClr>
              <a:buFont typeface="Calibri" panose="020F0502020204030204" pitchFamily="34" charset="0"/>
              <a:buChar char="−"/>
            </a:pPr>
            <a:r>
              <a:rPr lang="en-US" sz="1800" dirty="0" smtClean="0"/>
              <a:t>Local hyperplanes</a:t>
            </a:r>
          </a:p>
          <a:p>
            <a:pPr>
              <a:buClr>
                <a:srgbClr val="C00000"/>
              </a:buClr>
              <a:buFont typeface="Calibri" panose="020F0502020204030204" pitchFamily="34" charset="0"/>
              <a:buChar char="−"/>
            </a:pPr>
            <a:r>
              <a:rPr lang="en-US" sz="1800" dirty="0" smtClean="0"/>
              <a:t>Corresponding Influence Region </a:t>
            </a:r>
          </a:p>
          <a:p>
            <a:pPr>
              <a:buClr>
                <a:srgbClr val="C00000"/>
              </a:buClr>
              <a:buFont typeface="Calibri" panose="020F0502020204030204" pitchFamily="34" charset="0"/>
              <a:buChar char="−"/>
            </a:pPr>
            <a:r>
              <a:rPr lang="en-US" sz="1800" dirty="0" smtClean="0"/>
              <a:t>Right and Left class marker</a:t>
            </a:r>
          </a:p>
          <a:p>
            <a:pPr>
              <a:buClr>
                <a:srgbClr val="C00000"/>
              </a:buClr>
              <a:buFont typeface="Calibri" panose="020F0502020204030204" pitchFamily="34" charset="0"/>
              <a:buChar char="−"/>
            </a:pPr>
            <a:r>
              <a:rPr lang="en-US" sz="1800" b="1" dirty="0" smtClean="0"/>
              <a:t>Prediction:</a:t>
            </a:r>
          </a:p>
          <a:p>
            <a:pPr lvl="1">
              <a:buClr>
                <a:srgbClr val="C00000"/>
              </a:buClr>
              <a:buFont typeface="Calibri" panose="020F0502020204030204" pitchFamily="34" charset="0"/>
              <a:buChar char="−"/>
            </a:pPr>
            <a:r>
              <a:rPr lang="en-US" sz="1800" dirty="0" smtClean="0"/>
              <a:t>New point</a:t>
            </a:r>
          </a:p>
          <a:p>
            <a:pPr lvl="1">
              <a:buClr>
                <a:srgbClr val="C00000"/>
              </a:buClr>
              <a:buFont typeface="Calibri" panose="020F0502020204030204" pitchFamily="34" charset="0"/>
              <a:buChar char="−"/>
            </a:pPr>
            <a:r>
              <a:rPr lang="en-US" sz="1800" dirty="0" smtClean="0"/>
              <a:t>Find region it falls in</a:t>
            </a:r>
          </a:p>
          <a:p>
            <a:pPr lvl="1">
              <a:buClr>
                <a:srgbClr val="C00000"/>
              </a:buClr>
              <a:buFont typeface="Calibri" panose="020F0502020204030204" pitchFamily="34" charset="0"/>
              <a:buChar char="−"/>
            </a:pPr>
            <a:r>
              <a:rPr lang="en-US" sz="1800" dirty="0" smtClean="0"/>
              <a:t>Get corresponding line classifier</a:t>
            </a:r>
          </a:p>
          <a:p>
            <a:pPr lvl="1">
              <a:buClr>
                <a:srgbClr val="C00000"/>
              </a:buClr>
              <a:buFont typeface="Calibri" panose="020F0502020204030204" pitchFamily="34" charset="0"/>
              <a:buChar char="−"/>
            </a:pPr>
            <a:r>
              <a:rPr lang="en-US" sz="1800" dirty="0" smtClean="0"/>
              <a:t>Map point orientation to line</a:t>
            </a:r>
            <a:endParaRPr lang="en-US" sz="1800" dirty="0"/>
          </a:p>
          <a:p>
            <a:pPr lvl="1">
              <a:buClr>
                <a:srgbClr val="C00000"/>
              </a:buClr>
              <a:buFont typeface="Calibri" panose="020F0502020204030204" pitchFamily="34" charset="0"/>
              <a:buChar char="−"/>
            </a:pPr>
            <a:r>
              <a:rPr lang="en-US" sz="1800" dirty="0" smtClean="0"/>
              <a:t>Mark class accordingly</a:t>
            </a:r>
          </a:p>
        </p:txBody>
      </p:sp>
      <p:sp>
        <p:nvSpPr>
          <p:cNvPr id="2" name="Oval 1"/>
          <p:cNvSpPr/>
          <p:nvPr/>
        </p:nvSpPr>
        <p:spPr>
          <a:xfrm>
            <a:off x="9492343" y="4009326"/>
            <a:ext cx="113211" cy="115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891451" y="4073672"/>
            <a:ext cx="46155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868" y="1833657"/>
            <a:ext cx="6962140" cy="4351338"/>
          </a:xfrm>
        </p:spPr>
      </p:pic>
      <p:sp>
        <p:nvSpPr>
          <p:cNvPr id="9" name="Oval 8"/>
          <p:cNvSpPr/>
          <p:nvPr/>
        </p:nvSpPr>
        <p:spPr>
          <a:xfrm>
            <a:off x="8995954" y="5347063"/>
            <a:ext cx="252549" cy="2351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4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686" y="2090058"/>
            <a:ext cx="10515600" cy="4060780"/>
          </a:xfrm>
        </p:spPr>
        <p:txBody>
          <a:bodyPr/>
          <a:lstStyle/>
          <a:p>
            <a:pPr>
              <a:lnSpc>
                <a:spcPct val="200000"/>
              </a:lnSpc>
              <a:buClr>
                <a:srgbClr val="C00000"/>
              </a:buClr>
              <a:buFont typeface="Calibri" panose="020F0502020204030204" pitchFamily="34" charset="0"/>
              <a:buChar char="−"/>
            </a:pPr>
            <a:r>
              <a:rPr lang="en-US" sz="2400" dirty="0"/>
              <a:t>I</a:t>
            </a:r>
            <a:r>
              <a:rPr lang="en-US" sz="2400" dirty="0" smtClean="0"/>
              <a:t>ntroducing the </a:t>
            </a:r>
            <a:r>
              <a:rPr lang="en-US" sz="2400" dirty="0"/>
              <a:t>A</a:t>
            </a:r>
            <a:r>
              <a:rPr lang="en-US" sz="2400" dirty="0" smtClean="0"/>
              <a:t>lgorithm </a:t>
            </a:r>
          </a:p>
          <a:p>
            <a:pPr>
              <a:lnSpc>
                <a:spcPct val="200000"/>
              </a:lnSpc>
              <a:buClr>
                <a:srgbClr val="C00000"/>
              </a:buClr>
              <a:buFont typeface="Calibri" panose="020F0502020204030204" pitchFamily="34" charset="0"/>
              <a:buChar char="−"/>
            </a:pPr>
            <a:r>
              <a:rPr lang="en-US" sz="2400" dirty="0" smtClean="0"/>
              <a:t>Development Approach and Experimental </a:t>
            </a:r>
            <a:r>
              <a:rPr lang="en-US" sz="2400" dirty="0"/>
              <a:t>R</a:t>
            </a:r>
            <a:r>
              <a:rPr lang="en-US" sz="2400" dirty="0" smtClean="0"/>
              <a:t>esults </a:t>
            </a:r>
          </a:p>
          <a:p>
            <a:pPr>
              <a:lnSpc>
                <a:spcPct val="200000"/>
              </a:lnSpc>
              <a:buClr>
                <a:srgbClr val="C00000"/>
              </a:buClr>
              <a:buFont typeface="Calibri" panose="020F0502020204030204" pitchFamily="34" charset="0"/>
              <a:buChar char="−"/>
            </a:pPr>
            <a:r>
              <a:rPr lang="en-US" sz="2400" dirty="0"/>
              <a:t>T</a:t>
            </a:r>
            <a:r>
              <a:rPr lang="en-US" sz="2400" dirty="0" smtClean="0"/>
              <a:t>heoretical </a:t>
            </a:r>
            <a:r>
              <a:rPr lang="en-US" sz="2400" dirty="0"/>
              <a:t>A</a:t>
            </a:r>
            <a:r>
              <a:rPr lang="en-US" sz="2400" dirty="0" smtClean="0"/>
              <a:t>nalysis</a:t>
            </a:r>
            <a:endParaRPr lang="en-US" sz="2400" b="0" dirty="0" smtClean="0">
              <a:effectLst/>
            </a:endParaRP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Discussion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09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Calibri" panose="020F0502020204030204" pitchFamily="34" charset="0"/>
              <a:buChar char="−"/>
            </a:pPr>
            <a:r>
              <a:rPr lang="en-US" sz="2000" b="1" i="1" dirty="0" smtClean="0"/>
              <a:t>Binary Classification :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-1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C00000"/>
                </a:solidFill>
              </a:rPr>
              <a:t>1</a:t>
            </a:r>
            <a:endParaRPr lang="en-US" sz="2000" b="1" i="1" dirty="0" smtClean="0">
              <a:solidFill>
                <a:srgbClr val="C00000"/>
              </a:solidFill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Calibri" panose="020F0502020204030204" pitchFamily="34" charset="0"/>
              <a:buChar char="−"/>
            </a:pPr>
            <a:r>
              <a:rPr lang="en-US" sz="2000" b="1" i="1" dirty="0"/>
              <a:t>N</a:t>
            </a:r>
            <a:r>
              <a:rPr lang="en-US" sz="2000" b="1" i="1" dirty="0" smtClean="0"/>
              <a:t>umber of samples: </a:t>
            </a:r>
            <a:r>
              <a:rPr lang="en-US" sz="2000" dirty="0" smtClean="0"/>
              <a:t>m</a:t>
            </a:r>
            <a:endParaRPr lang="en-US" sz="2000" i="1" dirty="0" smtClean="0"/>
          </a:p>
          <a:p>
            <a:pPr>
              <a:lnSpc>
                <a:spcPct val="200000"/>
              </a:lnSpc>
              <a:buClr>
                <a:srgbClr val="C00000"/>
              </a:buClr>
              <a:buFont typeface="Calibri" panose="020F0502020204030204" pitchFamily="34" charset="0"/>
              <a:buChar char="−"/>
            </a:pPr>
            <a:r>
              <a:rPr lang="en-US" sz="2000" b="1" i="1" dirty="0"/>
              <a:t>D</a:t>
            </a:r>
            <a:r>
              <a:rPr lang="en-US" sz="2000" b="1" i="1" dirty="0" smtClean="0"/>
              <a:t>ecision boundary: </a:t>
            </a:r>
            <a:r>
              <a:rPr lang="en-US" sz="2000" i="1" dirty="0" smtClean="0"/>
              <a:t>Piecewise </a:t>
            </a:r>
            <a:r>
              <a:rPr lang="en-US" sz="2000" i="1" dirty="0"/>
              <a:t>hyperplane </a:t>
            </a:r>
            <a:endParaRPr lang="en-US" sz="2000" b="1" dirty="0" smtClean="0"/>
          </a:p>
          <a:p>
            <a:pPr>
              <a:lnSpc>
                <a:spcPct val="200000"/>
              </a:lnSpc>
              <a:buClr>
                <a:srgbClr val="C00000"/>
              </a:buClr>
              <a:buFont typeface="Calibri" panose="020F0502020204030204" pitchFamily="34" charset="0"/>
              <a:buChar char="−"/>
            </a:pPr>
            <a:r>
              <a:rPr lang="en-US" sz="2000" b="1" i="1" dirty="0" smtClean="0"/>
              <a:t>Non-linearly separable</a:t>
            </a:r>
          </a:p>
          <a:p>
            <a:pPr>
              <a:lnSpc>
                <a:spcPct val="200000"/>
              </a:lnSpc>
              <a:buClr>
                <a:srgbClr val="C00000"/>
              </a:buClr>
              <a:buFont typeface="Calibri" panose="020F0502020204030204" pitchFamily="34" charset="0"/>
              <a:buChar char="−"/>
            </a:pPr>
            <a:r>
              <a:rPr lang="en-US" sz="2000" b="1" i="1" dirty="0" smtClean="0"/>
              <a:t>Dimension of Feature Space:  </a:t>
            </a:r>
            <a:r>
              <a:rPr lang="en-US" sz="2000" dirty="0" smtClean="0"/>
              <a:t>2D,  can be generalized to higher dimension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30291"/>
            <a:ext cx="12192000" cy="1325563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Problem Setting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361" y="1946756"/>
            <a:ext cx="2794637" cy="294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6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23" y="2806846"/>
            <a:ext cx="3522571" cy="35548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190" y="2782602"/>
            <a:ext cx="3721079" cy="36033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06386" y="5967769"/>
            <a:ext cx="39406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sz="1600" dirty="0"/>
              <a:t>P</a:t>
            </a:r>
            <a:r>
              <a:rPr lang="en-US" sz="1600" dirty="0" smtClean="0"/>
              <a:t>urple region highlights </a:t>
            </a:r>
            <a:r>
              <a:rPr lang="en-US" sz="1600" dirty="0" err="1" smtClean="0"/>
              <a:t>mis</a:t>
            </a:r>
            <a:r>
              <a:rPr lang="en-US" sz="1600" dirty="0" smtClean="0"/>
              <a:t>-classified points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4722805" y="1766013"/>
            <a:ext cx="2326919" cy="5687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b="1" dirty="0"/>
              <a:t>Convex </a:t>
            </a:r>
            <a:r>
              <a:rPr lang="en-US" b="1" dirty="0" smtClean="0"/>
              <a:t>Hull </a:t>
            </a:r>
            <a:r>
              <a:rPr lang="en-US" b="1" dirty="0"/>
              <a:t>of C</a:t>
            </a:r>
            <a:r>
              <a:rPr lang="en-US" b="1" dirty="0" smtClean="0"/>
              <a:t>lass -1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753483" y="1795044"/>
            <a:ext cx="4072113" cy="568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b="1" dirty="0" smtClean="0"/>
              <a:t>Convex Hull of dataset</a:t>
            </a:r>
            <a:endParaRPr lang="en-US" b="1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273614"/>
            <a:ext cx="12192000" cy="132556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Convex Hulls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913" y="2648766"/>
            <a:ext cx="3424603" cy="360337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872439" y="1736702"/>
            <a:ext cx="23092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b="1" dirty="0"/>
              <a:t>Convex Hull of C</a:t>
            </a:r>
            <a:r>
              <a:rPr lang="en-US" b="1" dirty="0" smtClean="0"/>
              <a:t>lass 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141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325865"/>
            <a:ext cx="12192000" cy="132556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en-US" dirty="0" smtClean="0">
                <a:solidFill>
                  <a:schemeClr val="bg1"/>
                </a:solidFill>
              </a:rPr>
              <a:t>inding </a:t>
            </a:r>
            <a:r>
              <a:rPr lang="en-US" dirty="0">
                <a:solidFill>
                  <a:schemeClr val="bg1"/>
                </a:solidFill>
              </a:rPr>
              <a:t>the boundary region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823063" y="4180114"/>
            <a:ext cx="522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050246" y="4294248"/>
            <a:ext cx="522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63" y="2762482"/>
            <a:ext cx="3339394" cy="30635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785" y="2762482"/>
            <a:ext cx="3402844" cy="32105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545" y="2715405"/>
            <a:ext cx="3488676" cy="344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325865"/>
            <a:ext cx="12192000" cy="132556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dirty="0" err="1">
                <a:solidFill>
                  <a:schemeClr val="bg1"/>
                </a:solidFill>
              </a:rPr>
              <a:t>Triangularization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381897" y="4119155"/>
            <a:ext cx="10189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68" y="2580004"/>
            <a:ext cx="3491148" cy="35326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735" y="2685286"/>
            <a:ext cx="3735979" cy="34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4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30291"/>
            <a:ext cx="12192000" cy="1325563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Properties of our Algorithm</a:t>
            </a:r>
          </a:p>
        </p:txBody>
      </p:sp>
      <p:sp>
        <p:nvSpPr>
          <p:cNvPr id="8" name="Rectangle 7"/>
          <p:cNvSpPr/>
          <p:nvPr/>
        </p:nvSpPr>
        <p:spPr>
          <a:xfrm>
            <a:off x="352697" y="2101785"/>
            <a:ext cx="606039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C00000"/>
              </a:buClr>
              <a:buFont typeface="Calibri" panose="020F0502020204030204" pitchFamily="34" charset="0"/>
              <a:buChar char="−"/>
            </a:pPr>
            <a:r>
              <a:rPr lang="en-US" sz="2000" dirty="0"/>
              <a:t>Zero Empirical </a:t>
            </a:r>
            <a:r>
              <a:rPr lang="en-US" sz="2000" dirty="0" smtClean="0"/>
              <a:t>Error</a:t>
            </a:r>
          </a:p>
          <a:p>
            <a:pPr marL="285750" indent="-285750">
              <a:lnSpc>
                <a:spcPct val="200000"/>
              </a:lnSpc>
              <a:buClr>
                <a:srgbClr val="C00000"/>
              </a:buClr>
              <a:buFont typeface="Calibri" panose="020F0502020204030204" pitchFamily="34" charset="0"/>
              <a:buChar char="−"/>
            </a:pPr>
            <a:r>
              <a:rPr lang="en-US" sz="2000" dirty="0"/>
              <a:t>High </a:t>
            </a:r>
            <a:r>
              <a:rPr lang="en-US" sz="2000" dirty="0" smtClean="0"/>
              <a:t>Dimensionality</a:t>
            </a:r>
          </a:p>
          <a:p>
            <a:pPr>
              <a:buClr>
                <a:srgbClr val="C00000"/>
              </a:buClr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260" y="2310817"/>
            <a:ext cx="3735979" cy="34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4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04165"/>
            <a:ext cx="12192000" cy="1325563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Algorithm - Locally Linear Classifier 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1" t="3698" r="5641" b="4626"/>
          <a:stretch/>
        </p:blipFill>
        <p:spPr>
          <a:xfrm>
            <a:off x="7097487" y="2029097"/>
            <a:ext cx="4641668" cy="4471742"/>
          </a:xfrm>
        </p:spPr>
      </p:pic>
      <p:sp>
        <p:nvSpPr>
          <p:cNvPr id="10" name="Oval 9"/>
          <p:cNvSpPr/>
          <p:nvPr/>
        </p:nvSpPr>
        <p:spPr>
          <a:xfrm>
            <a:off x="2917371" y="2142309"/>
            <a:ext cx="104503" cy="1045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15394" y="2142309"/>
            <a:ext cx="104503" cy="10450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68381" y="1881085"/>
            <a:ext cx="6467303" cy="4767766"/>
            <a:chOff x="285798" y="1896281"/>
            <a:chExt cx="6467303" cy="476776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3" r="6926"/>
            <a:stretch/>
          </p:blipFill>
          <p:spPr>
            <a:xfrm>
              <a:off x="285798" y="1896281"/>
              <a:ext cx="6467303" cy="476776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133600" y="2029097"/>
              <a:ext cx="2586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y= x</a:t>
              </a:r>
              <a:r>
                <a:rPr lang="en-US" baseline="30000" dirty="0" smtClean="0"/>
                <a:t>3</a:t>
              </a:r>
              <a:r>
                <a:rPr lang="en-US" dirty="0" smtClean="0"/>
                <a:t> , 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21874" y="2009894"/>
              <a:ext cx="1010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dirty="0" smtClean="0"/>
                <a:t>bove y 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63639" y="1992477"/>
              <a:ext cx="160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below y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508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628</Words>
  <Application>Microsoft Office PowerPoint</Application>
  <PresentationFormat>Widescreen</PresentationFormat>
  <Paragraphs>110</Paragraphs>
  <Slides>21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Verdana</vt:lpstr>
      <vt:lpstr>Wingdings</vt:lpstr>
      <vt:lpstr>Office Theme</vt:lpstr>
      <vt:lpstr>Locally Linear Classification</vt:lpstr>
      <vt:lpstr>Team and Roles:</vt:lpstr>
      <vt:lpstr>Discussion</vt:lpstr>
      <vt:lpstr>Problem Setting</vt:lpstr>
      <vt:lpstr>PowerPoint Presentation</vt:lpstr>
      <vt:lpstr>PowerPoint Presentation</vt:lpstr>
      <vt:lpstr>PowerPoint Presentation</vt:lpstr>
      <vt:lpstr>Properties of our Algorithm</vt:lpstr>
      <vt:lpstr>Algorithm - Locally Linear Classifier </vt:lpstr>
      <vt:lpstr>Convex Hull Vs Pseudo-Convex Hull</vt:lpstr>
      <vt:lpstr>The Boundary Region </vt:lpstr>
      <vt:lpstr>The Boundary Region - Triangulate </vt:lpstr>
      <vt:lpstr>The Decision Boundary - Construction</vt:lpstr>
      <vt:lpstr>Evaluation Metrics</vt:lpstr>
      <vt:lpstr>Theoretical Analysis</vt:lpstr>
      <vt:lpstr>Thank You!</vt:lpstr>
      <vt:lpstr>Algorithm - Locally Linear Classifier </vt:lpstr>
      <vt:lpstr>Corner Cases - Exclusion</vt:lpstr>
      <vt:lpstr>PowerPoint Presentation</vt:lpstr>
      <vt:lpstr>The Model – Testing &amp; Evaluation </vt:lpstr>
      <vt:lpstr>Prediction Strategy- Influence Region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Kamila Zaman/COM/ISB</dc:creator>
  <cp:lastModifiedBy>Kamila Zaman/COM/ISB</cp:lastModifiedBy>
  <cp:revision>114</cp:revision>
  <dcterms:created xsi:type="dcterms:W3CDTF">2020-12-14T07:53:11Z</dcterms:created>
  <dcterms:modified xsi:type="dcterms:W3CDTF">2020-12-15T17:05:29Z</dcterms:modified>
</cp:coreProperties>
</file>