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1" r:id="rId6"/>
    <p:sldId id="262" r:id="rId7"/>
    <p:sldId id="263" r:id="rId8"/>
    <p:sldId id="264" r:id="rId9"/>
    <p:sldId id="265" r:id="rId10"/>
    <p:sldId id="266" r:id="rId11"/>
    <p:sldId id="267" r:id="rId12"/>
    <p:sldId id="268" r:id="rId13"/>
    <p:sldId id="269" r:id="rId14"/>
    <p:sldId id="270" r:id="rId15"/>
    <p:sldId id="280" r:id="rId16"/>
    <p:sldId id="281" r:id="rId17"/>
    <p:sldId id="271" r:id="rId18"/>
    <p:sldId id="272" r:id="rId19"/>
    <p:sldId id="273" r:id="rId20"/>
    <p:sldId id="274" r:id="rId21"/>
    <p:sldId id="275" r:id="rId22"/>
    <p:sldId id="276" r:id="rId23"/>
    <p:sldId id="277" r:id="rId24"/>
    <p:sldId id="278" r:id="rId25"/>
    <p:sldId id="279" r:id="rId26"/>
    <p:sldId id="282" r:id="rId27"/>
    <p:sldId id="283" r:id="rId28"/>
    <p:sldId id="284" r:id="rId29"/>
    <p:sldId id="28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6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971800"/>
            <a:ext cx="7772400" cy="1676400"/>
          </a:xfrm>
        </p:spPr>
        <p:txBody>
          <a:bodyPr>
            <a:normAutofit fontScale="90000"/>
          </a:bodyPr>
          <a:lstStyle/>
          <a:p>
            <a:r>
              <a:rPr lang="el-GR" sz="3100" b="1" dirty="0" smtClean="0"/>
              <a:t/>
            </a:r>
            <a:br>
              <a:rPr lang="el-GR" sz="3100" b="1" dirty="0" smtClean="0"/>
            </a:br>
            <a:r>
              <a:rPr lang="el-GR" sz="3100" b="1" dirty="0" smtClean="0"/>
              <a:t/>
            </a:r>
            <a:br>
              <a:rPr lang="el-GR" sz="3100" b="1" dirty="0" smtClean="0"/>
            </a:br>
            <a:r>
              <a:rPr lang="el-GR" sz="3100" b="1" dirty="0" smtClean="0"/>
              <a:t>Σχεδιασμός, υλοποίηση και εφαρμογή μεθόδων υπολογιστικής νοημοσύνης, για την πρόβλεψη της ενδογενούς αποδιάταξης στις πρωτεΐνες</a:t>
            </a:r>
            <a:r>
              <a:rPr lang="el-GR" b="1" dirty="0" smtClean="0"/>
              <a:t/>
            </a:r>
            <a:br>
              <a:rPr lang="el-GR" b="1" dirty="0" smtClean="0"/>
            </a:br>
            <a:endParaRPr lang="el-GR" dirty="0"/>
          </a:p>
        </p:txBody>
      </p:sp>
      <p:sp>
        <p:nvSpPr>
          <p:cNvPr id="3" name="Subtitle 2"/>
          <p:cNvSpPr>
            <a:spLocks noGrp="1"/>
          </p:cNvSpPr>
          <p:nvPr>
            <p:ph type="subTitle" idx="1"/>
          </p:nvPr>
        </p:nvSpPr>
        <p:spPr>
          <a:xfrm>
            <a:off x="2895600" y="5562600"/>
            <a:ext cx="3429000" cy="685800"/>
          </a:xfrm>
        </p:spPr>
        <p:txBody>
          <a:bodyPr>
            <a:normAutofit/>
          </a:bodyPr>
          <a:lstStyle/>
          <a:p>
            <a:r>
              <a:rPr lang="el-GR" sz="2000" dirty="0" smtClean="0"/>
              <a:t>Καμζόλας Γιάννης</a:t>
            </a:r>
            <a:endParaRPr lang="el-GR" sz="2000" dirty="0"/>
          </a:p>
        </p:txBody>
      </p:sp>
      <p:pic>
        <p:nvPicPr>
          <p:cNvPr id="1026" name="Picture Frame 1053"/>
          <p:cNvPicPr>
            <a:picLocks noChangeAspect="1" noChangeArrowheads="1"/>
          </p:cNvPicPr>
          <p:nvPr/>
        </p:nvPicPr>
        <p:blipFill>
          <a:blip r:embed="rId2"/>
          <a:srcRect/>
          <a:stretch>
            <a:fillRect/>
          </a:stretch>
        </p:blipFill>
        <p:spPr bwMode="auto">
          <a:xfrm>
            <a:off x="3733800" y="1066800"/>
            <a:ext cx="1666875" cy="1781175"/>
          </a:xfrm>
          <a:prstGeom prst="rect">
            <a:avLst/>
          </a:prstGeom>
          <a:noFill/>
          <a:ln w="9525">
            <a:noFill/>
            <a:miter lim="800000"/>
            <a:headEnd/>
            <a:tailEnd/>
          </a:ln>
        </p:spPr>
      </p:pic>
      <p:sp>
        <p:nvSpPr>
          <p:cNvPr id="5" name="Rectangle 4"/>
          <p:cNvSpPr/>
          <p:nvPr/>
        </p:nvSpPr>
        <p:spPr>
          <a:xfrm>
            <a:off x="1981200" y="228600"/>
            <a:ext cx="5181600" cy="830997"/>
          </a:xfrm>
          <a:prstGeom prst="rect">
            <a:avLst/>
          </a:prstGeom>
        </p:spPr>
        <p:txBody>
          <a:bodyPr wrap="square">
            <a:spAutoFit/>
          </a:bodyPr>
          <a:lstStyle/>
          <a:p>
            <a:pPr algn="ctr"/>
            <a:r>
              <a:rPr lang="el-GR" sz="2400" b="1" dirty="0" smtClean="0"/>
              <a:t>Τμήμα Μηχανικών Η/Υ και Πληροφορικής</a:t>
            </a:r>
            <a:endParaRPr lang="el-GR"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Δική μας Μέθοδος Ταξινόμησης</a:t>
            </a:r>
            <a:endParaRPr lang="el-GR" dirty="0"/>
          </a:p>
        </p:txBody>
      </p:sp>
      <p:sp>
        <p:nvSpPr>
          <p:cNvPr id="3" name="Content Placeholder 2"/>
          <p:cNvSpPr>
            <a:spLocks noGrp="1"/>
          </p:cNvSpPr>
          <p:nvPr>
            <p:ph idx="1"/>
          </p:nvPr>
        </p:nvSpPr>
        <p:spPr/>
        <p:txBody>
          <a:bodyPr/>
          <a:lstStyle/>
          <a:p>
            <a:r>
              <a:rPr lang="el-GR" dirty="0" smtClean="0"/>
              <a:t>Επιλογή κατάλληλων βάσεων δεδομένων, για συγκέντρωση των δειγμάτων</a:t>
            </a:r>
          </a:p>
          <a:p>
            <a:r>
              <a:rPr lang="el-GR" dirty="0" smtClean="0"/>
              <a:t>Επιλογή χαρακτηριστικών</a:t>
            </a:r>
          </a:p>
          <a:p>
            <a:r>
              <a:rPr lang="el-GR" dirty="0" smtClean="0"/>
              <a:t>Χρήση </a:t>
            </a:r>
            <a:r>
              <a:rPr lang="en-US" dirty="0" smtClean="0"/>
              <a:t>GASVR </a:t>
            </a:r>
            <a:r>
              <a:rPr lang="el-GR" dirty="0" smtClean="0"/>
              <a:t>μεθοδολογίας</a:t>
            </a:r>
            <a:endParaRPr lang="el-G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Σύνολο Δεδομένων</a:t>
            </a:r>
            <a:endParaRPr lang="el-GR" dirty="0"/>
          </a:p>
        </p:txBody>
      </p:sp>
      <p:sp>
        <p:nvSpPr>
          <p:cNvPr id="3" name="Content Placeholder 2"/>
          <p:cNvSpPr>
            <a:spLocks noGrp="1"/>
          </p:cNvSpPr>
          <p:nvPr>
            <p:ph idx="1"/>
          </p:nvPr>
        </p:nvSpPr>
        <p:spPr/>
        <p:txBody>
          <a:bodyPr>
            <a:normAutofit fontScale="92500" lnSpcReduction="10000"/>
          </a:bodyPr>
          <a:lstStyle/>
          <a:p>
            <a:r>
              <a:rPr lang="en-US" dirty="0" smtClean="0"/>
              <a:t>Disprot</a:t>
            </a:r>
            <a:endParaRPr lang="el-GR" dirty="0" smtClean="0"/>
          </a:p>
          <a:p>
            <a:pPr lvl="1">
              <a:buNone/>
            </a:pPr>
            <a:r>
              <a:rPr lang="en-US" dirty="0" smtClean="0"/>
              <a:t>690 </a:t>
            </a:r>
            <a:r>
              <a:rPr lang="el-GR" dirty="0" smtClean="0"/>
              <a:t>πρωτεΐνες</a:t>
            </a:r>
          </a:p>
          <a:p>
            <a:pPr lvl="1"/>
            <a:r>
              <a:rPr lang="el-GR" dirty="0" smtClean="0"/>
              <a:t>344.414 αμινοξέα</a:t>
            </a:r>
          </a:p>
          <a:p>
            <a:pPr lvl="1"/>
            <a:r>
              <a:rPr lang="el-GR" dirty="0" smtClean="0"/>
              <a:t>Χρησιμοποιήθηκαν 86.389</a:t>
            </a:r>
          </a:p>
          <a:p>
            <a:pPr lvl="2"/>
            <a:r>
              <a:rPr lang="el-GR" dirty="0" smtClean="0"/>
              <a:t>81.255 θετικά δείγματα</a:t>
            </a:r>
          </a:p>
          <a:p>
            <a:pPr lvl="2"/>
            <a:r>
              <a:rPr lang="el-GR" dirty="0" smtClean="0"/>
              <a:t>5.134 αρνητικά δείγματα</a:t>
            </a:r>
            <a:endParaRPr lang="en-US" dirty="0" smtClean="0"/>
          </a:p>
          <a:p>
            <a:r>
              <a:rPr lang="en-US" dirty="0" smtClean="0"/>
              <a:t>PDB</a:t>
            </a:r>
            <a:endParaRPr lang="el-GR" dirty="0" smtClean="0"/>
          </a:p>
          <a:p>
            <a:pPr lvl="1">
              <a:buNone/>
            </a:pPr>
            <a:r>
              <a:rPr lang="el-GR" dirty="0" smtClean="0"/>
              <a:t>124 πρωτεΐνες</a:t>
            </a:r>
          </a:p>
          <a:p>
            <a:pPr lvl="1"/>
            <a:r>
              <a:rPr lang="el-GR" dirty="0" smtClean="0"/>
              <a:t>67.879 αρνητικά δείγματα</a:t>
            </a:r>
          </a:p>
          <a:p>
            <a:pPr lvl="1"/>
            <a:r>
              <a:rPr lang="el-GR" smtClean="0"/>
              <a:t>Θα χρησιμοποιηθούν αργότερα</a:t>
            </a:r>
            <a:endParaRPr lang="el-G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962400"/>
            <a:ext cx="8077200" cy="2163763"/>
          </a:xfrm>
        </p:spPr>
        <p:txBody>
          <a:bodyPr>
            <a:normAutofit/>
          </a:bodyPr>
          <a:lstStyle/>
          <a:p>
            <a:pPr>
              <a:buNone/>
            </a:pPr>
            <a:r>
              <a:rPr lang="el-GR" sz="1600" dirty="0" smtClean="0"/>
              <a:t># </a:t>
            </a:r>
            <a:r>
              <a:rPr lang="el-GR" sz="1600" dirty="0" smtClean="0">
                <a:sym typeface="Wingdings" pitchFamily="2" charset="2"/>
              </a:rPr>
              <a:t> Συμβολίζει τις αποδιατεταγμένες περιοχές</a:t>
            </a:r>
          </a:p>
          <a:p>
            <a:pPr>
              <a:buNone/>
            </a:pPr>
            <a:r>
              <a:rPr lang="el-GR" sz="1600" dirty="0" smtClean="0">
                <a:sym typeface="Wingdings" pitchFamily="2" charset="2"/>
              </a:rPr>
              <a:t>	Π.χ. #1-108, σημαίνει ότι τα αμινοξέα στις συγκεκριμένες θέσεις είναι αποδιατεταγμένα</a:t>
            </a:r>
            <a:endParaRPr lang="el-GR" sz="1600" dirty="0" smtClean="0"/>
          </a:p>
          <a:p>
            <a:pPr>
              <a:buNone/>
            </a:pPr>
            <a:r>
              <a:rPr lang="el-GR" sz="1600" dirty="0" smtClean="0"/>
              <a:t>&amp; </a:t>
            </a:r>
            <a:r>
              <a:rPr lang="el-GR" sz="1600" dirty="0" smtClean="0">
                <a:sym typeface="Wingdings" pitchFamily="2" charset="2"/>
              </a:rPr>
              <a:t> Συμβολίζει τις διατεταγμένες περιοχές</a:t>
            </a:r>
          </a:p>
          <a:p>
            <a:pPr>
              <a:buNone/>
            </a:pPr>
            <a:r>
              <a:rPr lang="el-GR" sz="1600" dirty="0" smtClean="0">
                <a:sym typeface="Wingdings" pitchFamily="2" charset="2"/>
              </a:rPr>
              <a:t>	 Π.χ. &amp;332-400, σημαίνει ότι τα αμινοξέα στις συγκεκριμένες θέσεις είναι διατεταγμένα</a:t>
            </a:r>
            <a:endParaRPr lang="el-GR" sz="1600" dirty="0"/>
          </a:p>
        </p:txBody>
      </p:sp>
      <p:pic>
        <p:nvPicPr>
          <p:cNvPr id="8194" name="Picture 2"/>
          <p:cNvPicPr>
            <a:picLocks noChangeAspect="1" noChangeArrowheads="1"/>
          </p:cNvPicPr>
          <p:nvPr/>
        </p:nvPicPr>
        <p:blipFill>
          <a:blip r:embed="rId2"/>
          <a:srcRect/>
          <a:stretch>
            <a:fillRect/>
          </a:stretch>
        </p:blipFill>
        <p:spPr bwMode="auto">
          <a:xfrm>
            <a:off x="1447800" y="0"/>
            <a:ext cx="6477000" cy="3768646"/>
          </a:xfrm>
          <a:prstGeom prst="rect">
            <a:avLst/>
          </a:prstGeom>
          <a:noFill/>
          <a:ln w="9525">
            <a:noFill/>
            <a:miter lim="800000"/>
            <a:headEnd/>
            <a:tailEnd/>
          </a:ln>
          <a:effec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Διαμοιρασμός Δεδομένων</a:t>
            </a:r>
            <a:endParaRPr lang="el-GR" dirty="0"/>
          </a:p>
        </p:txBody>
      </p:sp>
      <p:pic>
        <p:nvPicPr>
          <p:cNvPr id="9218" name="Picture 2"/>
          <p:cNvPicPr>
            <a:picLocks noGrp="1" noChangeAspect="1" noChangeArrowheads="1"/>
          </p:cNvPicPr>
          <p:nvPr>
            <p:ph idx="1"/>
          </p:nvPr>
        </p:nvPicPr>
        <p:blipFill>
          <a:blip r:embed="rId2"/>
          <a:srcRect/>
          <a:stretch>
            <a:fillRect/>
          </a:stretch>
        </p:blipFill>
        <p:spPr bwMode="auto">
          <a:xfrm>
            <a:off x="762000" y="3429000"/>
            <a:ext cx="7830355" cy="2895600"/>
          </a:xfrm>
          <a:prstGeom prst="rect">
            <a:avLst/>
          </a:prstGeom>
          <a:noFill/>
          <a:ln w="9525">
            <a:noFill/>
            <a:miter lim="800000"/>
            <a:headEnd/>
            <a:tailEnd/>
          </a:ln>
          <a:effectLst/>
        </p:spPr>
      </p:pic>
      <p:sp>
        <p:nvSpPr>
          <p:cNvPr id="5" name="Rectangle 4"/>
          <p:cNvSpPr/>
          <p:nvPr/>
        </p:nvSpPr>
        <p:spPr>
          <a:xfrm>
            <a:off x="304800" y="1447800"/>
            <a:ext cx="8458200" cy="984885"/>
          </a:xfrm>
          <a:prstGeom prst="rect">
            <a:avLst/>
          </a:prstGeom>
        </p:spPr>
        <p:txBody>
          <a:bodyPr wrap="square">
            <a:spAutoFit/>
          </a:bodyPr>
          <a:lstStyle/>
          <a:p>
            <a:r>
              <a:rPr lang="en-US" sz="2200" b="1" dirty="0" smtClean="0"/>
              <a:t>Disprot</a:t>
            </a:r>
            <a:r>
              <a:rPr lang="el-GR" b="1" dirty="0" smtClean="0"/>
              <a:t> </a:t>
            </a:r>
            <a:endParaRPr lang="en-US" b="1" dirty="0" smtClean="0"/>
          </a:p>
          <a:p>
            <a:pPr>
              <a:buFont typeface="Arial" pitchFamily="34" charset="0"/>
              <a:buChar char="•"/>
            </a:pPr>
            <a:r>
              <a:rPr lang="en-US" dirty="0" smtClean="0"/>
              <a:t> </a:t>
            </a:r>
            <a:r>
              <a:rPr lang="el-GR" dirty="0" smtClean="0"/>
              <a:t>5134 αρνητικά (διατεταγμένα) δείγματα</a:t>
            </a:r>
            <a:r>
              <a:rPr lang="en-US" dirty="0" smtClean="0"/>
              <a:t> </a:t>
            </a:r>
          </a:p>
          <a:p>
            <a:pPr>
              <a:buFont typeface="Arial" pitchFamily="34" charset="0"/>
              <a:buChar char="•"/>
            </a:pPr>
            <a:r>
              <a:rPr lang="en-US" dirty="0" smtClean="0"/>
              <a:t> </a:t>
            </a:r>
            <a:r>
              <a:rPr lang="el-GR" dirty="0" smtClean="0"/>
              <a:t>81255 θετικά (αποδιατεταγμένα) δείγματα</a:t>
            </a:r>
            <a:endParaRPr lang="el-G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l-GR" dirty="0" smtClean="0"/>
              <a:t>Σύνολα Εκπαίδευσης και Ελέγχου</a:t>
            </a:r>
            <a:endParaRPr lang="el-GR" dirty="0"/>
          </a:p>
        </p:txBody>
      </p:sp>
      <p:pic>
        <p:nvPicPr>
          <p:cNvPr id="10242" name="Picture 2"/>
          <p:cNvPicPr>
            <a:picLocks noGrp="1" noChangeAspect="1" noChangeArrowheads="1"/>
          </p:cNvPicPr>
          <p:nvPr>
            <p:ph idx="1"/>
          </p:nvPr>
        </p:nvPicPr>
        <p:blipFill>
          <a:blip r:embed="rId2"/>
          <a:srcRect/>
          <a:stretch>
            <a:fillRect/>
          </a:stretch>
        </p:blipFill>
        <p:spPr bwMode="auto">
          <a:xfrm>
            <a:off x="3581400" y="1600200"/>
            <a:ext cx="5369060" cy="5068322"/>
          </a:xfrm>
          <a:prstGeom prst="rect">
            <a:avLst/>
          </a:prstGeom>
          <a:noFill/>
          <a:ln w="9525">
            <a:noFill/>
            <a:miter lim="800000"/>
            <a:headEnd/>
            <a:tailEnd/>
          </a:ln>
          <a:effectLst/>
        </p:spPr>
      </p:pic>
      <p:sp>
        <p:nvSpPr>
          <p:cNvPr id="5" name="Rectangle 4"/>
          <p:cNvSpPr/>
          <p:nvPr/>
        </p:nvSpPr>
        <p:spPr>
          <a:xfrm>
            <a:off x="228600" y="1676400"/>
            <a:ext cx="3200400" cy="1077218"/>
          </a:xfrm>
          <a:prstGeom prst="rect">
            <a:avLst/>
          </a:prstGeom>
        </p:spPr>
        <p:txBody>
          <a:bodyPr wrap="square">
            <a:spAutoFit/>
          </a:bodyPr>
          <a:lstStyle/>
          <a:p>
            <a:r>
              <a:rPr lang="el-GR" sz="1600" dirty="0" smtClean="0"/>
              <a:t>Τα 2/3 των δύο συνόλων θα χρησιμοποιηθούν σαν δεδομένα εκπαίδευσης και το υπόλοιπο 1/3, σαν δεδομένα ελέγχου</a:t>
            </a:r>
            <a:endParaRPr lang="el-GR" sz="1600" dirty="0"/>
          </a:p>
        </p:txBody>
      </p:sp>
      <p:sp>
        <p:nvSpPr>
          <p:cNvPr id="10243" name="Rectangle 3"/>
          <p:cNvSpPr>
            <a:spLocks noChangeArrowheads="1"/>
          </p:cNvSpPr>
          <p:nvPr/>
        </p:nvSpPr>
        <p:spPr bwMode="auto">
          <a:xfrm>
            <a:off x="228600" y="3200400"/>
            <a:ext cx="2971800" cy="32932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l-GR" sz="1600" b="0" i="0" u="none" strike="noStrike" cap="none" normalizeH="0" baseline="0" dirty="0" smtClean="0">
                <a:ln>
                  <a:noFill/>
                </a:ln>
                <a:solidFill>
                  <a:schemeClr val="tx1"/>
                </a:solidFill>
                <a:effectLst/>
                <a:ea typeface="SimSun" pitchFamily="2" charset="-122"/>
                <a:cs typeface="Arial" pitchFamily="34" charset="0"/>
              </a:rPr>
              <a:t>Από το σύνολο των </a:t>
            </a:r>
            <a:r>
              <a:rPr kumimoji="0" lang="el-GR" sz="1600" b="1" i="0" u="none" strike="noStrike" cap="none" normalizeH="0" baseline="0" dirty="0" smtClean="0">
                <a:ln>
                  <a:noFill/>
                </a:ln>
                <a:solidFill>
                  <a:schemeClr val="tx1"/>
                </a:solidFill>
                <a:effectLst/>
                <a:ea typeface="SimSun" pitchFamily="2" charset="-122"/>
                <a:cs typeface="Arial" pitchFamily="34" charset="0"/>
              </a:rPr>
              <a:t>81255 θετικών δειγμάτων</a:t>
            </a:r>
            <a:r>
              <a:rPr kumimoji="0" lang="el-GR" sz="1600" b="0" i="0" u="none" strike="noStrike" cap="none" normalizeH="0" baseline="0" dirty="0" smtClean="0">
                <a:ln>
                  <a:noFill/>
                </a:ln>
                <a:solidFill>
                  <a:schemeClr val="tx1"/>
                </a:solidFill>
                <a:effectLst/>
                <a:ea typeface="SimSun" pitchFamily="2" charset="-122"/>
                <a:cs typeface="Arial" pitchFamily="34" charset="0"/>
              </a:rPr>
              <a:t> που συγκεντρώθηκαν από την </a:t>
            </a:r>
            <a:r>
              <a:rPr kumimoji="0" lang="en-US" sz="1600" b="0" i="0" u="none" strike="noStrike" cap="none" normalizeH="0" baseline="0" dirty="0" smtClean="0">
                <a:ln>
                  <a:noFill/>
                </a:ln>
                <a:solidFill>
                  <a:schemeClr val="tx1"/>
                </a:solidFill>
                <a:effectLst/>
                <a:ea typeface="SimSun" pitchFamily="2" charset="-122"/>
                <a:cs typeface="Arial" pitchFamily="34" charset="0"/>
              </a:rPr>
              <a:t>Disprot</a:t>
            </a:r>
            <a:r>
              <a:rPr kumimoji="0" lang="el-GR" sz="1600" b="0" i="0" u="none" strike="noStrike" cap="none" normalizeH="0" baseline="0" dirty="0" smtClean="0">
                <a:ln>
                  <a:noFill/>
                </a:ln>
                <a:solidFill>
                  <a:schemeClr val="tx1"/>
                </a:solidFill>
                <a:effectLst/>
                <a:ea typeface="SimSun" pitchFamily="2" charset="-122"/>
                <a:cs typeface="Arial" pitchFamily="34" charset="0"/>
              </a:rPr>
              <a:t>, χρησιμοποιούνται μόνο τα </a:t>
            </a:r>
            <a:r>
              <a:rPr kumimoji="0" lang="el-GR" sz="1600" b="1" i="0" u="none" strike="noStrike" cap="none" normalizeH="0" baseline="0" dirty="0" smtClean="0">
                <a:ln>
                  <a:noFill/>
                </a:ln>
                <a:solidFill>
                  <a:schemeClr val="tx1"/>
                </a:solidFill>
                <a:effectLst/>
                <a:ea typeface="SimSun" pitchFamily="2" charset="-122"/>
                <a:cs typeface="Arial" pitchFamily="34" charset="0"/>
              </a:rPr>
              <a:t>25670</a:t>
            </a:r>
            <a:r>
              <a:rPr kumimoji="0" lang="el-GR" sz="1600" b="0" i="0" u="none" strike="noStrike" cap="none" normalizeH="0" baseline="0" dirty="0" smtClean="0">
                <a:ln>
                  <a:noFill/>
                </a:ln>
                <a:solidFill>
                  <a:schemeClr val="tx1"/>
                </a:solidFill>
                <a:effectLst/>
                <a:ea typeface="SimSun" pitchFamily="2" charset="-122"/>
                <a:cs typeface="Arial" pitchFamily="34" charset="0"/>
              </a:rPr>
              <a:t>. Επομένως υπάρχουν </a:t>
            </a:r>
            <a:r>
              <a:rPr kumimoji="0" lang="el-GR" sz="1600" b="1" i="0" u="none" strike="noStrike" cap="none" normalizeH="0" baseline="0" dirty="0" smtClean="0">
                <a:ln>
                  <a:noFill/>
                </a:ln>
                <a:solidFill>
                  <a:schemeClr val="tx1"/>
                </a:solidFill>
                <a:effectLst/>
                <a:ea typeface="SimSun" pitchFamily="2" charset="-122"/>
                <a:cs typeface="Arial" pitchFamily="34" charset="0"/>
              </a:rPr>
              <a:t>55585 θετικά δείγματα</a:t>
            </a:r>
            <a:r>
              <a:rPr kumimoji="0" lang="el-GR" sz="1600" b="0" i="0" u="none" strike="noStrike" cap="none" normalizeH="0" baseline="0" dirty="0" smtClean="0">
                <a:ln>
                  <a:noFill/>
                </a:ln>
                <a:solidFill>
                  <a:schemeClr val="tx1"/>
                </a:solidFill>
                <a:effectLst/>
                <a:ea typeface="SimSun" pitchFamily="2" charset="-122"/>
                <a:cs typeface="Arial" pitchFamily="34" charset="0"/>
              </a:rPr>
              <a:t>, τα οποία μπορούν χρησιμοποιηθούν στο επόμενο βήμα της διαδικασίας. Ουσιαστικά θα αποτελούν ένα επιπλέον σύνολο δεδομένων, που θα χρησιμοποιηθεί σαν ανεξάρτητο σύνολο ελέγχου (</a:t>
            </a:r>
            <a:r>
              <a:rPr kumimoji="0" lang="en-US" sz="1600" b="0" i="0" u="none" strike="noStrike" cap="none" normalizeH="0" baseline="0" dirty="0" smtClean="0">
                <a:ln>
                  <a:noFill/>
                </a:ln>
                <a:solidFill>
                  <a:schemeClr val="tx1"/>
                </a:solidFill>
                <a:effectLst/>
                <a:ea typeface="SimSun" pitchFamily="2" charset="-122"/>
                <a:cs typeface="Arial" pitchFamily="34" charset="0"/>
              </a:rPr>
              <a:t>independent test set</a:t>
            </a:r>
            <a:r>
              <a:rPr kumimoji="0" lang="el-GR" sz="1600" b="0" i="0" u="none" strike="noStrike" cap="none" normalizeH="0" baseline="0" dirty="0" smtClean="0">
                <a:ln>
                  <a:noFill/>
                </a:ln>
                <a:solidFill>
                  <a:schemeClr val="tx1"/>
                </a:solidFill>
                <a:effectLst/>
                <a:ea typeface="SimSun" pitchFamily="2" charset="-122"/>
                <a:cs typeface="Arial" pitchFamily="34" charset="0"/>
              </a:rPr>
              <a:t>)</a:t>
            </a:r>
            <a:endParaRPr kumimoji="0" lang="el-GR" sz="1600" b="0"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Χαρακτηριστικά</a:t>
            </a:r>
            <a:endParaRPr lang="el-GR" dirty="0"/>
          </a:p>
        </p:txBody>
      </p:sp>
      <p:sp>
        <p:nvSpPr>
          <p:cNvPr id="3" name="Content Placeholder 2"/>
          <p:cNvSpPr>
            <a:spLocks noGrp="1"/>
          </p:cNvSpPr>
          <p:nvPr>
            <p:ph idx="1"/>
          </p:nvPr>
        </p:nvSpPr>
        <p:spPr/>
        <p:txBody>
          <a:bodyPr>
            <a:normAutofit/>
          </a:bodyPr>
          <a:lstStyle/>
          <a:p>
            <a:r>
              <a:rPr lang="el-GR" dirty="0" smtClean="0"/>
              <a:t>Υδροφοβικότητα (</a:t>
            </a:r>
            <a:r>
              <a:rPr lang="en-US" dirty="0" err="1" smtClean="0"/>
              <a:t>Hydrophobicity</a:t>
            </a:r>
            <a:r>
              <a:rPr lang="el-GR" dirty="0" smtClean="0"/>
              <a:t>)</a:t>
            </a:r>
            <a:endParaRPr lang="en-US" dirty="0" smtClean="0"/>
          </a:p>
          <a:p>
            <a:r>
              <a:rPr lang="el-GR" dirty="0" smtClean="0"/>
              <a:t>Καθαρό Φορτίο </a:t>
            </a:r>
            <a:r>
              <a:rPr lang="en-US" dirty="0" smtClean="0"/>
              <a:t>(Net Charge)</a:t>
            </a:r>
            <a:endParaRPr lang="el-GR" dirty="0" smtClean="0"/>
          </a:p>
          <a:p>
            <a:r>
              <a:rPr lang="el-GR" dirty="0" smtClean="0"/>
              <a:t>Ομάδες Υδροφοβικών Αμινοξέων (</a:t>
            </a:r>
            <a:r>
              <a:rPr lang="en-US" dirty="0" smtClean="0"/>
              <a:t>Hydrophobic Clusters</a:t>
            </a:r>
            <a:r>
              <a:rPr lang="el-GR" dirty="0" smtClean="0"/>
              <a:t>)</a:t>
            </a:r>
          </a:p>
          <a:p>
            <a:r>
              <a:rPr lang="el-GR" dirty="0" smtClean="0"/>
              <a:t>Πολυπλοκότητα της Ακολουθίας</a:t>
            </a:r>
            <a:r>
              <a:rPr lang="en-US" dirty="0" smtClean="0"/>
              <a:t> (Sequence Complexity)</a:t>
            </a:r>
            <a:endParaRPr lang="el-GR" dirty="0" smtClean="0"/>
          </a:p>
          <a:p>
            <a:r>
              <a:rPr lang="el-GR" dirty="0" smtClean="0"/>
              <a:t>Συχνότητα Εμφάνισης των Αμινοξέων</a:t>
            </a:r>
            <a:r>
              <a:rPr lang="en-US" dirty="0" smtClean="0"/>
              <a:t> (</a:t>
            </a:r>
            <a:r>
              <a:rPr lang="en-US" dirty="0" err="1" smtClean="0"/>
              <a:t>Aminoacid</a:t>
            </a:r>
            <a:r>
              <a:rPr lang="en-US" dirty="0" smtClean="0"/>
              <a:t> Frequency)</a:t>
            </a:r>
            <a:endParaRPr lang="el-GR" dirty="0" smtClean="0"/>
          </a:p>
          <a:p>
            <a:endParaRPr lang="el-GR" dirty="0" smtClean="0"/>
          </a:p>
          <a:p>
            <a:endParaRPr lang="el-GR" dirty="0" smtClean="0"/>
          </a:p>
          <a:p>
            <a:endParaRPr lang="el-GR" dirty="0" smtClean="0"/>
          </a:p>
          <a:p>
            <a:endParaRPr lang="el-GR" dirty="0" smtClean="0"/>
          </a:p>
          <a:p>
            <a:endParaRPr lang="el-GR" dirty="0" smtClean="0"/>
          </a:p>
          <a:p>
            <a:endParaRPr lang="el-G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Χαρακτηριστικά</a:t>
            </a:r>
            <a:endParaRPr lang="el-GR" dirty="0"/>
          </a:p>
        </p:txBody>
      </p:sp>
      <p:sp>
        <p:nvSpPr>
          <p:cNvPr id="3" name="Content Placeholder 2"/>
          <p:cNvSpPr>
            <a:spLocks noGrp="1"/>
          </p:cNvSpPr>
          <p:nvPr>
            <p:ph idx="1"/>
          </p:nvPr>
        </p:nvSpPr>
        <p:spPr/>
        <p:txBody>
          <a:bodyPr/>
          <a:lstStyle/>
          <a:p>
            <a:r>
              <a:rPr lang="el-GR" dirty="0" smtClean="0"/>
              <a:t>Προσβάσιμη Επιφάνεια του Διαλύτη</a:t>
            </a:r>
            <a:r>
              <a:rPr lang="en-US" dirty="0" smtClean="0"/>
              <a:t> (Solvent Accessibility)</a:t>
            </a:r>
          </a:p>
          <a:p>
            <a:r>
              <a:rPr lang="en-US" dirty="0" smtClean="0"/>
              <a:t>Buried/Exposed </a:t>
            </a:r>
            <a:r>
              <a:rPr lang="en-US" dirty="0" err="1" smtClean="0"/>
              <a:t>Aminoacids</a:t>
            </a:r>
            <a:endParaRPr lang="en-US" dirty="0" smtClean="0"/>
          </a:p>
          <a:p>
            <a:r>
              <a:rPr lang="el-GR" dirty="0" smtClean="0"/>
              <a:t>Άλφα Έλικες (</a:t>
            </a:r>
            <a:r>
              <a:rPr lang="en-US" dirty="0" smtClean="0"/>
              <a:t>Alpha Helix</a:t>
            </a:r>
            <a:r>
              <a:rPr lang="el-GR" dirty="0" smtClean="0"/>
              <a:t>)</a:t>
            </a:r>
            <a:endParaRPr lang="en-US" dirty="0" smtClean="0"/>
          </a:p>
          <a:p>
            <a:r>
              <a:rPr lang="el-GR" dirty="0" smtClean="0"/>
              <a:t>Βήτα Πτυχωτές Επιφάνειες (</a:t>
            </a:r>
            <a:r>
              <a:rPr lang="en-US" dirty="0" smtClean="0"/>
              <a:t>Beta sheet</a:t>
            </a:r>
            <a:r>
              <a:rPr lang="el-GR" dirty="0" smtClean="0"/>
              <a:t>)</a:t>
            </a:r>
            <a:endParaRPr lang="en-US" dirty="0" smtClean="0"/>
          </a:p>
          <a:p>
            <a:r>
              <a:rPr lang="el-GR" dirty="0" smtClean="0"/>
              <a:t>Σπείρες (</a:t>
            </a:r>
            <a:r>
              <a:rPr lang="en-US" dirty="0" smtClean="0"/>
              <a:t>Loops/Coils</a:t>
            </a:r>
            <a:r>
              <a:rPr lang="el-GR" dirty="0" smtClean="0"/>
              <a:t>)</a:t>
            </a:r>
            <a:endParaRPr lang="en-US" dirty="0" smtClean="0"/>
          </a:p>
          <a:p>
            <a:endParaRPr lang="el-G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Υδροφοβικότητα</a:t>
            </a:r>
            <a:endParaRPr lang="el-GR" dirty="0"/>
          </a:p>
        </p:txBody>
      </p:sp>
      <p:sp>
        <p:nvSpPr>
          <p:cNvPr id="3" name="Content Placeholder 2"/>
          <p:cNvSpPr>
            <a:spLocks noGrp="1"/>
          </p:cNvSpPr>
          <p:nvPr>
            <p:ph idx="1"/>
          </p:nvPr>
        </p:nvSpPr>
        <p:spPr>
          <a:xfrm>
            <a:off x="685800" y="1295400"/>
            <a:ext cx="7848600" cy="868363"/>
          </a:xfrm>
        </p:spPr>
        <p:txBody>
          <a:bodyPr>
            <a:normAutofit/>
          </a:bodyPr>
          <a:lstStyle/>
          <a:p>
            <a:pPr>
              <a:buNone/>
            </a:pPr>
            <a:r>
              <a:rPr lang="el-GR" sz="1400" dirty="0" smtClean="0"/>
              <a:t>Υψηλή τιμή υδροφοβικότητας</a:t>
            </a:r>
            <a:r>
              <a:rPr lang="el-GR" sz="1400" dirty="0" smtClean="0">
                <a:sym typeface="Wingdings" pitchFamily="2" charset="2"/>
              </a:rPr>
              <a:t> Αποδιάταξη</a:t>
            </a:r>
          </a:p>
          <a:p>
            <a:pPr>
              <a:buNone/>
            </a:pPr>
            <a:r>
              <a:rPr lang="el-GR" sz="1400" dirty="0" smtClean="0"/>
              <a:t>Χαμηλή τιμή υδροφοβικότητας</a:t>
            </a:r>
            <a:r>
              <a:rPr lang="el-GR" sz="1400" dirty="0" smtClean="0">
                <a:sym typeface="Wingdings" pitchFamily="2" charset="2"/>
              </a:rPr>
              <a:t> Διάταξη</a:t>
            </a:r>
            <a:endParaRPr lang="el-GR" sz="1400" dirty="0"/>
          </a:p>
        </p:txBody>
      </p:sp>
      <p:pic>
        <p:nvPicPr>
          <p:cNvPr id="28674" name="Picture 2"/>
          <p:cNvPicPr>
            <a:picLocks noChangeAspect="1" noChangeArrowheads="1"/>
          </p:cNvPicPr>
          <p:nvPr/>
        </p:nvPicPr>
        <p:blipFill>
          <a:blip r:embed="rId2"/>
          <a:srcRect/>
          <a:stretch>
            <a:fillRect/>
          </a:stretch>
        </p:blipFill>
        <p:spPr bwMode="auto">
          <a:xfrm>
            <a:off x="3600450" y="2286000"/>
            <a:ext cx="5543550" cy="4267200"/>
          </a:xfrm>
          <a:prstGeom prst="rect">
            <a:avLst/>
          </a:prstGeom>
          <a:noFill/>
          <a:ln w="9525">
            <a:noFill/>
            <a:miter lim="800000"/>
            <a:headEnd/>
            <a:tailEnd/>
          </a:ln>
          <a:effectLst/>
        </p:spPr>
      </p:pic>
      <p:sp>
        <p:nvSpPr>
          <p:cNvPr id="5" name="Rectangle 4"/>
          <p:cNvSpPr/>
          <p:nvPr/>
        </p:nvSpPr>
        <p:spPr>
          <a:xfrm>
            <a:off x="152400" y="2667000"/>
            <a:ext cx="3200400" cy="1477328"/>
          </a:xfrm>
          <a:prstGeom prst="rect">
            <a:avLst/>
          </a:prstGeom>
        </p:spPr>
        <p:txBody>
          <a:bodyPr wrap="square">
            <a:spAutoFit/>
          </a:bodyPr>
          <a:lstStyle/>
          <a:p>
            <a:r>
              <a:rPr lang="en-US" dirty="0" smtClean="0"/>
              <a:t>LNGNAA…LN</a:t>
            </a:r>
          </a:p>
          <a:p>
            <a:endParaRPr lang="en-US" dirty="0" smtClean="0"/>
          </a:p>
          <a:p>
            <a:endParaRPr lang="en-US" dirty="0" smtClean="0"/>
          </a:p>
          <a:p>
            <a:r>
              <a:rPr lang="en-US" dirty="0" smtClean="0"/>
              <a:t>[3.80, -3.50 , -0.40, -3.50 , 1.80, 1.80, … , 3.80, -3.50]</a:t>
            </a:r>
            <a:endParaRPr lang="el-GR" dirty="0"/>
          </a:p>
        </p:txBody>
      </p:sp>
      <p:cxnSp>
        <p:nvCxnSpPr>
          <p:cNvPr id="7" name="Straight Arrow Connector 6"/>
          <p:cNvCxnSpPr/>
          <p:nvPr/>
        </p:nvCxnSpPr>
        <p:spPr>
          <a:xfrm rot="5400000">
            <a:off x="610394" y="3200400"/>
            <a:ext cx="4564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Καθαρό Φορτίο</a:t>
            </a:r>
            <a:endParaRPr lang="el-GR" dirty="0"/>
          </a:p>
        </p:txBody>
      </p:sp>
      <p:sp>
        <p:nvSpPr>
          <p:cNvPr id="3" name="Content Placeholder 2"/>
          <p:cNvSpPr>
            <a:spLocks noGrp="1"/>
          </p:cNvSpPr>
          <p:nvPr>
            <p:ph idx="1"/>
          </p:nvPr>
        </p:nvSpPr>
        <p:spPr/>
        <p:txBody>
          <a:bodyPr/>
          <a:lstStyle/>
          <a:p>
            <a:pPr>
              <a:buNone/>
            </a:pPr>
            <a:r>
              <a:rPr lang="en-US" dirty="0" smtClean="0"/>
              <a:t>Net Charge</a:t>
            </a:r>
            <a:endParaRPr lang="el-GR" dirty="0" smtClean="0"/>
          </a:p>
          <a:p>
            <a:r>
              <a:rPr lang="en-US" dirty="0" smtClean="0"/>
              <a:t>K</a:t>
            </a:r>
            <a:r>
              <a:rPr lang="el-GR" dirty="0" smtClean="0"/>
              <a:t> </a:t>
            </a:r>
            <a:r>
              <a:rPr lang="en-US" dirty="0" smtClean="0">
                <a:sym typeface="Wingdings" pitchFamily="2" charset="2"/>
              </a:rPr>
              <a:t></a:t>
            </a:r>
            <a:r>
              <a:rPr lang="el-GR" dirty="0" smtClean="0"/>
              <a:t> -1</a:t>
            </a:r>
          </a:p>
          <a:p>
            <a:r>
              <a:rPr lang="en-US" dirty="0" smtClean="0"/>
              <a:t>R</a:t>
            </a:r>
            <a:r>
              <a:rPr lang="el-GR" dirty="0" smtClean="0"/>
              <a:t> </a:t>
            </a:r>
            <a:r>
              <a:rPr lang="en-US" dirty="0" smtClean="0">
                <a:sym typeface="Wingdings" pitchFamily="2" charset="2"/>
              </a:rPr>
              <a:t></a:t>
            </a:r>
            <a:r>
              <a:rPr lang="el-GR" dirty="0" smtClean="0"/>
              <a:t> -1</a:t>
            </a:r>
          </a:p>
          <a:p>
            <a:r>
              <a:rPr lang="en-US" dirty="0" smtClean="0"/>
              <a:t>D</a:t>
            </a:r>
            <a:r>
              <a:rPr lang="el-GR" dirty="0" smtClean="0"/>
              <a:t> </a:t>
            </a:r>
            <a:r>
              <a:rPr lang="en-US" dirty="0" smtClean="0">
                <a:sym typeface="Wingdings" pitchFamily="2" charset="2"/>
              </a:rPr>
              <a:t></a:t>
            </a:r>
            <a:r>
              <a:rPr lang="el-GR" dirty="0" smtClean="0"/>
              <a:t>  1</a:t>
            </a:r>
          </a:p>
          <a:p>
            <a:r>
              <a:rPr lang="en-US" dirty="0" smtClean="0"/>
              <a:t>E</a:t>
            </a:r>
            <a:r>
              <a:rPr lang="el-GR" dirty="0" smtClean="0"/>
              <a:t> </a:t>
            </a:r>
            <a:r>
              <a:rPr lang="en-US" dirty="0" smtClean="0">
                <a:sym typeface="Wingdings" pitchFamily="2" charset="2"/>
              </a:rPr>
              <a:t></a:t>
            </a:r>
            <a:r>
              <a:rPr lang="el-GR" dirty="0" smtClean="0"/>
              <a:t>  1</a:t>
            </a:r>
          </a:p>
          <a:p>
            <a:pPr>
              <a:buNone/>
            </a:pPr>
            <a:endParaRPr lang="el-GR" dirty="0" smtClean="0"/>
          </a:p>
          <a:p>
            <a:pPr>
              <a:buNone/>
            </a:pPr>
            <a:endParaRPr lang="el-GR" dirty="0"/>
          </a:p>
        </p:txBody>
      </p:sp>
      <p:sp>
        <p:nvSpPr>
          <p:cNvPr id="4" name="Rectangle 3"/>
          <p:cNvSpPr/>
          <p:nvPr/>
        </p:nvSpPr>
        <p:spPr>
          <a:xfrm>
            <a:off x="3886200" y="1981200"/>
            <a:ext cx="4572000" cy="646331"/>
          </a:xfrm>
          <a:prstGeom prst="rect">
            <a:avLst/>
          </a:prstGeom>
        </p:spPr>
        <p:txBody>
          <a:bodyPr>
            <a:spAutoFit/>
          </a:bodyPr>
          <a:lstStyle/>
          <a:p>
            <a:pPr>
              <a:buNone/>
            </a:pPr>
            <a:r>
              <a:rPr lang="el-GR" dirty="0" smtClean="0"/>
              <a:t>Χαμηλή τιμή καθαρού φορτίου</a:t>
            </a:r>
            <a:r>
              <a:rPr lang="el-GR" dirty="0" smtClean="0">
                <a:sym typeface="Wingdings" pitchFamily="2" charset="2"/>
              </a:rPr>
              <a:t> Αποδιάταξη</a:t>
            </a:r>
          </a:p>
          <a:p>
            <a:pPr>
              <a:buNone/>
            </a:pPr>
            <a:r>
              <a:rPr lang="el-GR" dirty="0" smtClean="0"/>
              <a:t>Υψηλή τιμή καθαρού φορτίου  </a:t>
            </a:r>
            <a:r>
              <a:rPr lang="el-GR" dirty="0" smtClean="0">
                <a:sym typeface="Wingdings" pitchFamily="2" charset="2"/>
              </a:rPr>
              <a:t> Διάταξη</a:t>
            </a:r>
            <a:endParaRPr lang="el-GR" dirty="0"/>
          </a:p>
        </p:txBody>
      </p:sp>
      <p:pic>
        <p:nvPicPr>
          <p:cNvPr id="29698" name="Picture 2"/>
          <p:cNvPicPr>
            <a:picLocks noChangeAspect="1" noChangeArrowheads="1"/>
          </p:cNvPicPr>
          <p:nvPr/>
        </p:nvPicPr>
        <p:blipFill>
          <a:blip r:embed="rId2"/>
          <a:srcRect/>
          <a:stretch>
            <a:fillRect/>
          </a:stretch>
        </p:blipFill>
        <p:spPr bwMode="auto">
          <a:xfrm>
            <a:off x="3438804" y="3200400"/>
            <a:ext cx="5705196" cy="2362200"/>
          </a:xfrm>
          <a:prstGeom prst="rect">
            <a:avLst/>
          </a:prstGeom>
          <a:noFill/>
          <a:ln w="9525">
            <a:noFill/>
            <a:miter lim="800000"/>
            <a:headEnd/>
            <a:tailEnd/>
          </a:ln>
          <a:effectLst/>
        </p:spPr>
      </p:pic>
      <p:sp>
        <p:nvSpPr>
          <p:cNvPr id="6" name="Rectangle 5"/>
          <p:cNvSpPr/>
          <p:nvPr/>
        </p:nvSpPr>
        <p:spPr>
          <a:xfrm>
            <a:off x="152400" y="5181600"/>
            <a:ext cx="2971800" cy="1200329"/>
          </a:xfrm>
          <a:prstGeom prst="rect">
            <a:avLst/>
          </a:prstGeom>
        </p:spPr>
        <p:txBody>
          <a:bodyPr wrap="square">
            <a:spAutoFit/>
          </a:bodyPr>
          <a:lstStyle/>
          <a:p>
            <a:r>
              <a:rPr lang="en-US" dirty="0" smtClean="0"/>
              <a:t>LNKNDA…KE</a:t>
            </a:r>
          </a:p>
          <a:p>
            <a:endParaRPr lang="en-US" dirty="0" smtClean="0"/>
          </a:p>
          <a:p>
            <a:endParaRPr lang="en-US" dirty="0" smtClean="0"/>
          </a:p>
          <a:p>
            <a:r>
              <a:rPr lang="en-US" dirty="0" smtClean="0"/>
              <a:t>[ 0, 0 , -1, 0 , 1, 0, … , -1, 1]</a:t>
            </a:r>
            <a:endParaRPr lang="el-GR" dirty="0"/>
          </a:p>
        </p:txBody>
      </p:sp>
      <p:cxnSp>
        <p:nvCxnSpPr>
          <p:cNvPr id="7" name="Straight Arrow Connector 6"/>
          <p:cNvCxnSpPr/>
          <p:nvPr/>
        </p:nvCxnSpPr>
        <p:spPr>
          <a:xfrm rot="5400000">
            <a:off x="534194" y="5714206"/>
            <a:ext cx="4564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Ομάδες Υδροφοβικών Αμινοξέων</a:t>
            </a:r>
            <a:endParaRPr lang="el-GR" dirty="0"/>
          </a:p>
        </p:txBody>
      </p:sp>
      <p:sp>
        <p:nvSpPr>
          <p:cNvPr id="3" name="Content Placeholder 2"/>
          <p:cNvSpPr>
            <a:spLocks noGrp="1"/>
          </p:cNvSpPr>
          <p:nvPr>
            <p:ph idx="1"/>
          </p:nvPr>
        </p:nvSpPr>
        <p:spPr/>
        <p:txBody>
          <a:bodyPr>
            <a:normAutofit/>
          </a:bodyPr>
          <a:lstStyle/>
          <a:p>
            <a:r>
              <a:rPr lang="en-US" dirty="0" smtClean="0"/>
              <a:t>V</a:t>
            </a:r>
            <a:r>
              <a:rPr lang="el-GR" dirty="0" smtClean="0"/>
              <a:t>,</a:t>
            </a:r>
            <a:r>
              <a:rPr lang="en-US" dirty="0" smtClean="0"/>
              <a:t>I</a:t>
            </a:r>
            <a:r>
              <a:rPr lang="el-GR" dirty="0" smtClean="0"/>
              <a:t>,</a:t>
            </a:r>
            <a:r>
              <a:rPr lang="en-US" dirty="0" smtClean="0"/>
              <a:t>L</a:t>
            </a:r>
            <a:r>
              <a:rPr lang="el-GR" dirty="0" smtClean="0"/>
              <a:t>,</a:t>
            </a:r>
            <a:r>
              <a:rPr lang="en-US" dirty="0" smtClean="0"/>
              <a:t>F</a:t>
            </a:r>
            <a:r>
              <a:rPr lang="el-GR" dirty="0" smtClean="0"/>
              <a:t>,</a:t>
            </a:r>
            <a:r>
              <a:rPr lang="en-US" dirty="0" smtClean="0"/>
              <a:t>M</a:t>
            </a:r>
            <a:r>
              <a:rPr lang="el-GR" dirty="0" smtClean="0"/>
              <a:t>,</a:t>
            </a:r>
            <a:r>
              <a:rPr lang="en-US" dirty="0" smtClean="0"/>
              <a:t>Y</a:t>
            </a:r>
            <a:r>
              <a:rPr lang="el-GR" dirty="0" smtClean="0"/>
              <a:t>,</a:t>
            </a:r>
            <a:r>
              <a:rPr lang="en-US" dirty="0" smtClean="0"/>
              <a:t>W</a:t>
            </a:r>
            <a:r>
              <a:rPr lang="el-GR" dirty="0" smtClean="0"/>
              <a:t> </a:t>
            </a:r>
            <a:r>
              <a:rPr lang="el-GR" dirty="0" smtClean="0">
                <a:sym typeface="Wingdings" pitchFamily="2" charset="2"/>
              </a:rPr>
              <a:t></a:t>
            </a:r>
            <a:r>
              <a:rPr lang="el-GR" dirty="0" smtClean="0"/>
              <a:t>1 </a:t>
            </a:r>
          </a:p>
          <a:p>
            <a:r>
              <a:rPr lang="en-US" dirty="0" smtClean="0"/>
              <a:t>P</a:t>
            </a:r>
            <a:r>
              <a:rPr lang="el-GR" dirty="0" smtClean="0"/>
              <a:t> </a:t>
            </a:r>
            <a:r>
              <a:rPr lang="el-GR" dirty="0" smtClean="0">
                <a:sym typeface="Wingdings" pitchFamily="2" charset="2"/>
              </a:rPr>
              <a:t></a:t>
            </a:r>
            <a:r>
              <a:rPr lang="el-GR" dirty="0" smtClean="0"/>
              <a:t>2</a:t>
            </a:r>
          </a:p>
          <a:p>
            <a:r>
              <a:rPr lang="el-GR" dirty="0" smtClean="0"/>
              <a:t>Υπόλοιπα</a:t>
            </a:r>
            <a:r>
              <a:rPr lang="el-GR" dirty="0" smtClean="0">
                <a:sym typeface="Wingdings" pitchFamily="2" charset="2"/>
              </a:rPr>
              <a:t></a:t>
            </a:r>
            <a:r>
              <a:rPr lang="el-GR" dirty="0" smtClean="0"/>
              <a:t>0</a:t>
            </a:r>
          </a:p>
          <a:p>
            <a:pPr>
              <a:buNone/>
            </a:pPr>
            <a:endParaRPr lang="el-GR" dirty="0" smtClean="0"/>
          </a:p>
          <a:p>
            <a:pPr>
              <a:buNone/>
            </a:pPr>
            <a:r>
              <a:rPr lang="el-GR" dirty="0" smtClean="0"/>
              <a:t>Π.χ. </a:t>
            </a:r>
          </a:p>
          <a:p>
            <a:pPr>
              <a:buNone/>
            </a:pPr>
            <a:r>
              <a:rPr lang="en-US" dirty="0" smtClean="0"/>
              <a:t>A</a:t>
            </a:r>
            <a:r>
              <a:rPr lang="el-GR" dirty="0" smtClean="0"/>
              <a:t>	 </a:t>
            </a:r>
            <a:r>
              <a:rPr lang="en-US" dirty="0" smtClean="0"/>
              <a:t>G</a:t>
            </a:r>
            <a:r>
              <a:rPr lang="el-GR" dirty="0" smtClean="0"/>
              <a:t>	</a:t>
            </a:r>
            <a:r>
              <a:rPr lang="en-US" dirty="0" smtClean="0"/>
              <a:t>E</a:t>
            </a:r>
            <a:r>
              <a:rPr lang="el-GR" dirty="0" smtClean="0"/>
              <a:t>   </a:t>
            </a:r>
            <a:r>
              <a:rPr lang="en-US" dirty="0" smtClean="0"/>
              <a:t>K</a:t>
            </a:r>
            <a:r>
              <a:rPr lang="el-GR" dirty="0" smtClean="0"/>
              <a:t>   </a:t>
            </a:r>
            <a:r>
              <a:rPr lang="en-US" dirty="0" smtClean="0"/>
              <a:t>K</a:t>
            </a:r>
            <a:r>
              <a:rPr lang="el-GR" dirty="0" smtClean="0"/>
              <a:t>    </a:t>
            </a:r>
            <a:r>
              <a:rPr lang="en-US" dirty="0" smtClean="0"/>
              <a:t>I</a:t>
            </a:r>
            <a:r>
              <a:rPr lang="el-GR" dirty="0" smtClean="0"/>
              <a:t>    </a:t>
            </a:r>
            <a:r>
              <a:rPr lang="en-US" dirty="0" smtClean="0"/>
              <a:t>S</a:t>
            </a:r>
            <a:r>
              <a:rPr lang="el-GR" dirty="0" smtClean="0"/>
              <a:t>  </a:t>
            </a:r>
            <a:r>
              <a:rPr lang="en-US" dirty="0" smtClean="0"/>
              <a:t>V</a:t>
            </a:r>
            <a:r>
              <a:rPr lang="el-GR" dirty="0" smtClean="0"/>
              <a:t>   </a:t>
            </a:r>
            <a:r>
              <a:rPr lang="en-US" dirty="0" smtClean="0"/>
              <a:t>V</a:t>
            </a:r>
            <a:r>
              <a:rPr lang="el-GR" dirty="0" smtClean="0"/>
              <a:t>   </a:t>
            </a:r>
            <a:r>
              <a:rPr lang="en-US" dirty="0" smtClean="0"/>
              <a:t>L</a:t>
            </a:r>
            <a:r>
              <a:rPr lang="el-GR" dirty="0" smtClean="0"/>
              <a:t>   </a:t>
            </a:r>
            <a:r>
              <a:rPr lang="en-US" dirty="0" smtClean="0"/>
              <a:t>Q</a:t>
            </a:r>
            <a:r>
              <a:rPr lang="el-GR" dirty="0" smtClean="0"/>
              <a:t>   </a:t>
            </a:r>
            <a:r>
              <a:rPr lang="en-US" dirty="0" smtClean="0"/>
              <a:t>L</a:t>
            </a:r>
            <a:r>
              <a:rPr lang="el-GR" dirty="0" smtClean="0"/>
              <a:t>   </a:t>
            </a:r>
            <a:r>
              <a:rPr lang="en-US" dirty="0" smtClean="0"/>
              <a:t>E</a:t>
            </a:r>
            <a:r>
              <a:rPr lang="el-GR" dirty="0" smtClean="0"/>
              <a:t>   </a:t>
            </a:r>
            <a:r>
              <a:rPr lang="en-US" dirty="0" smtClean="0"/>
              <a:t>K</a:t>
            </a:r>
            <a:r>
              <a:rPr lang="el-GR" dirty="0" smtClean="0"/>
              <a:t>   </a:t>
            </a:r>
            <a:r>
              <a:rPr lang="en-US" dirty="0" smtClean="0"/>
              <a:t>E</a:t>
            </a:r>
            <a:r>
              <a:rPr lang="el-GR" dirty="0" smtClean="0"/>
              <a:t>   </a:t>
            </a:r>
            <a:r>
              <a:rPr lang="en-US" dirty="0" smtClean="0"/>
              <a:t>E</a:t>
            </a:r>
            <a:r>
              <a:rPr lang="el-GR" dirty="0" smtClean="0"/>
              <a:t>   Ε</a:t>
            </a:r>
          </a:p>
          <a:p>
            <a:pPr>
              <a:buNone/>
            </a:pPr>
            <a:r>
              <a:rPr lang="el-GR" dirty="0" smtClean="0"/>
              <a:t>0   0   0   0   0   1   0   1   1   1   0   1   0   0   0   0   0</a:t>
            </a:r>
          </a:p>
          <a:p>
            <a:pPr>
              <a:buNone/>
            </a:pPr>
            <a:endParaRPr lang="el-GR" dirty="0" smtClean="0"/>
          </a:p>
          <a:p>
            <a:pPr>
              <a:buNone/>
            </a:pPr>
            <a:endParaRPr lang="el-G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Πρωτεΐνες</a:t>
            </a:r>
            <a:endParaRPr lang="el-GR" dirty="0"/>
          </a:p>
        </p:txBody>
      </p:sp>
      <p:sp>
        <p:nvSpPr>
          <p:cNvPr id="3" name="Content Placeholder 2"/>
          <p:cNvSpPr>
            <a:spLocks noGrp="1"/>
          </p:cNvSpPr>
          <p:nvPr>
            <p:ph idx="1"/>
          </p:nvPr>
        </p:nvSpPr>
        <p:spPr/>
        <p:txBody>
          <a:bodyPr/>
          <a:lstStyle/>
          <a:p>
            <a:r>
              <a:rPr lang="el-GR" sz="2000" dirty="0" smtClean="0"/>
              <a:t>Αποτελούνται από </a:t>
            </a:r>
            <a:r>
              <a:rPr lang="el-GR" sz="2000" b="1" dirty="0" smtClean="0"/>
              <a:t>αμινοξέα</a:t>
            </a:r>
          </a:p>
          <a:p>
            <a:r>
              <a:rPr lang="el-GR" sz="2000" dirty="0" smtClean="0"/>
              <a:t>Ο προσδιορισμός της </a:t>
            </a:r>
            <a:r>
              <a:rPr lang="el-GR" sz="2000" b="1" dirty="0" smtClean="0"/>
              <a:t>δομής</a:t>
            </a:r>
            <a:r>
              <a:rPr lang="el-GR" sz="2000" dirty="0" smtClean="0"/>
              <a:t> μιας πρωτεΐνης γίνεται με χρήση της </a:t>
            </a:r>
            <a:r>
              <a:rPr lang="el-GR" sz="2000" b="1" dirty="0" smtClean="0"/>
              <a:t>κρυσταλλογραφίας με ακτίνες Χ (</a:t>
            </a:r>
            <a:r>
              <a:rPr lang="en-US" sz="2000" b="1" dirty="0" smtClean="0"/>
              <a:t>X</a:t>
            </a:r>
            <a:r>
              <a:rPr lang="el-GR" sz="2000" b="1" dirty="0" smtClean="0"/>
              <a:t>-</a:t>
            </a:r>
            <a:r>
              <a:rPr lang="en-US" sz="2000" b="1" dirty="0" smtClean="0"/>
              <a:t>ray Crystallography</a:t>
            </a:r>
            <a:r>
              <a:rPr lang="el-GR" sz="2000" b="1" dirty="0" smtClean="0"/>
              <a:t>)</a:t>
            </a:r>
            <a:endParaRPr lang="el-GR" sz="2000" dirty="0" smtClean="0"/>
          </a:p>
          <a:p>
            <a:pPr>
              <a:buNone/>
            </a:pPr>
            <a:endParaRPr lang="el-GR" sz="2000" dirty="0" smtClean="0"/>
          </a:p>
        </p:txBody>
      </p:sp>
      <p:pic>
        <p:nvPicPr>
          <p:cNvPr id="4" name="Picture 2" descr="1L5S2TSH2I9NGM0SI84ItextIhtml?rid=1L5S6FWY7-1T8G8GX-272&amp;partName=htmljpeg"/>
          <p:cNvPicPr>
            <a:picLocks noChangeAspect="1" noChangeArrowheads="1"/>
          </p:cNvPicPr>
          <p:nvPr/>
        </p:nvPicPr>
        <p:blipFill>
          <a:blip r:embed="rId2" cstate="print"/>
          <a:srcRect/>
          <a:stretch>
            <a:fillRect/>
          </a:stretch>
        </p:blipFill>
        <p:spPr bwMode="auto">
          <a:xfrm>
            <a:off x="1981200" y="2667000"/>
            <a:ext cx="4800600" cy="39847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534400" cy="6248400"/>
          </a:xfrm>
        </p:spPr>
        <p:txBody>
          <a:bodyPr/>
          <a:lstStyle/>
          <a:p>
            <a:pPr algn="just">
              <a:buNone/>
            </a:pPr>
            <a:r>
              <a:rPr lang="el-GR" dirty="0" smtClean="0"/>
              <a:t>	Μια υδροφοβική ομάδα, ξεκινάει και τελειώνει, είτε με "0000", είτε με "2". Θα αποτελείται από μια ακολουθία "0" και "1" με μέγιστο τρία συνεχόμενα "0". Είναι εμφανές ότι δεν γίνεται να περιέχει "2" στο εσωτερικό της, επειδή μια τέτοια τιμή θα σημαίνει είτε την αρχή είτε το τέλος της.</a:t>
            </a:r>
          </a:p>
          <a:p>
            <a:pPr>
              <a:buNone/>
            </a:pPr>
            <a:endParaRPr lang="el-GR" dirty="0"/>
          </a:p>
        </p:txBody>
      </p:sp>
      <p:sp>
        <p:nvSpPr>
          <p:cNvPr id="4" name="Rectangle 3"/>
          <p:cNvSpPr/>
          <p:nvPr/>
        </p:nvSpPr>
        <p:spPr>
          <a:xfrm>
            <a:off x="304800" y="3810000"/>
            <a:ext cx="8534400" cy="646331"/>
          </a:xfrm>
          <a:prstGeom prst="rect">
            <a:avLst/>
          </a:prstGeom>
        </p:spPr>
        <p:txBody>
          <a:bodyPr wrap="square">
            <a:spAutoFit/>
          </a:bodyPr>
          <a:lstStyle/>
          <a:p>
            <a:pPr>
              <a:buNone/>
            </a:pPr>
            <a:r>
              <a:rPr lang="en-US" dirty="0" smtClean="0"/>
              <a:t>A</a:t>
            </a:r>
            <a:r>
              <a:rPr lang="el-GR" dirty="0" smtClean="0"/>
              <a:t>  </a:t>
            </a:r>
            <a:r>
              <a:rPr lang="en-US" dirty="0" smtClean="0"/>
              <a:t>G</a:t>
            </a:r>
            <a:r>
              <a:rPr lang="el-GR" dirty="0" smtClean="0"/>
              <a:t>   </a:t>
            </a:r>
            <a:r>
              <a:rPr lang="en-US" dirty="0" smtClean="0"/>
              <a:t>E</a:t>
            </a:r>
            <a:r>
              <a:rPr lang="el-GR" dirty="0" smtClean="0"/>
              <a:t>   </a:t>
            </a:r>
            <a:r>
              <a:rPr lang="en-US" dirty="0" smtClean="0"/>
              <a:t>K</a:t>
            </a:r>
            <a:r>
              <a:rPr lang="el-GR" dirty="0" smtClean="0"/>
              <a:t>   </a:t>
            </a:r>
            <a:r>
              <a:rPr lang="en-US" dirty="0" smtClean="0"/>
              <a:t>K</a:t>
            </a:r>
            <a:r>
              <a:rPr lang="el-GR" dirty="0" smtClean="0"/>
              <a:t>    </a:t>
            </a:r>
            <a:r>
              <a:rPr lang="en-US" b="1" dirty="0" smtClean="0"/>
              <a:t>I</a:t>
            </a:r>
            <a:r>
              <a:rPr lang="el-GR" b="1" dirty="0" smtClean="0"/>
              <a:t>   </a:t>
            </a:r>
            <a:r>
              <a:rPr lang="en-US" b="1" dirty="0" smtClean="0"/>
              <a:t>S</a:t>
            </a:r>
            <a:r>
              <a:rPr lang="el-GR" b="1" dirty="0" smtClean="0"/>
              <a:t>   </a:t>
            </a:r>
            <a:r>
              <a:rPr lang="en-US" b="1" dirty="0" smtClean="0"/>
              <a:t>V</a:t>
            </a:r>
            <a:r>
              <a:rPr lang="el-GR" b="1" dirty="0" smtClean="0"/>
              <a:t>   </a:t>
            </a:r>
            <a:r>
              <a:rPr lang="en-US" b="1" dirty="0" smtClean="0"/>
              <a:t>V</a:t>
            </a:r>
            <a:r>
              <a:rPr lang="el-GR" b="1" dirty="0" smtClean="0"/>
              <a:t>   </a:t>
            </a:r>
            <a:r>
              <a:rPr lang="en-US" b="1" dirty="0" smtClean="0"/>
              <a:t>L</a:t>
            </a:r>
            <a:r>
              <a:rPr lang="el-GR" b="1" dirty="0" smtClean="0"/>
              <a:t>   </a:t>
            </a:r>
            <a:r>
              <a:rPr lang="en-US" b="1" dirty="0" smtClean="0"/>
              <a:t>Q</a:t>
            </a:r>
            <a:r>
              <a:rPr lang="el-GR" b="1" dirty="0" smtClean="0"/>
              <a:t>   </a:t>
            </a:r>
            <a:r>
              <a:rPr lang="en-US" b="1" dirty="0" smtClean="0"/>
              <a:t>L</a:t>
            </a:r>
            <a:r>
              <a:rPr lang="el-GR" dirty="0" smtClean="0"/>
              <a:t>   </a:t>
            </a:r>
            <a:r>
              <a:rPr lang="en-US" dirty="0" smtClean="0"/>
              <a:t>E</a:t>
            </a:r>
            <a:r>
              <a:rPr lang="el-GR" dirty="0" smtClean="0"/>
              <a:t>   </a:t>
            </a:r>
            <a:r>
              <a:rPr lang="en-US" dirty="0" smtClean="0"/>
              <a:t>K</a:t>
            </a:r>
            <a:r>
              <a:rPr lang="el-GR" dirty="0" smtClean="0"/>
              <a:t>   </a:t>
            </a:r>
            <a:r>
              <a:rPr lang="en-US" dirty="0" smtClean="0"/>
              <a:t>E</a:t>
            </a:r>
            <a:r>
              <a:rPr lang="el-GR" dirty="0" smtClean="0"/>
              <a:t>   </a:t>
            </a:r>
            <a:r>
              <a:rPr lang="en-US" dirty="0" smtClean="0"/>
              <a:t>E</a:t>
            </a:r>
            <a:r>
              <a:rPr lang="el-GR" dirty="0" smtClean="0"/>
              <a:t>   Ε</a:t>
            </a:r>
          </a:p>
          <a:p>
            <a:pPr>
              <a:buNone/>
            </a:pPr>
            <a:r>
              <a:rPr lang="el-GR" dirty="0" smtClean="0"/>
              <a:t>0   </a:t>
            </a:r>
            <a:r>
              <a:rPr lang="el-GR" u="sng" dirty="0" smtClean="0"/>
              <a:t>0   0   0   0 </a:t>
            </a:r>
            <a:r>
              <a:rPr lang="el-GR" dirty="0" smtClean="0"/>
              <a:t>  </a:t>
            </a:r>
            <a:r>
              <a:rPr lang="el-GR" b="1" dirty="0" smtClean="0"/>
              <a:t>1   0   1   1   1   0   1</a:t>
            </a:r>
            <a:r>
              <a:rPr lang="el-GR" dirty="0" smtClean="0"/>
              <a:t>  </a:t>
            </a:r>
            <a:r>
              <a:rPr lang="el-GR" u="sng" dirty="0" smtClean="0"/>
              <a:t> 0   0   0   0</a:t>
            </a:r>
            <a:r>
              <a:rPr lang="el-GR" dirty="0" smtClean="0"/>
              <a:t>   0</a:t>
            </a:r>
          </a:p>
        </p:txBody>
      </p:sp>
      <p:cxnSp>
        <p:nvCxnSpPr>
          <p:cNvPr id="6" name="Straight Arrow Connector 5"/>
          <p:cNvCxnSpPr/>
          <p:nvPr/>
        </p:nvCxnSpPr>
        <p:spPr>
          <a:xfrm rot="5400000">
            <a:off x="2247900" y="47625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1600200" y="4114800"/>
            <a:ext cx="20574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Rectangle 7"/>
          <p:cNvSpPr/>
          <p:nvPr/>
        </p:nvSpPr>
        <p:spPr>
          <a:xfrm>
            <a:off x="304800" y="5105400"/>
            <a:ext cx="6781800" cy="1754326"/>
          </a:xfrm>
          <a:prstGeom prst="rect">
            <a:avLst/>
          </a:prstGeom>
        </p:spPr>
        <p:txBody>
          <a:bodyPr wrap="square">
            <a:spAutoFit/>
          </a:bodyPr>
          <a:lstStyle/>
          <a:p>
            <a:pPr>
              <a:buNone/>
            </a:pPr>
            <a:r>
              <a:rPr lang="el-GR" b="1" dirty="0" smtClean="0"/>
              <a:t>1</a:t>
            </a:r>
            <a:r>
              <a:rPr lang="el-GR" b="1" baseline="30000" dirty="0" smtClean="0"/>
              <a:t>η</a:t>
            </a:r>
            <a:r>
              <a:rPr lang="el-GR" b="1" dirty="0" smtClean="0"/>
              <a:t> προσέγγιση</a:t>
            </a:r>
          </a:p>
          <a:p>
            <a:pPr>
              <a:buNone/>
            </a:pPr>
            <a:r>
              <a:rPr lang="el-GR" dirty="0" smtClean="0"/>
              <a:t>0   0   0   0   0   </a:t>
            </a:r>
            <a:r>
              <a:rPr lang="el-GR" b="1" dirty="0" smtClean="0"/>
              <a:t>1   1   1   1   1   1   1</a:t>
            </a:r>
            <a:r>
              <a:rPr lang="el-GR" dirty="0" smtClean="0"/>
              <a:t>   0   0   0   0   0</a:t>
            </a:r>
          </a:p>
          <a:p>
            <a:pPr>
              <a:buNone/>
            </a:pPr>
            <a:endParaRPr lang="el-GR" dirty="0" smtClean="0"/>
          </a:p>
          <a:p>
            <a:pPr>
              <a:buNone/>
            </a:pPr>
            <a:r>
              <a:rPr lang="el-GR" b="1" dirty="0" smtClean="0"/>
              <a:t>2</a:t>
            </a:r>
            <a:r>
              <a:rPr lang="el-GR" b="1" baseline="30000" dirty="0" smtClean="0"/>
              <a:t>η</a:t>
            </a:r>
            <a:r>
              <a:rPr lang="el-GR" b="1" dirty="0" smtClean="0"/>
              <a:t> προσέγγιση</a:t>
            </a:r>
          </a:p>
          <a:p>
            <a:pPr>
              <a:buNone/>
            </a:pPr>
            <a:r>
              <a:rPr lang="el-GR" dirty="0" smtClean="0"/>
              <a:t>0   0   0.125   0.25   0.5   </a:t>
            </a:r>
            <a:r>
              <a:rPr lang="el-GR" b="1" dirty="0" smtClean="0"/>
              <a:t>1   1   1   1   1   1   1</a:t>
            </a:r>
            <a:r>
              <a:rPr lang="el-GR" dirty="0" smtClean="0"/>
              <a:t>   0.5   0.25   0.125   0   0</a:t>
            </a:r>
          </a:p>
          <a:p>
            <a:pPr>
              <a:buNone/>
            </a:pPr>
            <a:endParaRPr lang="el-GR"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Πολυπλοκότητα της Ακολουθίας</a:t>
            </a:r>
            <a:endParaRPr lang="el-GR" dirty="0"/>
          </a:p>
        </p:txBody>
      </p:sp>
      <p:sp>
        <p:nvSpPr>
          <p:cNvPr id="3" name="Content Placeholder 2"/>
          <p:cNvSpPr>
            <a:spLocks noGrp="1"/>
          </p:cNvSpPr>
          <p:nvPr>
            <p:ph idx="1"/>
          </p:nvPr>
        </p:nvSpPr>
        <p:spPr/>
        <p:txBody>
          <a:bodyPr>
            <a:normAutofit/>
          </a:bodyPr>
          <a:lstStyle/>
          <a:p>
            <a:r>
              <a:rPr lang="el-GR" sz="2000" dirty="0" smtClean="0"/>
              <a:t>Όπως ορίζεται από την εντροπία του </a:t>
            </a:r>
            <a:r>
              <a:rPr lang="en-US" sz="2000" dirty="0" smtClean="0"/>
              <a:t>Shannon</a:t>
            </a:r>
            <a:endParaRPr lang="el-GR" sz="2000" dirty="0"/>
          </a:p>
        </p:txBody>
      </p:sp>
      <p:pic>
        <p:nvPicPr>
          <p:cNvPr id="30723" name="Picture 3"/>
          <p:cNvPicPr>
            <a:picLocks noChangeAspect="1" noChangeArrowheads="1"/>
          </p:cNvPicPr>
          <p:nvPr/>
        </p:nvPicPr>
        <p:blipFill>
          <a:blip r:embed="rId2"/>
          <a:srcRect/>
          <a:stretch>
            <a:fillRect/>
          </a:stretch>
        </p:blipFill>
        <p:spPr bwMode="auto">
          <a:xfrm>
            <a:off x="2971800" y="2362200"/>
            <a:ext cx="2770011" cy="990600"/>
          </a:xfrm>
          <a:prstGeom prst="rect">
            <a:avLst/>
          </a:prstGeom>
          <a:noFill/>
          <a:ln w="9525">
            <a:noFill/>
            <a:miter lim="800000"/>
            <a:headEnd/>
            <a:tailEnd/>
          </a:ln>
          <a:effectLst/>
        </p:spPr>
      </p:pic>
      <p:sp>
        <p:nvSpPr>
          <p:cNvPr id="6" name="Rectangle 5"/>
          <p:cNvSpPr/>
          <p:nvPr/>
        </p:nvSpPr>
        <p:spPr>
          <a:xfrm>
            <a:off x="381000" y="3429000"/>
            <a:ext cx="8458200" cy="1754326"/>
          </a:xfrm>
          <a:prstGeom prst="rect">
            <a:avLst/>
          </a:prstGeom>
        </p:spPr>
        <p:txBody>
          <a:bodyPr wrap="square">
            <a:spAutoFit/>
          </a:bodyPr>
          <a:lstStyle/>
          <a:p>
            <a:r>
              <a:rPr lang="en-US" dirty="0" smtClean="0"/>
              <a:t>H</a:t>
            </a:r>
            <a:r>
              <a:rPr lang="el-GR" dirty="0" smtClean="0"/>
              <a:t> εντροπία δεν χρησιμοποιήθηκε σε ολόκληρη την ακολουθία, αλλά σε τυχαία </a:t>
            </a:r>
            <a:r>
              <a:rPr lang="el-GR" b="1" dirty="0" smtClean="0"/>
              <a:t>παράθυρα</a:t>
            </a:r>
            <a:r>
              <a:rPr lang="el-GR" dirty="0" smtClean="0"/>
              <a:t>, με την αντίστοιχη τιμή που προκύπτει να δίνεται στο αμινοξύ που βρίσκεται στο κέντρο του παραθύρου</a:t>
            </a:r>
            <a:r>
              <a:rPr lang="el-GR" dirty="0" smtClean="0"/>
              <a:t>. </a:t>
            </a:r>
            <a:endParaRPr lang="en-US" dirty="0" smtClean="0"/>
          </a:p>
          <a:p>
            <a:r>
              <a:rPr lang="el-GR" dirty="0" smtClean="0"/>
              <a:t>Τ</a:t>
            </a:r>
            <a:r>
              <a:rPr lang="el-GR" dirty="0" smtClean="0"/>
              <a:t>ο </a:t>
            </a:r>
            <a:r>
              <a:rPr lang="en-US" dirty="0" smtClean="0"/>
              <a:t>k</a:t>
            </a:r>
            <a:r>
              <a:rPr lang="el-GR" dirty="0" smtClean="0"/>
              <a:t> αντιπροσωπεύει το συνολικό αριθμό των αμινοξέων στο παράθυρο, ενώ το </a:t>
            </a:r>
            <a:r>
              <a:rPr lang="en-US" dirty="0" smtClean="0"/>
              <a:t>p</a:t>
            </a:r>
            <a:r>
              <a:rPr lang="en-US" baseline="-25000" dirty="0" smtClean="0"/>
              <a:t>i </a:t>
            </a:r>
            <a:r>
              <a:rPr lang="el-GR" dirty="0" smtClean="0"/>
              <a:t>αποτελεί την συχνότητα εμφάνισης του αμινοξέος στη θέση </a:t>
            </a:r>
            <a:r>
              <a:rPr lang="en-US" dirty="0" err="1" smtClean="0"/>
              <a:t>i</a:t>
            </a:r>
            <a:r>
              <a:rPr lang="el-GR" dirty="0" smtClean="0"/>
              <a:t> (αναφερόμαστε κάθε φορά στο συγκεκριμένο παράθυρο). </a:t>
            </a:r>
            <a:endParaRPr lang="el-G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srcRect/>
          <a:stretch>
            <a:fillRect/>
          </a:stretch>
        </p:blipFill>
        <p:spPr bwMode="auto">
          <a:xfrm>
            <a:off x="1126488" y="75835"/>
            <a:ext cx="6661690" cy="66297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l-GR" dirty="0" smtClean="0"/>
              <a:t>Συχνότητα εμφάνισης των αμινοξέων</a:t>
            </a:r>
            <a:endParaRPr lang="el-GR" dirty="0"/>
          </a:p>
        </p:txBody>
      </p:sp>
      <p:sp>
        <p:nvSpPr>
          <p:cNvPr id="3" name="Content Placeholder 2"/>
          <p:cNvSpPr>
            <a:spLocks noGrp="1"/>
          </p:cNvSpPr>
          <p:nvPr>
            <p:ph idx="1"/>
          </p:nvPr>
        </p:nvSpPr>
        <p:spPr/>
        <p:txBody>
          <a:bodyPr/>
          <a:lstStyle/>
          <a:p>
            <a:r>
              <a:rPr lang="el-GR" dirty="0" smtClean="0"/>
              <a:t>Τα αμινοξέα </a:t>
            </a:r>
            <a:r>
              <a:rPr lang="en-US" dirty="0" smtClean="0"/>
              <a:t>V</a:t>
            </a:r>
            <a:r>
              <a:rPr lang="el-GR" dirty="0" smtClean="0"/>
              <a:t>, </a:t>
            </a:r>
            <a:r>
              <a:rPr lang="en-US" dirty="0" smtClean="0"/>
              <a:t>I</a:t>
            </a:r>
            <a:r>
              <a:rPr lang="el-GR" dirty="0" smtClean="0"/>
              <a:t>, </a:t>
            </a:r>
            <a:r>
              <a:rPr lang="en-US" dirty="0" smtClean="0"/>
              <a:t>L</a:t>
            </a:r>
            <a:r>
              <a:rPr lang="el-GR" dirty="0" smtClean="0"/>
              <a:t>, </a:t>
            </a:r>
            <a:r>
              <a:rPr lang="en-US" dirty="0" smtClean="0"/>
              <a:t>F</a:t>
            </a:r>
            <a:r>
              <a:rPr lang="el-GR" dirty="0" smtClean="0"/>
              <a:t>, </a:t>
            </a:r>
            <a:r>
              <a:rPr lang="en-US" dirty="0" smtClean="0"/>
              <a:t>M</a:t>
            </a:r>
            <a:r>
              <a:rPr lang="el-GR" dirty="0" smtClean="0"/>
              <a:t>, </a:t>
            </a:r>
            <a:r>
              <a:rPr lang="en-US" dirty="0" smtClean="0"/>
              <a:t>Y</a:t>
            </a:r>
            <a:r>
              <a:rPr lang="el-GR" dirty="0" smtClean="0"/>
              <a:t>, </a:t>
            </a:r>
            <a:r>
              <a:rPr lang="en-US" dirty="0" smtClean="0"/>
              <a:t>W</a:t>
            </a:r>
            <a:r>
              <a:rPr lang="el-GR" dirty="0" smtClean="0"/>
              <a:t>, δίνουν συχνότερα το παρόν στις διατεταγμένες περιοχές απ ότι στις αποδιατεταγμένες </a:t>
            </a:r>
          </a:p>
          <a:p>
            <a:r>
              <a:rPr lang="el-GR" dirty="0" smtClean="0"/>
              <a:t>Όλα τα υπόλοιπα αμινοξέα, εκτός από τα </a:t>
            </a:r>
            <a:r>
              <a:rPr lang="en-US" dirty="0" smtClean="0"/>
              <a:t>H</a:t>
            </a:r>
            <a:r>
              <a:rPr lang="el-GR" dirty="0" smtClean="0"/>
              <a:t>, </a:t>
            </a:r>
            <a:r>
              <a:rPr lang="en-US" dirty="0" smtClean="0"/>
              <a:t>N</a:t>
            </a:r>
            <a:r>
              <a:rPr lang="el-GR" dirty="0" smtClean="0"/>
              <a:t> και </a:t>
            </a:r>
            <a:r>
              <a:rPr lang="en-US" dirty="0" smtClean="0"/>
              <a:t>D</a:t>
            </a:r>
            <a:r>
              <a:rPr lang="el-GR" dirty="0" smtClean="0"/>
              <a:t>, εμφανίζονται σε μεγαλύτερο βαθμό στις αποδιατεταγμένες περιοχές και ιδιαίτερα τα </a:t>
            </a:r>
            <a:r>
              <a:rPr lang="en-US" dirty="0" smtClean="0"/>
              <a:t>A</a:t>
            </a:r>
            <a:r>
              <a:rPr lang="el-GR" dirty="0" smtClean="0"/>
              <a:t>, </a:t>
            </a:r>
            <a:r>
              <a:rPr lang="en-US" dirty="0" smtClean="0"/>
              <a:t>S</a:t>
            </a:r>
            <a:r>
              <a:rPr lang="el-GR" dirty="0" smtClean="0"/>
              <a:t> και </a:t>
            </a:r>
            <a:r>
              <a:rPr lang="en-US" dirty="0" smtClean="0"/>
              <a:t>P</a:t>
            </a:r>
            <a:r>
              <a:rPr lang="el-GR" dirty="0" smtClean="0"/>
              <a:t>.</a:t>
            </a:r>
            <a:endParaRPr lang="el-G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l-GR" sz="1200" dirty="0" smtClean="0"/>
              <a:t> </a:t>
            </a:r>
            <a:r>
              <a:rPr lang="en-US" sz="1200" dirty="0" smtClean="0"/>
              <a:t>T</a:t>
            </a:r>
            <a:r>
              <a:rPr lang="el-GR" sz="1200" dirty="0" smtClean="0"/>
              <a:t>ο μήκος παραθύρου θα είναι 2Ν+1. Δηλαδή, από την θέση στην οποία κάθε φορά είναι κεντραρισμένο το παράθυρο, χρησιμοποιούνται Ν αμινοξέα αριστερά και άλλα Ν δεξιά.</a:t>
            </a:r>
            <a:br>
              <a:rPr lang="el-GR" sz="1200" dirty="0" smtClean="0"/>
            </a:br>
            <a:r>
              <a:rPr lang="el-GR" sz="1200" dirty="0" smtClean="0">
                <a:sym typeface="Wingdings" pitchFamily="2" charset="2"/>
              </a:rPr>
              <a:t> 20 χαρακτηριστικά</a:t>
            </a:r>
            <a:br>
              <a:rPr lang="el-GR" sz="1200" dirty="0" smtClean="0">
                <a:sym typeface="Wingdings" pitchFamily="2" charset="2"/>
              </a:rPr>
            </a:br>
            <a:r>
              <a:rPr lang="el-GR" sz="1200" dirty="0" smtClean="0">
                <a:sym typeface="Wingdings" pitchFamily="2" charset="2"/>
              </a:rPr>
              <a:t>Η διαδικασία επαναλαμβάνεται  5 φορές (</a:t>
            </a:r>
            <a:r>
              <a:rPr lang="el-GR" sz="1200" dirty="0" smtClean="0"/>
              <a:t>Ν= 20, 25, 30, 35, 40</a:t>
            </a:r>
            <a:r>
              <a:rPr lang="el-GR" sz="1200" dirty="0" smtClean="0">
                <a:sym typeface="Wingdings" pitchFamily="2" charset="2"/>
              </a:rPr>
              <a:t>) </a:t>
            </a:r>
            <a:br>
              <a:rPr lang="el-GR" sz="1200" dirty="0" smtClean="0">
                <a:sym typeface="Wingdings" pitchFamily="2" charset="2"/>
              </a:rPr>
            </a:br>
            <a:r>
              <a:rPr lang="el-GR" sz="1200" dirty="0" smtClean="0">
                <a:sym typeface="Wingdings" pitchFamily="2" charset="2"/>
              </a:rPr>
              <a:t> 20 χαρακτηριστικά * 5 φορές = 100 χαρακτηριστικά</a:t>
            </a:r>
            <a:endParaRPr lang="el-GR" sz="1200" dirty="0">
              <a:latin typeface="+mn-lt"/>
            </a:endParaRPr>
          </a:p>
        </p:txBody>
      </p:sp>
      <p:pic>
        <p:nvPicPr>
          <p:cNvPr id="32770" name="Picture 2"/>
          <p:cNvPicPr>
            <a:picLocks noGrp="1" noChangeAspect="1" noChangeArrowheads="1"/>
          </p:cNvPicPr>
          <p:nvPr>
            <p:ph idx="1"/>
          </p:nvPr>
        </p:nvPicPr>
        <p:blipFill>
          <a:blip r:embed="rId2"/>
          <a:srcRect/>
          <a:stretch>
            <a:fillRect/>
          </a:stretch>
        </p:blipFill>
        <p:spPr bwMode="auto">
          <a:xfrm>
            <a:off x="1600200" y="1447800"/>
            <a:ext cx="6467475" cy="50703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a:t>
            </a:r>
            <a:r>
              <a:rPr lang="en-US" dirty="0" err="1" smtClean="0"/>
              <a:t>SurfP</a:t>
            </a:r>
            <a:endParaRPr lang="el-GR" dirty="0"/>
          </a:p>
        </p:txBody>
      </p:sp>
      <p:sp>
        <p:nvSpPr>
          <p:cNvPr id="3" name="Content Placeholder 2"/>
          <p:cNvSpPr>
            <a:spLocks noGrp="1"/>
          </p:cNvSpPr>
          <p:nvPr>
            <p:ph idx="1"/>
          </p:nvPr>
        </p:nvSpPr>
        <p:spPr/>
        <p:txBody>
          <a:bodyPr>
            <a:normAutofit lnSpcReduction="10000"/>
          </a:bodyPr>
          <a:lstStyle/>
          <a:p>
            <a:r>
              <a:rPr lang="el-GR" dirty="0" smtClean="0"/>
              <a:t>Προσβάσιμη επιφάνεια του διαλύτη</a:t>
            </a:r>
            <a:endParaRPr lang="en-US" dirty="0" smtClean="0"/>
          </a:p>
          <a:p>
            <a:pPr lvl="1"/>
            <a:r>
              <a:rPr lang="el-GR" dirty="0" smtClean="0"/>
              <a:t>Απόλυτη (</a:t>
            </a:r>
            <a:r>
              <a:rPr lang="en-US" dirty="0" smtClean="0"/>
              <a:t>ASA</a:t>
            </a:r>
            <a:r>
              <a:rPr lang="el-GR" dirty="0" smtClean="0"/>
              <a:t>)</a:t>
            </a:r>
            <a:endParaRPr lang="en-US" dirty="0" smtClean="0"/>
          </a:p>
          <a:p>
            <a:pPr lvl="1"/>
            <a:r>
              <a:rPr lang="el-GR" dirty="0" smtClean="0"/>
              <a:t>Σχετική </a:t>
            </a:r>
            <a:r>
              <a:rPr lang="en-US" dirty="0" smtClean="0"/>
              <a:t>  </a:t>
            </a:r>
            <a:r>
              <a:rPr lang="el-GR" dirty="0" smtClean="0"/>
              <a:t>(</a:t>
            </a:r>
            <a:r>
              <a:rPr lang="en-US" dirty="0" smtClean="0"/>
              <a:t>RSA</a:t>
            </a:r>
            <a:r>
              <a:rPr lang="el-GR" dirty="0" smtClean="0"/>
              <a:t>)</a:t>
            </a:r>
            <a:endParaRPr lang="en-US" dirty="0" smtClean="0"/>
          </a:p>
          <a:p>
            <a:r>
              <a:rPr lang="el-GR" dirty="0" smtClean="0"/>
              <a:t>Δευτεροταγής Δομή</a:t>
            </a:r>
            <a:endParaRPr lang="en-US" dirty="0" smtClean="0"/>
          </a:p>
          <a:p>
            <a:pPr lvl="1"/>
            <a:r>
              <a:rPr lang="en-US" dirty="0" smtClean="0"/>
              <a:t>Alpha helix</a:t>
            </a:r>
          </a:p>
          <a:p>
            <a:pPr lvl="1"/>
            <a:r>
              <a:rPr lang="en-US" dirty="0" smtClean="0"/>
              <a:t>Beta sheet</a:t>
            </a:r>
          </a:p>
          <a:p>
            <a:pPr lvl="1"/>
            <a:r>
              <a:rPr lang="en-US" dirty="0" smtClean="0"/>
              <a:t>Loops/Coils</a:t>
            </a:r>
            <a:endParaRPr lang="el-GR" dirty="0" smtClean="0"/>
          </a:p>
          <a:p>
            <a:r>
              <a:rPr lang="el-GR" dirty="0" smtClean="0"/>
              <a:t>Εσωτερικό ή Εξωτερικό αμινοξύ </a:t>
            </a:r>
            <a:endParaRPr lang="en-US" dirty="0" smtClean="0"/>
          </a:p>
          <a:p>
            <a:pPr lvl="1"/>
            <a:r>
              <a:rPr lang="en-US" dirty="0" smtClean="0"/>
              <a:t>Buried/ Exposed</a:t>
            </a:r>
            <a:endParaRPr lang="el-G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Απόδοση Ταξινομητή</a:t>
            </a:r>
            <a:endParaRPr lang="el-GR" dirty="0"/>
          </a:p>
        </p:txBody>
      </p:sp>
      <p:pic>
        <p:nvPicPr>
          <p:cNvPr id="1026" name="Picture 2"/>
          <p:cNvPicPr>
            <a:picLocks noGrp="1" noChangeAspect="1" noChangeArrowheads="1"/>
          </p:cNvPicPr>
          <p:nvPr>
            <p:ph idx="1"/>
          </p:nvPr>
        </p:nvPicPr>
        <p:blipFill>
          <a:blip r:embed="rId2"/>
          <a:srcRect/>
          <a:stretch>
            <a:fillRect/>
          </a:stretch>
        </p:blipFill>
        <p:spPr bwMode="auto">
          <a:xfrm>
            <a:off x="609599" y="2895600"/>
            <a:ext cx="7955179" cy="2466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Σύγκριση</a:t>
            </a:r>
            <a:endParaRPr lang="el-GR" dirty="0"/>
          </a:p>
        </p:txBody>
      </p:sp>
      <p:pic>
        <p:nvPicPr>
          <p:cNvPr id="2050" name="Picture 2"/>
          <p:cNvPicPr>
            <a:picLocks noGrp="1" noChangeAspect="1" noChangeArrowheads="1"/>
          </p:cNvPicPr>
          <p:nvPr>
            <p:ph idx="1"/>
          </p:nvPr>
        </p:nvPicPr>
        <p:blipFill>
          <a:blip r:embed="rId2"/>
          <a:srcRect/>
          <a:stretch>
            <a:fillRect/>
          </a:stretch>
        </p:blipFill>
        <p:spPr bwMode="auto">
          <a:xfrm>
            <a:off x="2209800" y="1219200"/>
            <a:ext cx="4800600" cy="55189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Μελλοντική Εργασία</a:t>
            </a:r>
            <a:endParaRPr lang="el-GR" dirty="0"/>
          </a:p>
        </p:txBody>
      </p:sp>
      <p:sp>
        <p:nvSpPr>
          <p:cNvPr id="3" name="Content Placeholder 2"/>
          <p:cNvSpPr>
            <a:spLocks noGrp="1"/>
          </p:cNvSpPr>
          <p:nvPr>
            <p:ph idx="1"/>
          </p:nvPr>
        </p:nvSpPr>
        <p:spPr/>
        <p:txBody>
          <a:bodyPr>
            <a:normAutofit fontScale="77500" lnSpcReduction="20000"/>
          </a:bodyPr>
          <a:lstStyle/>
          <a:p>
            <a:pPr marL="514350" lvl="0" indent="-514350">
              <a:buFont typeface="+mj-lt"/>
              <a:buAutoNum type="arabicPeriod"/>
            </a:pPr>
            <a:r>
              <a:rPr lang="el-GR" dirty="0" smtClean="0"/>
              <a:t>Ανάπτυξη </a:t>
            </a:r>
            <a:r>
              <a:rPr lang="el-GR" dirty="0" smtClean="0"/>
              <a:t>ενός εύχρηστου </a:t>
            </a:r>
            <a:r>
              <a:rPr lang="el-GR" b="1" dirty="0" smtClean="0"/>
              <a:t>διαδικτυακού εργαλείου</a:t>
            </a:r>
            <a:r>
              <a:rPr lang="el-GR" dirty="0" smtClean="0"/>
              <a:t>, για </a:t>
            </a:r>
            <a:r>
              <a:rPr lang="el-GR" dirty="0" smtClean="0"/>
              <a:t>  την </a:t>
            </a:r>
            <a:r>
              <a:rPr lang="el-GR" dirty="0" smtClean="0"/>
              <a:t>αποτελεσματική πρόβλεψη των ενδογενώς αποδιατεταγμένων πρωτεϊνικών περιοχών, που θα δίνει τη δυνατότητα εισαγωγής πολλών πρωτεϊνών </a:t>
            </a:r>
            <a:r>
              <a:rPr lang="el-GR" dirty="0" smtClean="0"/>
              <a:t>ταυτόχρονα.</a:t>
            </a:r>
          </a:p>
          <a:p>
            <a:pPr marL="514350" lvl="0" indent="-514350">
              <a:buFont typeface="+mj-lt"/>
              <a:buAutoNum type="arabicPeriod"/>
            </a:pPr>
            <a:r>
              <a:rPr lang="el-GR" dirty="0" smtClean="0"/>
              <a:t>Χρήση </a:t>
            </a:r>
            <a:r>
              <a:rPr lang="el-GR" dirty="0" smtClean="0"/>
              <a:t>της συγκεκριμένης μεθοδολογίας για χαρακτηρισμό </a:t>
            </a:r>
            <a:r>
              <a:rPr lang="el-GR" b="1" dirty="0" smtClean="0"/>
              <a:t>ολόκληρων περιοχών</a:t>
            </a:r>
            <a:r>
              <a:rPr lang="el-GR" dirty="0" smtClean="0"/>
              <a:t> (στην συγκεκριμένη προσέγγιση το κάθε αμινοξύ αξιολογείτο ως διατεταγμένο ή αποδιατεταγμένο, ανεξάρτητα από τα υπόλοιπα</a:t>
            </a:r>
            <a:r>
              <a:rPr lang="el-GR" dirty="0" smtClean="0"/>
              <a:t>).</a:t>
            </a:r>
          </a:p>
          <a:p>
            <a:pPr marL="514350" lvl="0" indent="-514350">
              <a:buFont typeface="+mj-lt"/>
              <a:buAutoNum type="arabicPeriod"/>
            </a:pPr>
            <a:r>
              <a:rPr lang="el-GR" dirty="0" smtClean="0"/>
              <a:t> </a:t>
            </a:r>
            <a:r>
              <a:rPr lang="el-GR" b="1" dirty="0" smtClean="0"/>
              <a:t>Εκτέλεση </a:t>
            </a:r>
            <a:r>
              <a:rPr lang="el-GR" b="1" dirty="0" smtClean="0"/>
              <a:t>περισσότερων πειραμάτων </a:t>
            </a:r>
            <a:r>
              <a:rPr lang="el-GR" dirty="0" smtClean="0"/>
              <a:t>για ασφαλή αξιολόγηση του ταξινομητή και ασφαλή σύγκριση με τις αποδόσεις των υπολοίπων διαθέσιμων διαδικτυακών εργαλείων</a:t>
            </a:r>
            <a:r>
              <a:rPr lang="el-GR" dirty="0" smtClean="0"/>
              <a:t>.</a:t>
            </a:r>
            <a:endParaRPr lang="el-GR"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Μελλοντική Εργασία</a:t>
            </a:r>
            <a:endParaRPr lang="el-GR" dirty="0"/>
          </a:p>
        </p:txBody>
      </p:sp>
      <p:sp>
        <p:nvSpPr>
          <p:cNvPr id="3" name="Content Placeholder 2"/>
          <p:cNvSpPr>
            <a:spLocks noGrp="1"/>
          </p:cNvSpPr>
          <p:nvPr>
            <p:ph idx="1"/>
          </p:nvPr>
        </p:nvSpPr>
        <p:spPr/>
        <p:txBody>
          <a:bodyPr>
            <a:normAutofit fontScale="77500" lnSpcReduction="20000"/>
          </a:bodyPr>
          <a:lstStyle/>
          <a:p>
            <a:pPr lvl="0">
              <a:buNone/>
            </a:pPr>
            <a:r>
              <a:rPr lang="el-GR" dirty="0" smtClean="0"/>
              <a:t>4. 	</a:t>
            </a:r>
            <a:r>
              <a:rPr lang="el-GR" b="1" dirty="0" smtClean="0"/>
              <a:t>Στατιστική </a:t>
            </a:r>
            <a:r>
              <a:rPr lang="el-GR" b="1" dirty="0" smtClean="0"/>
              <a:t>ανάλυση</a:t>
            </a:r>
            <a:r>
              <a:rPr lang="el-GR" dirty="0" smtClean="0"/>
              <a:t> του αριθμού των επιλεγμένων </a:t>
            </a:r>
            <a:r>
              <a:rPr lang="el-GR" dirty="0" smtClean="0"/>
              <a:t>   χαρακτηριστικών </a:t>
            </a:r>
            <a:r>
              <a:rPr lang="el-GR" dirty="0" smtClean="0"/>
              <a:t>και ερμηνεία των αποτελεσμάτων σε συνεργασία με επιστήμονες του κλάδου της Βιοχημείας, για πιο ασφαλή βιολογικά συμπεράσματα.</a:t>
            </a:r>
          </a:p>
          <a:p>
            <a:pPr lvl="0">
              <a:buNone/>
            </a:pPr>
            <a:r>
              <a:rPr lang="el-GR" dirty="0" smtClean="0"/>
              <a:t>5.  Εφαρμογή </a:t>
            </a:r>
            <a:r>
              <a:rPr lang="el-GR" dirty="0" smtClean="0"/>
              <a:t>του μοντέλου ταξινόμησης σε </a:t>
            </a:r>
            <a:r>
              <a:rPr lang="el-GR" b="1" dirty="0" smtClean="0"/>
              <a:t>μεταλλάξεις γονιδίων </a:t>
            </a:r>
            <a:r>
              <a:rPr lang="el-GR" dirty="0" smtClean="0"/>
              <a:t>και σύγκριση αρχικών και παραγόμενων πρωτεϊνών, όσον αφορά τις διατεταγμένες και αποδιατεταγμένες περιοχές.</a:t>
            </a:r>
          </a:p>
          <a:p>
            <a:pPr>
              <a:buNone/>
            </a:pPr>
            <a:r>
              <a:rPr lang="el-GR" dirty="0" smtClean="0"/>
              <a:t>6.  </a:t>
            </a:r>
            <a:r>
              <a:rPr lang="el-GR" b="1" dirty="0" smtClean="0"/>
              <a:t>Μελέτη </a:t>
            </a:r>
            <a:r>
              <a:rPr lang="el-GR" b="1" dirty="0" smtClean="0"/>
              <a:t>της συσχέτισης του καρκίνου</a:t>
            </a:r>
            <a:r>
              <a:rPr lang="el-GR" dirty="0" smtClean="0"/>
              <a:t> και της πρωτεϊνικής αποδιάταξης και πιθανή πρόβλεψη καρκινικών συμπεριφορών από ένα εξελιγμένο μοντέλο του ταξινομητή μας.</a:t>
            </a:r>
          </a:p>
          <a:p>
            <a:endParaRPr lang="el-G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l-GR" dirty="0" smtClean="0"/>
              <a:t>Ενδογενώς Αποδιατεταγμένες Πρωτεϊνες (</a:t>
            </a:r>
            <a:r>
              <a:rPr lang="en-US" dirty="0" smtClean="0"/>
              <a:t>IDPs</a:t>
            </a:r>
            <a:r>
              <a:rPr lang="el-GR" dirty="0" smtClean="0"/>
              <a:t>)</a:t>
            </a:r>
            <a:endParaRPr lang="el-GR" dirty="0"/>
          </a:p>
        </p:txBody>
      </p:sp>
      <p:sp>
        <p:nvSpPr>
          <p:cNvPr id="3" name="Content Placeholder 2"/>
          <p:cNvSpPr>
            <a:spLocks noGrp="1"/>
          </p:cNvSpPr>
          <p:nvPr>
            <p:ph idx="1"/>
          </p:nvPr>
        </p:nvSpPr>
        <p:spPr/>
        <p:txBody>
          <a:bodyPr>
            <a:normAutofit fontScale="92500" lnSpcReduction="10000"/>
          </a:bodyPr>
          <a:lstStyle/>
          <a:p>
            <a:r>
              <a:rPr lang="el-GR" dirty="0" smtClean="0"/>
              <a:t>Πρωτεΐνες </a:t>
            </a:r>
            <a:r>
              <a:rPr lang="el-GR" dirty="0" smtClean="0"/>
              <a:t>που αποτελούνται πλήρως ή εν μέρει, από τμήματα τα οποία </a:t>
            </a:r>
            <a:r>
              <a:rPr lang="el-GR" b="1" dirty="0" smtClean="0"/>
              <a:t>στερούνται σταθερής τρισδιάστατης (3D) </a:t>
            </a:r>
            <a:r>
              <a:rPr lang="el-GR" b="1" dirty="0" smtClean="0"/>
              <a:t>δομής</a:t>
            </a:r>
            <a:endParaRPr lang="el-GR" dirty="0" smtClean="0"/>
          </a:p>
          <a:p>
            <a:r>
              <a:rPr lang="el-GR" dirty="0" smtClean="0"/>
              <a:t>Δεν αναδιπλώνονται σε ένα συγκεκριμένο πρότυπο ακόμα και υπό φυσιολογικές συνθήκες, αλλά </a:t>
            </a:r>
            <a:r>
              <a:rPr lang="el-GR" b="1" dirty="0" smtClean="0"/>
              <a:t>εναλλάσσονται μεταξύ ενός συνόλου </a:t>
            </a:r>
            <a:r>
              <a:rPr lang="el-GR" b="1" dirty="0" smtClean="0"/>
              <a:t>δομών</a:t>
            </a:r>
            <a:r>
              <a:rPr lang="el-GR" dirty="0" smtClean="0"/>
              <a:t> </a:t>
            </a:r>
            <a:endParaRPr lang="el-GR" dirty="0" smtClean="0"/>
          </a:p>
          <a:p>
            <a:r>
              <a:rPr lang="el-GR" dirty="0" smtClean="0"/>
              <a:t>Πολλές </a:t>
            </a:r>
            <a:r>
              <a:rPr lang="el-GR" dirty="0" smtClean="0"/>
              <a:t>IDPs </a:t>
            </a:r>
            <a:r>
              <a:rPr lang="el-GR" dirty="0" smtClean="0"/>
              <a:t>φαίνεται </a:t>
            </a:r>
            <a:r>
              <a:rPr lang="el-GR" dirty="0" smtClean="0"/>
              <a:t>να </a:t>
            </a:r>
            <a:r>
              <a:rPr lang="el-GR" b="1" dirty="0" smtClean="0"/>
              <a:t>σχετίζονται με διάφορες ασθένειες</a:t>
            </a:r>
            <a:r>
              <a:rPr lang="el-GR" dirty="0" smtClean="0"/>
              <a:t>, όπως ο </a:t>
            </a:r>
            <a:r>
              <a:rPr lang="el-GR" b="1" dirty="0" smtClean="0"/>
              <a:t>καρκίνος</a:t>
            </a:r>
            <a:r>
              <a:rPr lang="el-GR" dirty="0" smtClean="0"/>
              <a:t> και οι </a:t>
            </a:r>
            <a:r>
              <a:rPr lang="el-GR" b="1" dirty="0" smtClean="0"/>
              <a:t>νευροεκφυλιστικές </a:t>
            </a:r>
            <a:r>
              <a:rPr lang="el-GR" b="1" dirty="0" smtClean="0"/>
              <a:t>παθήσεις</a:t>
            </a:r>
            <a:r>
              <a:rPr lang="el-GR" dirty="0" smtClean="0"/>
              <a:t> </a:t>
            </a:r>
            <a:endParaRPr lang="el-G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638800"/>
          </a:xfrm>
        </p:spPr>
        <p:txBody>
          <a:bodyPr>
            <a:normAutofit/>
          </a:bodyPr>
          <a:lstStyle/>
          <a:p>
            <a:pPr algn="just"/>
            <a:r>
              <a:rPr lang="el-GR" sz="2200" dirty="0" smtClean="0"/>
              <a:t>Πειραματικές </a:t>
            </a:r>
            <a:r>
              <a:rPr lang="el-GR" sz="2200" dirty="0" smtClean="0"/>
              <a:t>διαδικασίες σε εργαστήρια: </a:t>
            </a:r>
          </a:p>
          <a:p>
            <a:pPr lvl="1" algn="just">
              <a:buNone/>
            </a:pPr>
            <a:r>
              <a:rPr lang="el-GR" sz="1800" dirty="0" smtClean="0"/>
              <a:t>+ 	Απόδοση 100%  </a:t>
            </a:r>
          </a:p>
          <a:p>
            <a:pPr lvl="1" algn="just"/>
            <a:r>
              <a:rPr lang="el-GR" sz="1800" dirty="0" smtClean="0"/>
              <a:t>Υπερβολικά αργές</a:t>
            </a:r>
          </a:p>
          <a:p>
            <a:pPr lvl="1" algn="just"/>
            <a:r>
              <a:rPr lang="el-GR" sz="1800" dirty="0" smtClean="0"/>
              <a:t>Οικονομικά δυσβάστακτες</a:t>
            </a:r>
          </a:p>
          <a:p>
            <a:pPr marL="342900" lvl="1" indent="-342900">
              <a:buFont typeface="Arial" pitchFamily="34" charset="0"/>
              <a:buChar char="•"/>
            </a:pPr>
            <a:endParaRPr lang="en-US" sz="2200" dirty="0" smtClean="0"/>
          </a:p>
          <a:p>
            <a:pPr marL="342900" lvl="1" indent="-342900">
              <a:buFont typeface="Arial" pitchFamily="34" charset="0"/>
              <a:buChar char="•"/>
            </a:pPr>
            <a:r>
              <a:rPr lang="el-GR" sz="2200" dirty="0" smtClean="0"/>
              <a:t>Εισαγωγή </a:t>
            </a:r>
            <a:r>
              <a:rPr lang="el-GR" sz="2200" dirty="0" smtClean="0"/>
              <a:t>Βιοπληροφορικής και Μεθόδων Υπολογιστικής Νοημοσύνης</a:t>
            </a:r>
          </a:p>
          <a:p>
            <a:pPr marL="342900" lvl="1" indent="-342900" algn="just">
              <a:buFont typeface="Arial" pitchFamily="34" charset="0"/>
              <a:buChar char="•"/>
            </a:pPr>
            <a:endParaRPr lang="en-US" sz="2200" dirty="0" smtClean="0"/>
          </a:p>
          <a:p>
            <a:pPr marL="342900" lvl="1" indent="-342900" algn="just">
              <a:buFont typeface="Arial" pitchFamily="34" charset="0"/>
              <a:buChar char="•"/>
            </a:pPr>
            <a:r>
              <a:rPr lang="en-US" sz="2200" dirty="0" smtClean="0"/>
              <a:t>A</a:t>
            </a:r>
            <a:r>
              <a:rPr lang="el-GR" sz="2200" dirty="0" smtClean="0"/>
              <a:t>λγόριθμοι </a:t>
            </a:r>
            <a:r>
              <a:rPr lang="el-GR" sz="2200" dirty="0" smtClean="0"/>
              <a:t>και μέθοδοι ταξινόμησης:</a:t>
            </a:r>
          </a:p>
          <a:p>
            <a:pPr lvl="1" algn="just"/>
            <a:r>
              <a:rPr lang="el-GR" sz="1800" dirty="0" smtClean="0"/>
              <a:t>Απόδοση  &lt; 100%  </a:t>
            </a:r>
          </a:p>
          <a:p>
            <a:pPr lvl="1" algn="just">
              <a:buNone/>
            </a:pPr>
            <a:r>
              <a:rPr lang="el-GR" sz="1800" dirty="0" smtClean="0"/>
              <a:t>+   Αρκετά γρήγορες</a:t>
            </a:r>
          </a:p>
          <a:p>
            <a:pPr lvl="1" algn="just">
              <a:buNone/>
            </a:pPr>
            <a:r>
              <a:rPr lang="el-GR" sz="1800" dirty="0" smtClean="0"/>
              <a:t>+   Οικονομικές λύσεις</a:t>
            </a:r>
          </a:p>
          <a:p>
            <a:pPr marL="342900" lvl="1" indent="-342900" algn="just">
              <a:buFont typeface="Arial" pitchFamily="34" charset="0"/>
              <a:buChar char="•"/>
            </a:pPr>
            <a:endParaRPr lang="el-GR" sz="2200" dirty="0" smtClean="0"/>
          </a:p>
          <a:p>
            <a:pPr marL="742950" lvl="2" indent="-342900" algn="just"/>
            <a:endParaRPr lang="el-GR" sz="1800" dirty="0" smtClean="0"/>
          </a:p>
          <a:p>
            <a:pPr marL="342900" lvl="1" indent="-342900" algn="just">
              <a:buFont typeface="Arial" pitchFamily="34" charset="0"/>
              <a:buChar char="•"/>
            </a:pPr>
            <a:endParaRPr lang="el-GR" sz="2200" dirty="0" smtClean="0"/>
          </a:p>
          <a:p>
            <a:pPr algn="just"/>
            <a:endParaRPr lang="el-GR" sz="22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smtClean="0"/>
              <a:t>Προηγούμενοι Ταξινομητές</a:t>
            </a:r>
            <a:endParaRPr lang="el-GR" dirty="0"/>
          </a:p>
        </p:txBody>
      </p:sp>
      <p:sp>
        <p:nvSpPr>
          <p:cNvPr id="5" name="Content Placeholder 4"/>
          <p:cNvSpPr>
            <a:spLocks noGrp="1"/>
          </p:cNvSpPr>
          <p:nvPr>
            <p:ph idx="1"/>
          </p:nvPr>
        </p:nvSpPr>
        <p:spPr/>
        <p:txBody>
          <a:bodyPr/>
          <a:lstStyle/>
          <a:p>
            <a:r>
              <a:rPr lang="en-US" dirty="0" smtClean="0"/>
              <a:t>PONDRs</a:t>
            </a:r>
          </a:p>
          <a:p>
            <a:r>
              <a:rPr lang="en-US" dirty="0" err="1" smtClean="0"/>
              <a:t>Disopred</a:t>
            </a:r>
            <a:endParaRPr lang="en-US" dirty="0" smtClean="0"/>
          </a:p>
          <a:p>
            <a:r>
              <a:rPr lang="en-US" dirty="0" smtClean="0"/>
              <a:t>RONN</a:t>
            </a:r>
          </a:p>
          <a:p>
            <a:r>
              <a:rPr lang="en-US" dirty="0" smtClean="0"/>
              <a:t>POODLE-S</a:t>
            </a:r>
          </a:p>
          <a:p>
            <a:r>
              <a:rPr lang="en-US" dirty="0" smtClean="0"/>
              <a:t>POODLE-L</a:t>
            </a:r>
          </a:p>
          <a:p>
            <a:r>
              <a:rPr lang="en-US" b="1" dirty="0" smtClean="0"/>
              <a:t>DisEMBL</a:t>
            </a:r>
          </a:p>
          <a:p>
            <a:r>
              <a:rPr lang="en-US" b="1" dirty="0" err="1" smtClean="0"/>
              <a:t>OnD</a:t>
            </a:r>
            <a:r>
              <a:rPr lang="en-US" b="1" dirty="0" smtClean="0"/>
              <a:t>-CRF</a:t>
            </a:r>
            <a:endParaRPr lang="el-GR" b="1"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PONDRs</a:t>
            </a:r>
            <a:endParaRPr lang="el-GR" dirty="0"/>
          </a:p>
        </p:txBody>
      </p:sp>
      <p:pic>
        <p:nvPicPr>
          <p:cNvPr id="4" name="Picture 2"/>
          <p:cNvPicPr>
            <a:picLocks noGrp="1" noChangeAspect="1" noChangeArrowheads="1"/>
          </p:cNvPicPr>
          <p:nvPr>
            <p:ph idx="1"/>
          </p:nvPr>
        </p:nvPicPr>
        <p:blipFill>
          <a:blip r:embed="rId2"/>
          <a:srcRect/>
          <a:stretch>
            <a:fillRect/>
          </a:stretch>
        </p:blipFill>
        <p:spPr bwMode="auto">
          <a:xfrm>
            <a:off x="457200" y="1295400"/>
            <a:ext cx="8351647" cy="53340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0" y="381000"/>
            <a:ext cx="8915400" cy="6262203"/>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914400" y="185022"/>
            <a:ext cx="7391399" cy="6555538"/>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OnD</a:t>
            </a:r>
            <a:r>
              <a:rPr lang="en-US" dirty="0" smtClean="0"/>
              <a:t>-CRF</a:t>
            </a:r>
            <a:endParaRPr lang="el-GR" dirty="0"/>
          </a:p>
        </p:txBody>
      </p:sp>
      <p:pic>
        <p:nvPicPr>
          <p:cNvPr id="6146" name="Picture 2"/>
          <p:cNvPicPr>
            <a:picLocks noGrp="1" noChangeAspect="1" noChangeArrowheads="1"/>
          </p:cNvPicPr>
          <p:nvPr>
            <p:ph idx="1"/>
          </p:nvPr>
        </p:nvPicPr>
        <p:blipFill>
          <a:blip r:embed="rId2"/>
          <a:srcRect/>
          <a:stretch>
            <a:fillRect/>
          </a:stretch>
        </p:blipFill>
        <p:spPr bwMode="auto">
          <a:xfrm>
            <a:off x="304800" y="1447800"/>
            <a:ext cx="8692730" cy="49530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TotalTime>
  <Words>770</Words>
  <Application>Microsoft Office PowerPoint</Application>
  <PresentationFormat>On-screen Show (4:3)</PresentationFormat>
  <Paragraphs>138</Paragraphs>
  <Slides>29</Slides>
  <Notes>0</Notes>
  <HiddenSlides>6</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  Σχεδιασμός, υλοποίηση και εφαρμογή μεθόδων υπολογιστικής νοημοσύνης, για την πρόβλεψη της ενδογενούς αποδιάταξης στις πρωτεΐνες </vt:lpstr>
      <vt:lpstr>Πρωτεΐνες</vt:lpstr>
      <vt:lpstr>Ενδογενώς Αποδιατεταγμένες Πρωτεϊνες (IDPs)</vt:lpstr>
      <vt:lpstr>Slide 4</vt:lpstr>
      <vt:lpstr>Προηγούμενοι Ταξινομητές</vt:lpstr>
      <vt:lpstr>PONDRs</vt:lpstr>
      <vt:lpstr>Slide 7</vt:lpstr>
      <vt:lpstr>Slide 8</vt:lpstr>
      <vt:lpstr>OnD-CRF</vt:lpstr>
      <vt:lpstr>Δική μας Μέθοδος Ταξινόμησης</vt:lpstr>
      <vt:lpstr>Σύνολο Δεδομένων</vt:lpstr>
      <vt:lpstr>Slide 12</vt:lpstr>
      <vt:lpstr>Διαμοιρασμός Δεδομένων</vt:lpstr>
      <vt:lpstr>Σύνολα Εκπαίδευσης και Ελέγχου</vt:lpstr>
      <vt:lpstr>Χαρακτηριστικά</vt:lpstr>
      <vt:lpstr>Χαρακτηριστικά</vt:lpstr>
      <vt:lpstr>Υδροφοβικότητα</vt:lpstr>
      <vt:lpstr>Καθαρό Φορτίο</vt:lpstr>
      <vt:lpstr>Ομάδες Υδροφοβικών Αμινοξέων</vt:lpstr>
      <vt:lpstr>Slide 20</vt:lpstr>
      <vt:lpstr>Πολυπλοκότητα της Ακολουθίας</vt:lpstr>
      <vt:lpstr>Slide 22</vt:lpstr>
      <vt:lpstr>Συχνότητα εμφάνισης των αμινοξέων</vt:lpstr>
      <vt:lpstr> Tο μήκος παραθύρου θα είναι 2Ν+1. Δηλαδή, από την θέση στην οποία κάθε φορά είναι κεντραρισμένο το παράθυρο, χρησιμοποιούνται Ν αμινοξέα αριστερά και άλλα Ν δεξιά.  20 χαρακτηριστικά Η διαδικασία επαναλαμβάνεται  5 φορές (Ν= 20, 25, 30, 35, 40)   20 χαρακτηριστικά * 5 φορές = 100 χαρακτηριστικά</vt:lpstr>
      <vt:lpstr>Net SurfP</vt:lpstr>
      <vt:lpstr>Απόδοση Ταξινομητή</vt:lpstr>
      <vt:lpstr>Σύγκριση</vt:lpstr>
      <vt:lpstr>Μελλοντική Εργασία</vt:lpstr>
      <vt:lpstr>Μελλοντική Εργασία</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Σχεδιασμός, υλοποίηση και εφαρμογή μεθόδων υπολογιστικής νοημοσύνης, για την πρόβλεψη της ενδογενούς αποδιάταξης στις πρωτεΐνες </dc:title>
  <dc:creator>Αναστασία Καμζόλα</dc:creator>
  <cp:lastModifiedBy>Αναστασία Καμζόλα</cp:lastModifiedBy>
  <cp:revision>31</cp:revision>
  <dcterms:created xsi:type="dcterms:W3CDTF">2006-08-16T00:00:00Z</dcterms:created>
  <dcterms:modified xsi:type="dcterms:W3CDTF">2015-03-04T19:36:46Z</dcterms:modified>
</cp:coreProperties>
</file>