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8" r:id="rId6"/>
    <p:sldId id="270" r:id="rId7"/>
    <p:sldId id="265" r:id="rId8"/>
    <p:sldId id="269" r:id="rId9"/>
    <p:sldId id="260" r:id="rId10"/>
    <p:sldId id="266" r:id="rId11"/>
    <p:sldId id="261" r:id="rId12"/>
    <p:sldId id="271" r:id="rId13"/>
    <p:sldId id="278" r:id="rId14"/>
    <p:sldId id="262" r:id="rId15"/>
    <p:sldId id="272" r:id="rId16"/>
    <p:sldId id="264" r:id="rId17"/>
    <p:sldId id="263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9BCBD-F247-43A9-8490-88C651420C9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F754C-D112-4438-AE86-C10DD87CE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F754C-D112-4438-AE86-C10DD87CE7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95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3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9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D9CD-F0CF-44B7-B550-D9BAB2022B2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5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D9CD-F0CF-44B7-B550-D9BAB2022B28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05968-2682-4863-B835-6E4870D5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300" smtClean="0"/>
              <a:t>UMLx</a:t>
            </a:r>
            <a:r>
              <a:rPr lang="en-US" smtClean="0"/>
              <a:t/>
            </a:r>
            <a:br>
              <a:rPr lang="en-US" smtClean="0"/>
            </a:br>
            <a:r>
              <a:rPr lang="en-US" sz="4000" smtClean="0"/>
              <a:t>Automated software sizing and effort estimaiton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Kan Qi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 Implementation Details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09" y="1289364"/>
            <a:ext cx="2254532" cy="480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279" y="1289364"/>
            <a:ext cx="4679039" cy="49434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635" y="1198829"/>
            <a:ext cx="3122029" cy="338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9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 Transaction Classification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1913" y="1690688"/>
            <a:ext cx="4903064" cy="2566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772169"/>
            <a:ext cx="462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Transactions are classified by interface, operational, data complexity, which are evaluated by the metrics defined based on the properties extracted from UML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 Implementation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630909" cy="501116"/>
          </a:xfrm>
        </p:spPr>
        <p:txBody>
          <a:bodyPr/>
          <a:lstStyle/>
          <a:p>
            <a:r>
              <a:rPr lang="en-US" dirty="0" smtClean="0"/>
              <a:t>Encapsulated in the transaction evaluator.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260" y="1919570"/>
            <a:ext cx="29432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Analysis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7075"/>
            <a:ext cx="10515600" cy="348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Profiling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7076"/>
          </a:xfrm>
        </p:spPr>
        <p:txBody>
          <a:bodyPr/>
          <a:lstStyle/>
          <a:p>
            <a:r>
              <a:rPr lang="en-US" dirty="0" smtClean="0"/>
              <a:t>The modeling information are evaluated and output for various decisions.</a:t>
            </a:r>
          </a:p>
          <a:p>
            <a:pPr lvl="1"/>
            <a:r>
              <a:rPr lang="en-US" dirty="0" smtClean="0"/>
              <a:t>The plugin framework. Evaluators (plugins) are pluggable into the evaluation paradigm.</a:t>
            </a:r>
          </a:p>
          <a:p>
            <a:pPr lvl="1"/>
            <a:r>
              <a:rPr lang="en-US" dirty="0" smtClean="0"/>
              <a:t>Multi-level/aspect evaluation: UML elements, transaction, use case, model (project), repo levels, use case points and its variants.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70" y="4182700"/>
            <a:ext cx="11788691" cy="242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of the Derived Model Information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304281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115" y="1367626"/>
            <a:ext cx="3769770" cy="28273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067" y="2781290"/>
            <a:ext cx="2800170" cy="3150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179" y="1367626"/>
            <a:ext cx="3946573" cy="29599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34" y="4066516"/>
            <a:ext cx="3468616" cy="226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1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pieces, analytical scripts, data are not fully integrated.</a:t>
            </a:r>
          </a:p>
          <a:p>
            <a:r>
              <a:rPr lang="en-US" dirty="0" smtClean="0"/>
              <a:t>Better structure of the framework to streamline the data processing procedure.</a:t>
            </a:r>
          </a:p>
          <a:p>
            <a:r>
              <a:rPr lang="en-US" dirty="0" smtClean="0"/>
              <a:t>Better ways to visualize the data and models. Some visualizations are not fully integrated to the web page.</a:t>
            </a:r>
          </a:p>
          <a:p>
            <a:r>
              <a:rPr lang="en-US" dirty="0" smtClean="0"/>
              <a:t>Explore model calibration and evaluation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6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046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66046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as data mining platform to extract useful information that can facilitate decision making in software engineering.</a:t>
            </a:r>
          </a:p>
          <a:p>
            <a:pPr lvl="1"/>
            <a:r>
              <a:rPr lang="en-US" dirty="0" smtClean="0"/>
              <a:t>Software size metrics for scope management, resource allocation, etc.</a:t>
            </a:r>
          </a:p>
          <a:p>
            <a:pPr lvl="1"/>
            <a:r>
              <a:rPr lang="en-US" dirty="0" smtClean="0"/>
              <a:t>Effort estimation for planning, risk mitigation, task assignment, etc.</a:t>
            </a:r>
          </a:p>
          <a:p>
            <a:pPr lvl="1"/>
            <a:r>
              <a:rPr lang="en-US" dirty="0" smtClean="0"/>
              <a:t>Software understanding for testing, maintenance, and architecture, etc.</a:t>
            </a:r>
          </a:p>
        </p:txBody>
      </p:sp>
    </p:spTree>
    <p:extLst>
      <p:ext uri="{BB962C8B-B14F-4D97-AF65-F5344CB8AC3E}">
        <p14:creationId xmlns:p14="http://schemas.microsoft.com/office/powerpoint/2010/main" val="19185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9184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0293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7292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Design Artifacts Analysis</a:t>
            </a:r>
            <a:endParaRPr lang="en-US" dirty="0" smtClean="0"/>
          </a:p>
          <a:p>
            <a:pPr lvl="1"/>
            <a:r>
              <a:rPr lang="en-US" sz="2000" smtClean="0"/>
              <a:t>User stories, Use cases, Design artifacts</a:t>
            </a:r>
            <a:endParaRPr lang="en-US" sz="2000" dirty="0"/>
          </a:p>
          <a:p>
            <a:r>
              <a:rPr lang="en-US" smtClean="0"/>
              <a:t>Source Code Analysis</a:t>
            </a:r>
          </a:p>
          <a:p>
            <a:pPr lvl="1"/>
            <a:r>
              <a:rPr lang="en-US" smtClean="0"/>
              <a:t>Architecture recovery – components, transactions, data elements.</a:t>
            </a:r>
            <a:endParaRPr lang="en-US"/>
          </a:p>
          <a:p>
            <a:r>
              <a:rPr lang="en-US" smtClean="0"/>
              <a:t>Automated Software Sizing</a:t>
            </a:r>
          </a:p>
          <a:p>
            <a:pPr lvl="1"/>
            <a:r>
              <a:rPr lang="en-US" smtClean="0"/>
              <a:t>Automated transaction identification and classification</a:t>
            </a:r>
          </a:p>
          <a:p>
            <a:pPr lvl="1"/>
            <a:r>
              <a:rPr lang="en-US" smtClean="0"/>
              <a:t>50+ design and code metrics</a:t>
            </a:r>
          </a:p>
          <a:p>
            <a:r>
              <a:rPr lang="en-US" smtClean="0"/>
              <a:t>Incremental Effort Estimation</a:t>
            </a:r>
          </a:p>
          <a:p>
            <a:pPr lvl="1"/>
            <a:r>
              <a:rPr lang="en-US"/>
              <a:t>C</a:t>
            </a:r>
            <a:r>
              <a:rPr lang="en-US" smtClean="0"/>
              <a:t>ontinuous effort estimation over the process</a:t>
            </a:r>
            <a:endParaRPr lang="en-US"/>
          </a:p>
          <a:p>
            <a:r>
              <a:rPr lang="en-US" smtClean="0"/>
              <a:t>Data-driven </a:t>
            </a:r>
            <a:r>
              <a:rPr lang="en-US" smtClean="0"/>
              <a:t>Software </a:t>
            </a:r>
            <a:r>
              <a:rPr lang="en-US"/>
              <a:t>Management</a:t>
            </a:r>
          </a:p>
          <a:p>
            <a:pPr lvl="1"/>
            <a:r>
              <a:rPr lang="en-US"/>
              <a:t>Prioritization of development </a:t>
            </a:r>
            <a:r>
              <a:rPr lang="en-US" smtClean="0"/>
              <a:t>tasks</a:t>
            </a:r>
            <a:endParaRPr lang="en-US"/>
          </a:p>
          <a:p>
            <a:pPr lvl="1"/>
            <a:r>
              <a:rPr lang="en-US"/>
              <a:t>Resource </a:t>
            </a:r>
            <a:r>
              <a:rPr lang="en-US" smtClean="0"/>
              <a:t>allocation</a:t>
            </a:r>
            <a:endParaRPr lang="en-US"/>
          </a:p>
          <a:p>
            <a:pPr lvl="1"/>
            <a:r>
              <a:rPr lang="en-US"/>
              <a:t>Feasibility </a:t>
            </a:r>
            <a:r>
              <a:rPr lang="en-US" smtClean="0"/>
              <a:t>analysis</a:t>
            </a:r>
          </a:p>
          <a:p>
            <a:pPr lvl="1"/>
            <a:r>
              <a:rPr lang="en-US" smtClean="0"/>
              <a:t>Productivity Measuing.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7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User-system interaction model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83" y="1859866"/>
            <a:ext cx="4829175" cy="3486150"/>
          </a:xfrm>
        </p:spPr>
      </p:pic>
      <p:sp>
        <p:nvSpPr>
          <p:cNvPr id="6" name="TextBox 5"/>
          <p:cNvSpPr txBox="1"/>
          <p:nvPr/>
        </p:nvSpPr>
        <p:spPr>
          <a:xfrm>
            <a:off x="838201" y="1859866"/>
            <a:ext cx="462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XMI files are parsed into a hierarchy of UML elements that define the user-system interaction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9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User-system interaction model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140" y="1690688"/>
            <a:ext cx="5298660" cy="4351338"/>
          </a:xfrm>
        </p:spPr>
      </p:pic>
      <p:sp>
        <p:nvSpPr>
          <p:cNvPr id="7" name="TextBox 6"/>
          <p:cNvSpPr txBox="1"/>
          <p:nvPr/>
        </p:nvSpPr>
        <p:spPr>
          <a:xfrm>
            <a:off x="838201" y="1859866"/>
            <a:ext cx="46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UML diagrams are abstracted into control flow diagrams for graph traversing 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Transformation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693" y="1524803"/>
            <a:ext cx="2581307" cy="4476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716" y="1285390"/>
            <a:ext cx="2749944" cy="4955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409" y="1602463"/>
            <a:ext cx="3063294" cy="377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User-system interaction model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56" y="1419084"/>
            <a:ext cx="7681744" cy="3071435"/>
          </a:xfrm>
        </p:spPr>
      </p:pic>
      <p:sp>
        <p:nvSpPr>
          <p:cNvPr id="5" name="TextBox 4"/>
          <p:cNvSpPr txBox="1"/>
          <p:nvPr/>
        </p:nvSpPr>
        <p:spPr>
          <a:xfrm>
            <a:off x="648078" y="1690688"/>
            <a:ext cx="3023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rules to determine system boundaries, stimuli, components, etc.</a:t>
            </a:r>
          </a:p>
          <a:p>
            <a:pPr marL="342900" indent="-342900">
              <a:buAutoNum type="arabicPeriod"/>
            </a:pPr>
            <a:r>
              <a:rPr lang="en-US" dirty="0" smtClean="0"/>
              <a:t>Elements are visualized by notations.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9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USIM Implementation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761" y="1526860"/>
            <a:ext cx="2200114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729" y="1526860"/>
            <a:ext cx="5682747" cy="28188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723" y="3564519"/>
            <a:ext cx="5795077" cy="231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Identification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786" y="1294645"/>
            <a:ext cx="2912754" cy="181634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48" y="1690688"/>
            <a:ext cx="2910495" cy="2156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879" y="4040508"/>
            <a:ext cx="3252246" cy="21233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464153"/>
            <a:ext cx="3023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rules to determine system boundaries, stimuli, components, etc.</a:t>
            </a:r>
          </a:p>
          <a:p>
            <a:pPr marL="342900" indent="-342900">
              <a:buAutoNum type="arabicPeriod"/>
            </a:pPr>
            <a:r>
              <a:rPr lang="en-US" dirty="0" smtClean="0"/>
              <a:t>Elements are visualized by notations.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1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378</Words>
  <Application>Microsoft Office PowerPoint</Application>
  <PresentationFormat>Widescreen</PresentationFormat>
  <Paragraphs>57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UMLx Automated software sizing and effort estimaiton</vt:lpstr>
      <vt:lpstr>Purposes</vt:lpstr>
      <vt:lpstr>The approaches</vt:lpstr>
      <vt:lpstr>User-system interaction model </vt:lpstr>
      <vt:lpstr>User-system interaction model </vt:lpstr>
      <vt:lpstr>Model Transformation Algorithms</vt:lpstr>
      <vt:lpstr>User-system interaction model </vt:lpstr>
      <vt:lpstr>USIM Implementation Details</vt:lpstr>
      <vt:lpstr>Transaction Identification</vt:lpstr>
      <vt:lpstr>TI Implementation Details</vt:lpstr>
      <vt:lpstr>TC Transaction Classification</vt:lpstr>
      <vt:lpstr>TC Implementation Detail</vt:lpstr>
      <vt:lpstr>Code Analysis</vt:lpstr>
      <vt:lpstr>Model Profiling</vt:lpstr>
      <vt:lpstr>Use Cases of the Derived Model Information</vt:lpstr>
      <vt:lpstr>Tasks</vt:lpstr>
      <vt:lpstr>Questions?</vt:lpstr>
      <vt:lpstr>Screenshots</vt:lpstr>
      <vt:lpstr>Screenshots</vt:lpstr>
      <vt:lpstr>Screenshots</vt:lpstr>
      <vt:lpstr>Screenshots</vt:lpstr>
      <vt:lpstr>Screenshots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UMLx</dc:title>
  <dc:creator>Kan Qi</dc:creator>
  <cp:lastModifiedBy>Kan Qi</cp:lastModifiedBy>
  <cp:revision>34</cp:revision>
  <dcterms:created xsi:type="dcterms:W3CDTF">2018-01-23T03:23:35Z</dcterms:created>
  <dcterms:modified xsi:type="dcterms:W3CDTF">2018-10-16T21:27:17Z</dcterms:modified>
</cp:coreProperties>
</file>