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70" r:id="rId7"/>
    <p:sldId id="282" r:id="rId8"/>
    <p:sldId id="262" r:id="rId9"/>
    <p:sldId id="265" r:id="rId10"/>
    <p:sldId id="278" r:id="rId11"/>
    <p:sldId id="283" r:id="rId12"/>
    <p:sldId id="285" r:id="rId13"/>
    <p:sldId id="284" r:id="rId14"/>
    <p:sldId id="264" r:id="rId15"/>
    <p:sldId id="263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smtClean="0"/>
              <a:t>UMLx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Automated software sizing and effort estimaiton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Estimation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Bayesian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Neural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Dynamic model (Ongoing)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" y="2333321"/>
            <a:ext cx="11908095" cy="224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466" y="673240"/>
            <a:ext cx="646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Recovered User System Interaction Model Example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3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" y="0"/>
            <a:ext cx="722759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7815" y="1998134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Demo:</a:t>
            </a:r>
          </a:p>
          <a:p>
            <a:r>
              <a:rPr lang="en-US" dirty="0"/>
              <a:t>http://</a:t>
            </a:r>
            <a:r>
              <a:rPr lang="en-US" dirty="0" smtClean="0"/>
              <a:t>18.223.102.195:8081/estimationPage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5240" y="2813463"/>
            <a:ext cx="3442802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Specifying available resources for feasibility analysis 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 rot="2266076">
            <a:off x="1982041" y="316085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63306" y="61796"/>
            <a:ext cx="312111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Specifying Technical and Environmental Factors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 rot="18560103">
            <a:off x="6206909" y="39284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1639" y="4976516"/>
            <a:ext cx="1650003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Upload Design Artifacts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 rot="1758302">
            <a:off x="3079075" y="5298169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0"/>
            <a:ext cx="7400601" cy="6409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6215" y="1828800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Demo:</a:t>
            </a:r>
          </a:p>
          <a:p>
            <a:r>
              <a:rPr lang="en-US" dirty="0"/>
              <a:t>http://</a:t>
            </a:r>
            <a:r>
              <a:rPr lang="en-US" dirty="0" smtClean="0"/>
              <a:t>18.223.102.195:8081/estimationPage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964889"/>
            <a:ext cx="158973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Use Case Prioritization</a:t>
            </a:r>
          </a:p>
        </p:txBody>
      </p:sp>
      <p:sp>
        <p:nvSpPr>
          <p:cNvPr id="3" name="Down Arrow 2"/>
          <p:cNvSpPr/>
          <p:nvPr/>
        </p:nvSpPr>
        <p:spPr>
          <a:xfrm rot="19889279">
            <a:off x="1254034" y="333422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202" y="3065618"/>
            <a:ext cx="2160656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Resources/Personnel Allocation</a:t>
            </a:r>
          </a:p>
        </p:txBody>
      </p:sp>
      <p:sp>
        <p:nvSpPr>
          <p:cNvPr id="9" name="Down Arrow 8"/>
          <p:cNvSpPr/>
          <p:nvPr/>
        </p:nvSpPr>
        <p:spPr>
          <a:xfrm rot="2266076">
            <a:off x="6545574" y="341300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0573" y="129530"/>
            <a:ext cx="165417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Feasibility/Risk </a:t>
            </a:r>
            <a:r>
              <a:rPr lang="en-US" sz="1200" dirty="0"/>
              <a:t>Analysis</a:t>
            </a:r>
          </a:p>
        </p:txBody>
      </p:sp>
      <p:sp>
        <p:nvSpPr>
          <p:cNvPr id="11" name="Down Arrow 10"/>
          <p:cNvSpPr/>
          <p:nvPr/>
        </p:nvSpPr>
        <p:spPr>
          <a:xfrm rot="2266076">
            <a:off x="3167374" y="476918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</a:t>
            </a:r>
            <a:r>
              <a:rPr lang="en-US" smtClean="0"/>
              <a:t>elements</a:t>
            </a:r>
            <a:r>
              <a:rPr lang="en-US"/>
              <a:t>.</a:t>
            </a:r>
            <a:endParaRPr lang="en-US" smtClean="0"/>
          </a:p>
          <a:p>
            <a:pPr lvl="1"/>
            <a:r>
              <a:rPr lang="en-US" smtClean="0"/>
              <a:t>Functional Size</a:t>
            </a:r>
          </a:p>
          <a:p>
            <a:pPr lvl="2"/>
            <a:r>
              <a:rPr lang="en-US" smtClean="0"/>
              <a:t>Automated transaction identification and classification</a:t>
            </a:r>
          </a:p>
          <a:p>
            <a:pPr lvl="1"/>
            <a:r>
              <a:rPr lang="en-US" smtClean="0"/>
              <a:t>50+ design and code metrics</a:t>
            </a:r>
          </a:p>
          <a:p>
            <a:r>
              <a:rPr lang="en-US" smtClean="0"/>
              <a:t>Incremental Effort Estimation</a:t>
            </a:r>
          </a:p>
          <a:p>
            <a:pPr lvl="1"/>
            <a:r>
              <a:rPr lang="en-US"/>
              <a:t>C</a:t>
            </a:r>
            <a:r>
              <a:rPr lang="en-US" smtClean="0"/>
              <a:t>ontinuous effort estimation over the process</a:t>
            </a:r>
            <a:endParaRPr lang="en-US"/>
          </a:p>
          <a:p>
            <a:r>
              <a:rPr lang="en-US" smtClean="0"/>
              <a:t>Data-driven Software </a:t>
            </a:r>
            <a:r>
              <a:rPr lang="en-US"/>
              <a:t>Management</a:t>
            </a:r>
          </a:p>
          <a:p>
            <a:pPr lvl="1"/>
            <a:r>
              <a:rPr lang="en-US"/>
              <a:t>Prioritization of development </a:t>
            </a:r>
            <a:r>
              <a:rPr lang="en-US" smtClean="0"/>
              <a:t>tasks</a:t>
            </a:r>
            <a:endParaRPr lang="en-US"/>
          </a:p>
          <a:p>
            <a:pPr lvl="1"/>
            <a:r>
              <a:rPr lang="en-US"/>
              <a:t>Resource </a:t>
            </a:r>
            <a:r>
              <a:rPr lang="en-US" smtClean="0"/>
              <a:t>allocation</a:t>
            </a:r>
            <a:endParaRPr lang="en-US"/>
          </a:p>
          <a:p>
            <a:pPr lvl="1"/>
            <a:r>
              <a:rPr lang="en-US"/>
              <a:t>Feasibility </a:t>
            </a:r>
            <a:r>
              <a:rPr lang="en-US" smtClean="0"/>
              <a:t>analysis</a:t>
            </a:r>
          </a:p>
          <a:p>
            <a:pPr lvl="1"/>
            <a:r>
              <a:rPr lang="en-US" smtClean="0"/>
              <a:t>Productivity Measuing.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 smtClean="0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 smtClean="0"/>
              <a:t>Automated transaction identification</a:t>
            </a:r>
            <a:r>
              <a:rPr lang="en-US"/>
              <a:t> </a:t>
            </a:r>
            <a:r>
              <a:rPr lang="en-US" smtClean="0"/>
              <a:t>and classifications.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 smtClean="0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8172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856" y="1380111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Source code analysis for low level graph representations.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Component identification and control flow constructions.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870"/>
          </a:xfrm>
        </p:spPr>
        <p:txBody>
          <a:bodyPr/>
          <a:lstStyle/>
          <a:p>
            <a:r>
              <a:rPr lang="en-US" smtClean="0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26" y="600364"/>
            <a:ext cx="201382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NOET</a:t>
            </a:r>
          </a:p>
          <a:p>
            <a:r>
              <a:rPr lang="en-US" sz="1000" dirty="0"/>
              <a:t>Number of entity type</a:t>
            </a:r>
            <a:endParaRPr lang="en-US" sz="1000" dirty="0" smtClean="0"/>
          </a:p>
          <a:p>
            <a:r>
              <a:rPr lang="en-US" dirty="0" smtClean="0"/>
              <a:t>NOAAE</a:t>
            </a:r>
          </a:p>
          <a:p>
            <a:r>
              <a:rPr lang="en-US" sz="1000" dirty="0"/>
              <a:t>Number of attributes of all the entities</a:t>
            </a:r>
            <a:endParaRPr lang="en-US" sz="1000" dirty="0"/>
          </a:p>
          <a:p>
            <a:r>
              <a:rPr lang="en-US" dirty="0" smtClean="0"/>
              <a:t>NORT</a:t>
            </a:r>
          </a:p>
          <a:p>
            <a:r>
              <a:rPr lang="en-US" sz="1000" dirty="0"/>
              <a:t>Number of relationship </a:t>
            </a:r>
            <a:r>
              <a:rPr lang="en-US" sz="1000" dirty="0"/>
              <a:t>types</a:t>
            </a:r>
          </a:p>
          <a:p>
            <a:r>
              <a:rPr lang="en-US" dirty="0" smtClean="0"/>
              <a:t>NEM</a:t>
            </a:r>
          </a:p>
          <a:p>
            <a:r>
              <a:rPr lang="en-US" sz="1000" dirty="0"/>
              <a:t>Number of External Methods</a:t>
            </a:r>
            <a:endParaRPr lang="en-US" sz="1000" dirty="0"/>
          </a:p>
          <a:p>
            <a:r>
              <a:rPr lang="en-US" dirty="0" smtClean="0"/>
              <a:t>NSR</a:t>
            </a:r>
          </a:p>
          <a:p>
            <a:r>
              <a:rPr lang="en-US" sz="1000" dirty="0"/>
              <a:t>Number of Services Requested</a:t>
            </a:r>
            <a:endParaRPr lang="en-US" sz="1000" dirty="0"/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Attributes</a:t>
            </a:r>
            <a:endParaRPr lang="en-US" sz="1000" dirty="0"/>
          </a:p>
          <a:p>
            <a:r>
              <a:rPr lang="en-US" dirty="0" smtClean="0"/>
              <a:t>NOS</a:t>
            </a:r>
          </a:p>
          <a:p>
            <a:r>
              <a:rPr lang="en-US" sz="1000" dirty="0"/>
              <a:t>Number of use cases/scenario scripts</a:t>
            </a:r>
            <a:endParaRPr lang="en-US" sz="1000" dirty="0"/>
          </a:p>
          <a:p>
            <a:r>
              <a:rPr lang="en-US" dirty="0" smtClean="0"/>
              <a:t>WMC</a:t>
            </a:r>
          </a:p>
          <a:p>
            <a:r>
              <a:rPr lang="en-US" sz="1000" dirty="0"/>
              <a:t>Weighted methods per class</a:t>
            </a:r>
            <a:endParaRPr lang="en-US" sz="1000" dirty="0"/>
          </a:p>
          <a:p>
            <a:r>
              <a:rPr lang="en-US" dirty="0" smtClean="0"/>
              <a:t>MPC</a:t>
            </a:r>
          </a:p>
          <a:p>
            <a:r>
              <a:rPr lang="en-US" sz="1000" dirty="0"/>
              <a:t>Methods per class</a:t>
            </a:r>
            <a:endParaRPr lang="en-US" sz="1000" dirty="0"/>
          </a:p>
          <a:p>
            <a:r>
              <a:rPr lang="en-US" dirty="0" smtClean="0"/>
              <a:t>NOCH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children</a:t>
            </a:r>
          </a:p>
          <a:p>
            <a:r>
              <a:rPr lang="en-US" dirty="0" smtClean="0"/>
              <a:t>CBO</a:t>
            </a:r>
          </a:p>
          <a:p>
            <a:r>
              <a:rPr lang="en-US" sz="1000" dirty="0"/>
              <a:t>Coupling between objects</a:t>
            </a:r>
            <a:endParaRPr lang="en-US" sz="1000" dirty="0"/>
          </a:p>
          <a:p>
            <a:r>
              <a:rPr lang="en-US" dirty="0" smtClean="0"/>
              <a:t>NIVPC</a:t>
            </a:r>
          </a:p>
          <a:p>
            <a:r>
              <a:rPr lang="en-US" sz="1000" dirty="0"/>
              <a:t>Number of instance variables per class</a:t>
            </a:r>
            <a:endParaRPr lang="en-US" sz="1000" dirty="0"/>
          </a:p>
          <a:p>
            <a:r>
              <a:rPr lang="en-US" dirty="0" smtClean="0"/>
              <a:t>NUMS</a:t>
            </a:r>
          </a:p>
          <a:p>
            <a:r>
              <a:rPr lang="en-US" sz="1000" dirty="0"/>
              <a:t>Number of unique messages </a:t>
            </a:r>
            <a:r>
              <a:rPr lang="en-US" sz="1000" dirty="0" smtClean="0"/>
              <a:t>sent</a:t>
            </a:r>
          </a:p>
          <a:p>
            <a:r>
              <a:rPr lang="en-US" dirty="0"/>
              <a:t>NCI</a:t>
            </a:r>
          </a:p>
          <a:p>
            <a:r>
              <a:rPr lang="en-US" sz="1000" dirty="0"/>
              <a:t>Number of classes </a:t>
            </a:r>
            <a:r>
              <a:rPr lang="en-US" sz="1000" dirty="0" smtClean="0"/>
              <a:t>inherited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75408" y="616528"/>
            <a:ext cx="278634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NCIF</a:t>
            </a:r>
            <a:endParaRPr lang="en-US" dirty="0"/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RR</a:t>
            </a:r>
          </a:p>
          <a:p>
            <a:r>
              <a:rPr lang="en-US" sz="1000" dirty="0"/>
              <a:t>Reuse ration</a:t>
            </a:r>
          </a:p>
          <a:p>
            <a:r>
              <a:rPr lang="en-US" dirty="0"/>
              <a:t>NTLC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ANWMC</a:t>
            </a:r>
          </a:p>
          <a:p>
            <a:r>
              <a:rPr lang="en-US" sz="1000" dirty="0"/>
              <a:t>Average number of weighted methods per classes</a:t>
            </a:r>
          </a:p>
          <a:p>
            <a:r>
              <a:rPr lang="en-US" dirty="0" smtClean="0"/>
              <a:t>NOCPBC</a:t>
            </a:r>
            <a:endParaRPr lang="en-US" dirty="0"/>
          </a:p>
          <a:p>
            <a:r>
              <a:rPr lang="en-US" sz="1000" dirty="0"/>
              <a:t>Average number of children per base class</a:t>
            </a:r>
          </a:p>
          <a:p>
            <a:r>
              <a:rPr lang="en-US" dirty="0" smtClean="0"/>
              <a:t>NT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actors</a:t>
            </a:r>
          </a:p>
          <a:p>
            <a:r>
              <a:rPr lang="en-US" dirty="0"/>
              <a:t>NOUC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dirty="0"/>
              <a:t>ANAPUC</a:t>
            </a:r>
          </a:p>
          <a:p>
            <a:r>
              <a:rPr lang="en-US" sz="1000" dirty="0"/>
              <a:t>Average number of actors per use case</a:t>
            </a:r>
          </a:p>
          <a:p>
            <a:r>
              <a:rPr lang="en-US" dirty="0"/>
              <a:t>ANRPUC</a:t>
            </a:r>
          </a:p>
          <a:p>
            <a:r>
              <a:rPr lang="en-US" sz="1000" dirty="0"/>
              <a:t>Average number of roles per use </a:t>
            </a:r>
            <a:r>
              <a:rPr lang="en-US" sz="1000" dirty="0" smtClean="0"/>
              <a:t>case</a:t>
            </a:r>
          </a:p>
          <a:p>
            <a:r>
              <a:rPr lang="en-US" dirty="0"/>
              <a:t>UCP</a:t>
            </a:r>
          </a:p>
          <a:p>
            <a:r>
              <a:rPr lang="en-US" sz="1000" dirty="0"/>
              <a:t>Use Case Points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3402" y="613494"/>
            <a:ext cx="248016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dirty="0"/>
              <a:t>NORR</a:t>
            </a:r>
          </a:p>
          <a:p>
            <a:r>
              <a:rPr lang="en-US" sz="1000" dirty="0"/>
              <a:t>Number of realize </a:t>
            </a:r>
            <a:r>
              <a:rPr lang="en-US" sz="1000" dirty="0"/>
              <a:t>relationships</a:t>
            </a:r>
            <a:endParaRPr lang="en-US" sz="1000" dirty="0"/>
          </a:p>
          <a:p>
            <a:r>
              <a:rPr lang="en-US" dirty="0" smtClean="0"/>
              <a:t>NOM</a:t>
            </a:r>
          </a:p>
          <a:p>
            <a:r>
              <a:rPr lang="en-US" sz="1000" dirty="0"/>
              <a:t>Number of methods</a:t>
            </a:r>
          </a:p>
          <a:p>
            <a:r>
              <a:rPr lang="en-US" dirty="0" smtClean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dirty="0" smtClean="0"/>
              <a:t>NOCAL</a:t>
            </a:r>
          </a:p>
          <a:p>
            <a:r>
              <a:rPr lang="en-US" sz="1000" dirty="0"/>
              <a:t>Number of class attributes</a:t>
            </a:r>
          </a:p>
          <a:p>
            <a:r>
              <a:rPr lang="en-US" dirty="0" smtClean="0"/>
              <a:t>NOASSOC</a:t>
            </a:r>
          </a:p>
          <a:p>
            <a:r>
              <a:rPr lang="en-US" sz="1000" dirty="0" smtClean="0"/>
              <a:t>Number of associations</a:t>
            </a:r>
          </a:p>
          <a:p>
            <a:r>
              <a:rPr lang="en-US" dirty="0" smtClean="0"/>
              <a:t>ANMC</a:t>
            </a:r>
          </a:p>
          <a:p>
            <a:r>
              <a:rPr lang="en-US" sz="1000" dirty="0"/>
              <a:t>Average number of methods per </a:t>
            </a:r>
            <a:r>
              <a:rPr lang="en-US" sz="1000" dirty="0" smtClean="0"/>
              <a:t>class</a:t>
            </a:r>
          </a:p>
          <a:p>
            <a:r>
              <a:rPr lang="en-US" dirty="0"/>
              <a:t>ANPC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/>
              <a:t>ANCAC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/>
              <a:t>ANASSOCC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/>
              <a:t>ANRELC</a:t>
            </a:r>
          </a:p>
          <a:p>
            <a:r>
              <a:rPr lang="en-US" sz="1000" dirty="0"/>
              <a:t>Average number of relationships per class 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classes</a:t>
            </a:r>
          </a:p>
          <a:p>
            <a:r>
              <a:rPr lang="en-US" dirty="0"/>
              <a:t>NOAPC</a:t>
            </a:r>
          </a:p>
          <a:p>
            <a:r>
              <a:rPr lang="en-US" sz="1000" dirty="0"/>
              <a:t>Number of attributes per class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0561" y="621557"/>
            <a:ext cx="2210862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NODET</a:t>
            </a:r>
          </a:p>
          <a:p>
            <a:r>
              <a:rPr lang="en-US" sz="1000" dirty="0"/>
              <a:t>Number of data element types</a:t>
            </a:r>
          </a:p>
          <a:p>
            <a:r>
              <a:rPr lang="en-US" dirty="0"/>
              <a:t>NORET</a:t>
            </a:r>
          </a:p>
          <a:p>
            <a:r>
              <a:rPr lang="en-US" sz="1000" dirty="0"/>
              <a:t>Number of records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</a:t>
            </a:r>
            <a:r>
              <a:rPr lang="en-US" sz="1000" dirty="0"/>
              <a:t>associations</a:t>
            </a:r>
          </a:p>
          <a:p>
            <a:r>
              <a:rPr lang="en-US" dirty="0" smtClean="0"/>
              <a:t>NOMPC</a:t>
            </a:r>
          </a:p>
          <a:p>
            <a:r>
              <a:rPr lang="en-US" sz="1000" dirty="0"/>
              <a:t>Number of methods per class</a:t>
            </a:r>
          </a:p>
          <a:p>
            <a:r>
              <a:rPr lang="en-US" dirty="0" smtClean="0"/>
              <a:t>NPPM</a:t>
            </a:r>
          </a:p>
          <a:p>
            <a:r>
              <a:rPr lang="en-US" sz="1000" dirty="0"/>
              <a:t>Number of parameters per method</a:t>
            </a:r>
          </a:p>
          <a:p>
            <a:r>
              <a:rPr lang="en-US" dirty="0" smtClean="0"/>
              <a:t>NMT</a:t>
            </a:r>
          </a:p>
          <a:p>
            <a:r>
              <a:rPr lang="en-US" sz="1000" dirty="0"/>
              <a:t>Number of method </a:t>
            </a:r>
            <a:r>
              <a:rPr lang="en-US" sz="1000" dirty="0"/>
              <a:t>types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classes</a:t>
            </a:r>
          </a:p>
          <a:p>
            <a:r>
              <a:rPr lang="en-US" sz="1000" dirty="0"/>
              <a:t>NUC</a:t>
            </a:r>
          </a:p>
          <a:p>
            <a:r>
              <a:rPr lang="en-US" sz="1000" dirty="0"/>
              <a:t>Number of use cases </a:t>
            </a:r>
          </a:p>
          <a:p>
            <a:r>
              <a:rPr lang="en-US" sz="1000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sz="1000" dirty="0"/>
              <a:t>ANA_UC</a:t>
            </a:r>
          </a:p>
          <a:p>
            <a:r>
              <a:rPr lang="en-US" sz="1000" dirty="0"/>
              <a:t>Average number of actors per use </a:t>
            </a:r>
            <a:r>
              <a:rPr lang="en-US" sz="1000" dirty="0" smtClean="0"/>
              <a:t>case</a:t>
            </a:r>
          </a:p>
          <a:p>
            <a:r>
              <a:rPr lang="en-US" sz="1000" dirty="0"/>
              <a:t>ANR_UC</a:t>
            </a:r>
          </a:p>
          <a:p>
            <a:r>
              <a:rPr lang="en-US" sz="1000" dirty="0"/>
              <a:t>Average number of roles per use case</a:t>
            </a:r>
          </a:p>
          <a:p>
            <a:r>
              <a:rPr lang="en-US" sz="1000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sz="1000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sz="1000" dirty="0"/>
              <a:t>NORR</a:t>
            </a:r>
          </a:p>
          <a:p>
            <a:r>
              <a:rPr lang="en-US" sz="1000" dirty="0"/>
              <a:t>Number of realize relationships</a:t>
            </a:r>
          </a:p>
          <a:p>
            <a:r>
              <a:rPr lang="en-US" sz="1000" dirty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sz="1000" dirty="0"/>
              <a:t>NOCA</a:t>
            </a:r>
          </a:p>
          <a:p>
            <a:r>
              <a:rPr lang="en-US" sz="1000" dirty="0"/>
              <a:t>Number of class attributes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780549" y="515337"/>
            <a:ext cx="36977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dirty="0" smtClean="0"/>
              <a:t>ANM_CLS</a:t>
            </a:r>
          </a:p>
          <a:p>
            <a:r>
              <a:rPr lang="en-US" sz="1000" dirty="0"/>
              <a:t>Average number of methods per </a:t>
            </a:r>
            <a:r>
              <a:rPr lang="en-US" sz="1000" dirty="0" smtClean="0"/>
              <a:t>class</a:t>
            </a:r>
          </a:p>
          <a:p>
            <a:r>
              <a:rPr lang="en-US" sz="1000" dirty="0"/>
              <a:t>ANP_CLS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sz="1000" dirty="0"/>
              <a:t>ANCA_CLS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sz="1000" dirty="0"/>
              <a:t>ANASSOC_CLS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sz="1000" dirty="0"/>
              <a:t>ANREL_CLS</a:t>
            </a:r>
          </a:p>
          <a:p>
            <a:r>
              <a:rPr lang="en-US" sz="1000" dirty="0"/>
              <a:t>Average number of relationships per class</a:t>
            </a:r>
          </a:p>
          <a:p>
            <a:r>
              <a:rPr lang="en-US" sz="1000" dirty="0"/>
              <a:t>NOT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sz="1000" dirty="0"/>
              <a:t>EI</a:t>
            </a:r>
          </a:p>
          <a:p>
            <a:r>
              <a:rPr lang="en-US" sz="1000" dirty="0"/>
              <a:t>External input</a:t>
            </a:r>
          </a:p>
          <a:p>
            <a:r>
              <a:rPr lang="en-US" sz="1000" dirty="0"/>
              <a:t>EO</a:t>
            </a:r>
          </a:p>
          <a:p>
            <a:r>
              <a:rPr lang="en-US" sz="1000" dirty="0"/>
              <a:t>External output</a:t>
            </a:r>
          </a:p>
          <a:p>
            <a:r>
              <a:rPr lang="en-US" sz="1000" dirty="0"/>
              <a:t>EQ</a:t>
            </a:r>
          </a:p>
          <a:p>
            <a:r>
              <a:rPr lang="en-US" sz="1000" dirty="0"/>
              <a:t>External inquiry</a:t>
            </a:r>
          </a:p>
          <a:p>
            <a:r>
              <a:rPr lang="en-US" sz="1000" dirty="0"/>
              <a:t>ILF</a:t>
            </a:r>
          </a:p>
          <a:p>
            <a:r>
              <a:rPr lang="en-US" sz="1000" dirty="0"/>
              <a:t>Internal logical files</a:t>
            </a:r>
          </a:p>
          <a:p>
            <a:r>
              <a:rPr lang="en-US" sz="1000" dirty="0"/>
              <a:t>EIF</a:t>
            </a:r>
          </a:p>
          <a:p>
            <a:r>
              <a:rPr lang="en-US" sz="1000" dirty="0"/>
              <a:t>External interface files</a:t>
            </a:r>
          </a:p>
          <a:p>
            <a:r>
              <a:rPr lang="en-US" sz="1000" dirty="0"/>
              <a:t>DETs</a:t>
            </a:r>
          </a:p>
          <a:p>
            <a:r>
              <a:rPr lang="en-US" sz="1000" dirty="0"/>
              <a:t>Data element types</a:t>
            </a:r>
          </a:p>
          <a:p>
            <a:r>
              <a:rPr lang="en-US" sz="1000" dirty="0"/>
              <a:t>FTRs</a:t>
            </a:r>
          </a:p>
          <a:p>
            <a:r>
              <a:rPr lang="en-US" sz="1000" dirty="0"/>
              <a:t>File types </a:t>
            </a:r>
            <a:r>
              <a:rPr lang="en-US" sz="1000" dirty="0" smtClean="0"/>
              <a:t>referenced</a:t>
            </a:r>
          </a:p>
          <a:p>
            <a:r>
              <a:rPr lang="en-US" sz="1000" dirty="0"/>
              <a:t>NOSS</a:t>
            </a:r>
          </a:p>
          <a:p>
            <a:r>
              <a:rPr lang="en-US" sz="1000" dirty="0"/>
              <a:t>Number of scenario scripts</a:t>
            </a:r>
          </a:p>
          <a:p>
            <a:r>
              <a:rPr lang="en-US" sz="1000" dirty="0"/>
              <a:t>WMC</a:t>
            </a:r>
          </a:p>
          <a:p>
            <a:r>
              <a:rPr lang="en-US" sz="1000" dirty="0"/>
              <a:t>Weighted methods per class</a:t>
            </a:r>
          </a:p>
          <a:p>
            <a:r>
              <a:rPr lang="en-US" sz="1000" dirty="0"/>
              <a:t>MPC</a:t>
            </a:r>
          </a:p>
          <a:p>
            <a:r>
              <a:rPr lang="en-US" sz="1000" dirty="0"/>
              <a:t>Methods per class</a:t>
            </a:r>
          </a:p>
          <a:p>
            <a:r>
              <a:rPr lang="en-US" sz="1000" dirty="0"/>
              <a:t>NOC</a:t>
            </a:r>
          </a:p>
          <a:p>
            <a:r>
              <a:rPr lang="en-US" sz="1000" dirty="0"/>
              <a:t>Number of children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85139" y="600364"/>
            <a:ext cx="278634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DIT</a:t>
            </a:r>
          </a:p>
          <a:p>
            <a:r>
              <a:rPr lang="en-US" sz="1000" dirty="0" smtClean="0"/>
              <a:t>Depth in Inheritance tree</a:t>
            </a:r>
          </a:p>
          <a:p>
            <a:r>
              <a:rPr lang="en-US" dirty="0" smtClean="0"/>
              <a:t>LOC</a:t>
            </a:r>
          </a:p>
          <a:p>
            <a:r>
              <a:rPr lang="en-US" sz="1000" dirty="0" smtClean="0"/>
              <a:t>Method size</a:t>
            </a:r>
          </a:p>
          <a:p>
            <a:r>
              <a:rPr lang="en-US" dirty="0" smtClean="0"/>
              <a:t>CBO</a:t>
            </a:r>
          </a:p>
          <a:p>
            <a:r>
              <a:rPr lang="en-US" sz="1000" dirty="0" smtClean="0"/>
              <a:t>Coupling Between Objects</a:t>
            </a:r>
          </a:p>
          <a:p>
            <a:r>
              <a:rPr lang="en-US" dirty="0" smtClean="0"/>
              <a:t>NIV</a:t>
            </a:r>
          </a:p>
          <a:p>
            <a:r>
              <a:rPr lang="en-US" sz="1000" dirty="0" smtClean="0"/>
              <a:t>Number of instance variables per class</a:t>
            </a:r>
          </a:p>
          <a:p>
            <a:r>
              <a:rPr lang="en-US" dirty="0" smtClean="0"/>
              <a:t>NUM</a:t>
            </a:r>
          </a:p>
          <a:p>
            <a:r>
              <a:rPr lang="en-US" sz="1000" dirty="0" smtClean="0"/>
              <a:t>Number of unique messages sent</a:t>
            </a:r>
          </a:p>
          <a:p>
            <a:r>
              <a:rPr lang="en-US" dirty="0" smtClean="0"/>
              <a:t>derived classes</a:t>
            </a:r>
          </a:p>
          <a:p>
            <a:r>
              <a:rPr lang="en-US" sz="1000" dirty="0" smtClean="0"/>
              <a:t>Number of classes inherited</a:t>
            </a:r>
          </a:p>
          <a:p>
            <a:r>
              <a:rPr lang="en-US" dirty="0" smtClean="0"/>
              <a:t>base classes</a:t>
            </a:r>
          </a:p>
          <a:p>
            <a:r>
              <a:rPr lang="en-US" sz="1000" dirty="0" smtClean="0"/>
              <a:t>Number of classes inherited from</a:t>
            </a:r>
          </a:p>
          <a:p>
            <a:r>
              <a:rPr lang="en-US" dirty="0" smtClean="0"/>
              <a:t>TLC</a:t>
            </a:r>
          </a:p>
          <a:p>
            <a:r>
              <a:rPr lang="en-US" sz="1000" dirty="0" smtClean="0"/>
              <a:t>Number of Top Level Classes</a:t>
            </a:r>
          </a:p>
          <a:p>
            <a:r>
              <a:rPr lang="en-US" dirty="0" smtClean="0"/>
              <a:t>WMC</a:t>
            </a:r>
          </a:p>
          <a:p>
            <a:r>
              <a:rPr lang="en-US" sz="1000" dirty="0" smtClean="0"/>
              <a:t>Average number of weighted methods per classes</a:t>
            </a:r>
          </a:p>
          <a:p>
            <a:r>
              <a:rPr lang="en-US" dirty="0" smtClean="0"/>
              <a:t>ADIT</a:t>
            </a:r>
          </a:p>
          <a:p>
            <a:r>
              <a:rPr lang="en-US" sz="1000" dirty="0" smtClean="0"/>
              <a:t>Average Depth of Inheritance Tree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 smtClean="0"/>
              <a:t>Average number of children per base class</a:t>
            </a:r>
          </a:p>
          <a:p>
            <a:r>
              <a:rPr lang="en-US" dirty="0" smtClean="0"/>
              <a:t>IS</a:t>
            </a:r>
          </a:p>
          <a:p>
            <a:r>
              <a:rPr lang="en-US" sz="1000" dirty="0" smtClean="0"/>
              <a:t>Input services</a:t>
            </a:r>
          </a:p>
          <a:p>
            <a:r>
              <a:rPr lang="en-US" dirty="0" smtClean="0"/>
              <a:t>OS</a:t>
            </a:r>
          </a:p>
          <a:p>
            <a:r>
              <a:rPr lang="en-US" sz="1000" dirty="0" smtClean="0"/>
              <a:t>Output services</a:t>
            </a:r>
          </a:p>
          <a:p>
            <a:r>
              <a:rPr lang="en-US" dirty="0" smtClean="0"/>
              <a:t>IQS</a:t>
            </a:r>
          </a:p>
          <a:p>
            <a:r>
              <a:rPr lang="en-US" sz="1000" dirty="0" smtClean="0"/>
              <a:t>Inquiry services</a:t>
            </a:r>
          </a:p>
          <a:p>
            <a:r>
              <a:rPr lang="en-US" dirty="0" smtClean="0"/>
              <a:t>OD</a:t>
            </a:r>
          </a:p>
          <a:p>
            <a:r>
              <a:rPr lang="en-US" sz="1000" dirty="0" smtClean="0"/>
              <a:t>Object data</a:t>
            </a:r>
          </a:p>
        </p:txBody>
      </p:sp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870"/>
          </a:xfrm>
        </p:spPr>
        <p:txBody>
          <a:bodyPr/>
          <a:lstStyle/>
          <a:p>
            <a:r>
              <a:rPr lang="en-US" dirty="0" smtClean="0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26" y="600364"/>
            <a:ext cx="220338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NOET</a:t>
            </a:r>
          </a:p>
          <a:p>
            <a:r>
              <a:rPr lang="en-US" sz="1000" dirty="0"/>
              <a:t>Number of entity type</a:t>
            </a:r>
            <a:endParaRPr lang="en-US" sz="1000" dirty="0" smtClean="0"/>
          </a:p>
          <a:p>
            <a:r>
              <a:rPr lang="en-US" dirty="0" smtClean="0"/>
              <a:t>NOAAE</a:t>
            </a:r>
          </a:p>
          <a:p>
            <a:r>
              <a:rPr lang="en-US" sz="1000" dirty="0"/>
              <a:t>Number of attributes of all the entities</a:t>
            </a:r>
            <a:endParaRPr lang="en-US" sz="1000" dirty="0"/>
          </a:p>
          <a:p>
            <a:r>
              <a:rPr lang="en-US" dirty="0" smtClean="0"/>
              <a:t>NORT</a:t>
            </a:r>
          </a:p>
          <a:p>
            <a:r>
              <a:rPr lang="en-US" sz="1000" dirty="0"/>
              <a:t>Number of relationship </a:t>
            </a:r>
            <a:r>
              <a:rPr lang="en-US" sz="1000" dirty="0"/>
              <a:t>types</a:t>
            </a:r>
          </a:p>
          <a:p>
            <a:r>
              <a:rPr lang="en-US" dirty="0" smtClean="0"/>
              <a:t>NEM</a:t>
            </a:r>
          </a:p>
          <a:p>
            <a:r>
              <a:rPr lang="en-US" sz="1000" dirty="0"/>
              <a:t>Number of External Methods</a:t>
            </a:r>
            <a:endParaRPr lang="en-US" sz="1000" dirty="0"/>
          </a:p>
          <a:p>
            <a:r>
              <a:rPr lang="en-US" dirty="0" smtClean="0"/>
              <a:t>NSR</a:t>
            </a:r>
          </a:p>
          <a:p>
            <a:r>
              <a:rPr lang="en-US" sz="1000" dirty="0"/>
              <a:t>Number of Services Requested</a:t>
            </a:r>
            <a:endParaRPr lang="en-US" sz="1000" dirty="0"/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Attributes</a:t>
            </a:r>
            <a:endParaRPr lang="en-US" sz="1000" dirty="0"/>
          </a:p>
          <a:p>
            <a:r>
              <a:rPr lang="en-US" dirty="0" smtClean="0"/>
              <a:t>NOS</a:t>
            </a:r>
          </a:p>
          <a:p>
            <a:r>
              <a:rPr lang="en-US" sz="1000" dirty="0"/>
              <a:t>Number of use cases/scenario scripts</a:t>
            </a:r>
            <a:endParaRPr lang="en-US" sz="1000" dirty="0"/>
          </a:p>
          <a:p>
            <a:r>
              <a:rPr lang="en-US" dirty="0" smtClean="0"/>
              <a:t>WMC</a:t>
            </a:r>
          </a:p>
          <a:p>
            <a:r>
              <a:rPr lang="en-US" sz="1000" dirty="0"/>
              <a:t>Weighted methods per class</a:t>
            </a:r>
            <a:endParaRPr lang="en-US" sz="1000" dirty="0"/>
          </a:p>
          <a:p>
            <a:r>
              <a:rPr lang="en-US" dirty="0" smtClean="0"/>
              <a:t>MPC</a:t>
            </a:r>
          </a:p>
          <a:p>
            <a:r>
              <a:rPr lang="en-US" sz="1000" dirty="0"/>
              <a:t>Methods per class</a:t>
            </a:r>
            <a:endParaRPr lang="en-US" sz="1000" dirty="0"/>
          </a:p>
          <a:p>
            <a:r>
              <a:rPr lang="en-US" dirty="0" smtClean="0"/>
              <a:t>NOCH</a:t>
            </a:r>
          </a:p>
          <a:p>
            <a:r>
              <a:rPr lang="en-US" sz="1000" dirty="0"/>
              <a:t>Number of children</a:t>
            </a:r>
            <a:endParaRPr lang="en-US" sz="1000" dirty="0"/>
          </a:p>
          <a:p>
            <a:r>
              <a:rPr lang="en-US" dirty="0" smtClean="0"/>
              <a:t>DIT</a:t>
            </a:r>
          </a:p>
          <a:p>
            <a:r>
              <a:rPr lang="en-US" sz="1000" dirty="0"/>
              <a:t>Depth in inheritance tree</a:t>
            </a:r>
            <a:endParaRPr lang="en-US" sz="1000" dirty="0"/>
          </a:p>
          <a:p>
            <a:r>
              <a:rPr lang="en-US" dirty="0" smtClean="0"/>
              <a:t>CBO</a:t>
            </a:r>
          </a:p>
          <a:p>
            <a:r>
              <a:rPr lang="en-US" sz="1000" dirty="0"/>
              <a:t>Coupling between objects</a:t>
            </a:r>
            <a:endParaRPr lang="en-US" sz="1000" dirty="0"/>
          </a:p>
          <a:p>
            <a:r>
              <a:rPr lang="en-US" dirty="0" smtClean="0"/>
              <a:t>NIVPC</a:t>
            </a:r>
          </a:p>
          <a:p>
            <a:r>
              <a:rPr lang="en-US" sz="1000" dirty="0"/>
              <a:t>Number of instance variables per class</a:t>
            </a:r>
            <a:endParaRPr lang="en-US" sz="1000" dirty="0"/>
          </a:p>
          <a:p>
            <a:r>
              <a:rPr lang="en-US" dirty="0" smtClean="0"/>
              <a:t>NUMS</a:t>
            </a:r>
          </a:p>
          <a:p>
            <a:r>
              <a:rPr lang="en-US" sz="1000" dirty="0"/>
              <a:t>Number of unique messages </a:t>
            </a:r>
            <a:r>
              <a:rPr lang="en-US" sz="1000" dirty="0" smtClean="0"/>
              <a:t>sent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75408" y="616528"/>
            <a:ext cx="278634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NCI</a:t>
            </a:r>
          </a:p>
          <a:p>
            <a:r>
              <a:rPr lang="en-US" sz="1000" dirty="0"/>
              <a:t>Number of classes inherited</a:t>
            </a:r>
          </a:p>
          <a:p>
            <a:r>
              <a:rPr lang="en-US" dirty="0"/>
              <a:t>NCIF</a:t>
            </a:r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RR</a:t>
            </a:r>
          </a:p>
          <a:p>
            <a:r>
              <a:rPr lang="en-US" sz="1000" dirty="0"/>
              <a:t>Reuse ration</a:t>
            </a:r>
          </a:p>
          <a:p>
            <a:r>
              <a:rPr lang="en-US" dirty="0"/>
              <a:t>NTLC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ANWMC</a:t>
            </a:r>
          </a:p>
          <a:p>
            <a:r>
              <a:rPr lang="en-US" sz="1000" dirty="0"/>
              <a:t>Average number of weighted methods per classes</a:t>
            </a:r>
          </a:p>
          <a:p>
            <a:r>
              <a:rPr lang="en-US" dirty="0"/>
              <a:t>ADIT</a:t>
            </a:r>
          </a:p>
          <a:p>
            <a:r>
              <a:rPr lang="en-US" sz="1000" dirty="0"/>
              <a:t>Average depth of inheritance tree </a:t>
            </a:r>
          </a:p>
          <a:p>
            <a:r>
              <a:rPr lang="en-US" dirty="0"/>
              <a:t>NOCPBC</a:t>
            </a:r>
          </a:p>
          <a:p>
            <a:r>
              <a:rPr lang="en-US" sz="1000" dirty="0"/>
              <a:t>Average number of children per base class</a:t>
            </a:r>
          </a:p>
          <a:p>
            <a:r>
              <a:rPr lang="en-US" dirty="0" smtClean="0"/>
              <a:t>EIF</a:t>
            </a:r>
          </a:p>
          <a:p>
            <a:r>
              <a:rPr lang="en-US" sz="1000" dirty="0"/>
              <a:t>External interface files</a:t>
            </a:r>
            <a:endParaRPr lang="en-US" sz="1000" dirty="0"/>
          </a:p>
          <a:p>
            <a:r>
              <a:rPr lang="en-US" dirty="0" smtClean="0"/>
              <a:t>ILF</a:t>
            </a:r>
          </a:p>
          <a:p>
            <a:r>
              <a:rPr lang="en-US" sz="1000" dirty="0"/>
              <a:t>Internal logic files</a:t>
            </a:r>
            <a:endParaRPr lang="en-US" sz="1000" dirty="0"/>
          </a:p>
          <a:p>
            <a:r>
              <a:rPr lang="en-US" dirty="0" smtClean="0"/>
              <a:t>DET</a:t>
            </a:r>
          </a:p>
          <a:p>
            <a:r>
              <a:rPr lang="en-US" sz="1000" dirty="0"/>
              <a:t>Data element types </a:t>
            </a:r>
            <a:endParaRPr lang="en-US" sz="1000" dirty="0"/>
          </a:p>
          <a:p>
            <a:r>
              <a:rPr lang="en-US" dirty="0" smtClean="0"/>
              <a:t>FTR</a:t>
            </a:r>
          </a:p>
          <a:p>
            <a:r>
              <a:rPr lang="en-US" sz="1000" dirty="0"/>
              <a:t>File type </a:t>
            </a:r>
            <a:r>
              <a:rPr lang="en-US" sz="1000" dirty="0" smtClean="0"/>
              <a:t>referenced</a:t>
            </a:r>
          </a:p>
          <a:p>
            <a:r>
              <a:rPr lang="en-US" dirty="0" smtClean="0"/>
              <a:t>NT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actors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942961" y="614747"/>
            <a:ext cx="221086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NOUC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</a:t>
            </a:r>
            <a:r>
              <a:rPr lang="en-US" sz="1000" dirty="0"/>
              <a:t>roles</a:t>
            </a:r>
          </a:p>
          <a:p>
            <a:r>
              <a:rPr lang="en-US" dirty="0" smtClean="0"/>
              <a:t>ANAPUC</a:t>
            </a:r>
          </a:p>
          <a:p>
            <a:r>
              <a:rPr lang="en-US" sz="1000" dirty="0"/>
              <a:t>Average number of actors per use case</a:t>
            </a:r>
          </a:p>
          <a:p>
            <a:r>
              <a:rPr lang="en-US" dirty="0" smtClean="0"/>
              <a:t>ANRPUC</a:t>
            </a:r>
          </a:p>
          <a:p>
            <a:r>
              <a:rPr lang="en-US" sz="1000" dirty="0"/>
              <a:t>Average number of roles per use case</a:t>
            </a:r>
          </a:p>
          <a:p>
            <a:r>
              <a:rPr lang="en-US" dirty="0" smtClean="0"/>
              <a:t>UCP</a:t>
            </a:r>
          </a:p>
          <a:p>
            <a:r>
              <a:rPr lang="en-US" sz="1000" dirty="0"/>
              <a:t>Use Case </a:t>
            </a:r>
            <a:r>
              <a:rPr lang="en-US" sz="1000" dirty="0" smtClean="0"/>
              <a:t>Points</a:t>
            </a:r>
          </a:p>
          <a:p>
            <a:r>
              <a:rPr lang="en-US" dirty="0" smtClean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 smtClean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dirty="0" smtClean="0"/>
              <a:t>NORR</a:t>
            </a:r>
          </a:p>
          <a:p>
            <a:r>
              <a:rPr lang="en-US" sz="1000" dirty="0"/>
              <a:t>Number </a:t>
            </a:r>
            <a:r>
              <a:rPr lang="en-US" sz="1000" dirty="0"/>
              <a:t>of realize relationships</a:t>
            </a:r>
          </a:p>
          <a:p>
            <a:r>
              <a:rPr lang="en-US" dirty="0" smtClean="0"/>
              <a:t>NOM</a:t>
            </a:r>
          </a:p>
          <a:p>
            <a:r>
              <a:rPr lang="en-US" sz="1000" dirty="0"/>
              <a:t>Number of methods</a:t>
            </a:r>
          </a:p>
          <a:p>
            <a:r>
              <a:rPr lang="en-US" dirty="0" smtClean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dirty="0" smtClean="0"/>
              <a:t>NOCAL</a:t>
            </a:r>
          </a:p>
          <a:p>
            <a:r>
              <a:rPr lang="en-US" sz="1000" dirty="0"/>
              <a:t>Number of class attributes</a:t>
            </a:r>
          </a:p>
          <a:p>
            <a:r>
              <a:rPr lang="en-US" dirty="0" smtClean="0"/>
              <a:t>NOASSOC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 smtClean="0"/>
              <a:t>ANMC</a:t>
            </a:r>
          </a:p>
          <a:p>
            <a:r>
              <a:rPr lang="en-US" sz="1000" dirty="0"/>
              <a:t>Average number of methods per </a:t>
            </a:r>
            <a:r>
              <a:rPr lang="en-US" sz="1000" dirty="0" smtClean="0"/>
              <a:t>class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241210" y="614747"/>
            <a:ext cx="24801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ANPC</a:t>
            </a:r>
          </a:p>
          <a:p>
            <a:r>
              <a:rPr lang="en-US" sz="1000" dirty="0"/>
              <a:t>Average Number of parameters per </a:t>
            </a:r>
            <a:r>
              <a:rPr lang="en-US" sz="1000" dirty="0"/>
              <a:t>class</a:t>
            </a:r>
          </a:p>
          <a:p>
            <a:r>
              <a:rPr lang="en-US" dirty="0" smtClean="0"/>
              <a:t>ANCAC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 smtClean="0"/>
              <a:t>ANASSOCC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 smtClean="0"/>
              <a:t>ANRELC</a:t>
            </a:r>
          </a:p>
          <a:p>
            <a:r>
              <a:rPr lang="en-US" sz="1000" dirty="0"/>
              <a:t>Average number of relationships per class 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/>
              <a:t>Number of classes</a:t>
            </a:r>
          </a:p>
          <a:p>
            <a:r>
              <a:rPr lang="en-US" dirty="0" smtClean="0"/>
              <a:t>NOAPC</a:t>
            </a:r>
          </a:p>
          <a:p>
            <a:r>
              <a:rPr lang="en-US" sz="1000" dirty="0"/>
              <a:t>Number of attributes per class </a:t>
            </a:r>
          </a:p>
          <a:p>
            <a:r>
              <a:rPr lang="en-US" dirty="0" smtClean="0"/>
              <a:t>NODET</a:t>
            </a:r>
          </a:p>
          <a:p>
            <a:r>
              <a:rPr lang="en-US" sz="1000" dirty="0"/>
              <a:t>Number of data element types</a:t>
            </a:r>
          </a:p>
          <a:p>
            <a:r>
              <a:rPr lang="en-US" dirty="0" smtClean="0"/>
              <a:t>NORET</a:t>
            </a:r>
          </a:p>
          <a:p>
            <a:r>
              <a:rPr lang="en-US" sz="1000" dirty="0"/>
              <a:t>Number of records</a:t>
            </a:r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 smtClean="0"/>
              <a:t>NOMPC</a:t>
            </a:r>
          </a:p>
          <a:p>
            <a:r>
              <a:rPr lang="en-US" sz="1000" dirty="0"/>
              <a:t>Number of methods per class</a:t>
            </a:r>
          </a:p>
          <a:p>
            <a:r>
              <a:rPr lang="en-US" dirty="0" smtClean="0"/>
              <a:t>NPPM</a:t>
            </a:r>
          </a:p>
          <a:p>
            <a:r>
              <a:rPr lang="en-US" sz="1000" dirty="0"/>
              <a:t>Number of parameters per method</a:t>
            </a:r>
          </a:p>
          <a:p>
            <a:r>
              <a:rPr lang="en-US" dirty="0" smtClean="0"/>
              <a:t>NMT</a:t>
            </a:r>
          </a:p>
          <a:p>
            <a:r>
              <a:rPr lang="en-US" sz="1000" dirty="0"/>
              <a:t>Number of method </a:t>
            </a:r>
            <a:r>
              <a:rPr lang="en-US" sz="1000" dirty="0"/>
              <a:t>types</a:t>
            </a:r>
          </a:p>
          <a:p>
            <a:r>
              <a:rPr lang="en-US" dirty="0" smtClean="0"/>
              <a:t>NOA</a:t>
            </a:r>
          </a:p>
          <a:p>
            <a:r>
              <a:rPr lang="en-US" sz="1000" dirty="0"/>
              <a:t>Number of </a:t>
            </a:r>
            <a:r>
              <a:rPr lang="en-US" sz="1000" dirty="0" smtClean="0"/>
              <a:t>Attributes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9779535" y="614747"/>
            <a:ext cx="3697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NEM</a:t>
            </a:r>
          </a:p>
          <a:p>
            <a:r>
              <a:rPr lang="en-US" sz="1000" dirty="0"/>
              <a:t>Number of external methods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actors</a:t>
            </a:r>
          </a:p>
          <a:p>
            <a:r>
              <a:rPr lang="en-US" dirty="0"/>
              <a:t>NUC</a:t>
            </a:r>
          </a:p>
          <a:p>
            <a:r>
              <a:rPr lang="en-US" sz="1000" dirty="0"/>
              <a:t>Number of use cases </a:t>
            </a:r>
          </a:p>
          <a:p>
            <a:r>
              <a:rPr lang="en-US" dirty="0" smtClean="0"/>
              <a:t>ANA_UC</a:t>
            </a:r>
            <a:endParaRPr lang="en-US" dirty="0"/>
          </a:p>
          <a:p>
            <a:r>
              <a:rPr lang="en-US" sz="1000" dirty="0"/>
              <a:t>Average number of actors per use case</a:t>
            </a:r>
          </a:p>
          <a:p>
            <a:r>
              <a:rPr lang="en-US" dirty="0"/>
              <a:t>ANR_UC</a:t>
            </a:r>
          </a:p>
          <a:p>
            <a:r>
              <a:rPr lang="en-US" sz="1000" dirty="0"/>
              <a:t>Average number of roles per use case</a:t>
            </a:r>
          </a:p>
          <a:p>
            <a:r>
              <a:rPr lang="en-US" dirty="0" smtClean="0"/>
              <a:t>NOM</a:t>
            </a:r>
          </a:p>
          <a:p>
            <a:r>
              <a:rPr lang="en-US" sz="1000" dirty="0"/>
              <a:t>Number of methods</a:t>
            </a:r>
          </a:p>
          <a:p>
            <a:r>
              <a:rPr lang="en-US" dirty="0" smtClean="0"/>
              <a:t>NOCA</a:t>
            </a:r>
          </a:p>
          <a:p>
            <a:r>
              <a:rPr lang="en-US" sz="1000" dirty="0"/>
              <a:t>Number of class attributes</a:t>
            </a:r>
          </a:p>
          <a:p>
            <a:r>
              <a:rPr lang="en-US" dirty="0" smtClean="0"/>
              <a:t>NOASSOC</a:t>
            </a:r>
          </a:p>
          <a:p>
            <a:r>
              <a:rPr lang="en-US" sz="1000" dirty="0" smtClean="0"/>
              <a:t>Number of associations</a:t>
            </a:r>
          </a:p>
          <a:p>
            <a:r>
              <a:rPr lang="en-US" dirty="0" smtClean="0"/>
              <a:t>ANM_CLS</a:t>
            </a:r>
          </a:p>
          <a:p>
            <a:r>
              <a:rPr lang="en-US" sz="1000" dirty="0"/>
              <a:t>Average number of methods per class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85139" y="600364"/>
            <a:ext cx="2786340" cy="1301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ANP_CLS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 smtClean="0"/>
              <a:t>ANCA_CLS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 smtClean="0"/>
              <a:t>ANASSOC_CLS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 smtClean="0"/>
              <a:t>ANREL_CLS</a:t>
            </a:r>
          </a:p>
          <a:p>
            <a:r>
              <a:rPr lang="en-US" sz="1000" dirty="0"/>
              <a:t>Average number of relationships per class</a:t>
            </a:r>
          </a:p>
          <a:p>
            <a:r>
              <a:rPr lang="en-US" dirty="0" smtClean="0"/>
              <a:t>NOT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 smtClean="0"/>
              <a:t>EI</a:t>
            </a:r>
          </a:p>
          <a:p>
            <a:r>
              <a:rPr lang="en-US" sz="1000" dirty="0"/>
              <a:t>External input</a:t>
            </a:r>
            <a:endParaRPr lang="en-US" sz="1000" dirty="0"/>
          </a:p>
          <a:p>
            <a:r>
              <a:rPr lang="en-US" dirty="0" smtClean="0"/>
              <a:t>EO</a:t>
            </a:r>
          </a:p>
          <a:p>
            <a:r>
              <a:rPr lang="en-US" sz="1000" dirty="0"/>
              <a:t>External </a:t>
            </a:r>
            <a:r>
              <a:rPr lang="en-US" sz="1000" dirty="0"/>
              <a:t>o</a:t>
            </a:r>
            <a:r>
              <a:rPr lang="en-US" sz="1000" dirty="0"/>
              <a:t>utput</a:t>
            </a:r>
            <a:endParaRPr lang="en-US" sz="1000" dirty="0"/>
          </a:p>
          <a:p>
            <a:r>
              <a:rPr lang="en-US" dirty="0" smtClean="0"/>
              <a:t>EQ</a:t>
            </a:r>
          </a:p>
          <a:p>
            <a:r>
              <a:rPr lang="en-US" sz="1000" dirty="0"/>
              <a:t>External inquiry</a:t>
            </a:r>
            <a:endParaRPr lang="en-US" sz="1000" dirty="0"/>
          </a:p>
          <a:p>
            <a:r>
              <a:rPr lang="en-US" dirty="0" smtClean="0"/>
              <a:t>ILF</a:t>
            </a:r>
          </a:p>
          <a:p>
            <a:r>
              <a:rPr lang="en-US" sz="1000" dirty="0"/>
              <a:t>Internal logical files</a:t>
            </a:r>
            <a:endParaRPr lang="en-US" sz="1000" dirty="0"/>
          </a:p>
          <a:p>
            <a:r>
              <a:rPr lang="en-US" dirty="0" smtClean="0"/>
              <a:t>EIF</a:t>
            </a:r>
          </a:p>
          <a:p>
            <a:r>
              <a:rPr lang="en-US" sz="1000" dirty="0"/>
              <a:t>External interface files</a:t>
            </a:r>
            <a:endParaRPr lang="en-US" sz="1000" dirty="0"/>
          </a:p>
          <a:p>
            <a:r>
              <a:rPr lang="en-US" dirty="0" smtClean="0"/>
              <a:t>DETs</a:t>
            </a:r>
          </a:p>
          <a:p>
            <a:r>
              <a:rPr lang="en-US" sz="1000" dirty="0"/>
              <a:t>Data element types</a:t>
            </a:r>
            <a:endParaRPr lang="en-US" sz="1000" dirty="0"/>
          </a:p>
          <a:p>
            <a:r>
              <a:rPr lang="en-US" dirty="0" smtClean="0"/>
              <a:t>FTRs</a:t>
            </a:r>
          </a:p>
          <a:p>
            <a:r>
              <a:rPr lang="en-US" sz="1000" dirty="0"/>
              <a:t>File types referenced</a:t>
            </a:r>
            <a:endParaRPr lang="en-US" sz="1000" dirty="0"/>
          </a:p>
          <a:p>
            <a:r>
              <a:rPr lang="en-US" dirty="0" smtClean="0"/>
              <a:t>NOSS</a:t>
            </a:r>
          </a:p>
          <a:p>
            <a:r>
              <a:rPr lang="en-US" sz="1000" dirty="0"/>
              <a:t>Number </a:t>
            </a:r>
            <a:r>
              <a:rPr lang="en-US" sz="1000" dirty="0"/>
              <a:t>of </a:t>
            </a:r>
            <a:r>
              <a:rPr lang="en-US" sz="1000" dirty="0"/>
              <a:t>scenario </a:t>
            </a:r>
            <a:r>
              <a:rPr lang="en-US" sz="1000" dirty="0" smtClean="0"/>
              <a:t>scripts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 smtClean="0"/>
              <a:t>Number of children</a:t>
            </a:r>
          </a:p>
          <a:p>
            <a:r>
              <a:rPr lang="en-US" dirty="0" smtClean="0"/>
              <a:t>LOC</a:t>
            </a:r>
          </a:p>
          <a:p>
            <a:r>
              <a:rPr lang="en-US" sz="1000" dirty="0" smtClean="0"/>
              <a:t>Method size</a:t>
            </a:r>
          </a:p>
          <a:p>
            <a:r>
              <a:rPr lang="en-US" dirty="0" smtClean="0"/>
              <a:t>CBO</a:t>
            </a:r>
          </a:p>
          <a:p>
            <a:r>
              <a:rPr lang="en-US" sz="1000" dirty="0" smtClean="0"/>
              <a:t>Coupling Between Objects</a:t>
            </a:r>
          </a:p>
          <a:p>
            <a:r>
              <a:rPr lang="en-US" dirty="0" smtClean="0"/>
              <a:t>NIV</a:t>
            </a:r>
          </a:p>
          <a:p>
            <a:r>
              <a:rPr lang="en-US" sz="1000" dirty="0" smtClean="0"/>
              <a:t>Number of instance variables per class</a:t>
            </a:r>
          </a:p>
          <a:p>
            <a:r>
              <a:rPr lang="en-US" dirty="0" smtClean="0"/>
              <a:t>NUM</a:t>
            </a:r>
          </a:p>
          <a:p>
            <a:r>
              <a:rPr lang="en-US" sz="1000" dirty="0" smtClean="0"/>
              <a:t>Number of unique messages sent</a:t>
            </a:r>
          </a:p>
          <a:p>
            <a:r>
              <a:rPr lang="en-US" dirty="0" smtClean="0"/>
              <a:t>derived classes</a:t>
            </a:r>
          </a:p>
          <a:p>
            <a:r>
              <a:rPr lang="en-US" sz="1000" dirty="0" smtClean="0"/>
              <a:t>Number of classes inherited</a:t>
            </a:r>
          </a:p>
          <a:p>
            <a:r>
              <a:rPr lang="en-US" dirty="0" smtClean="0"/>
              <a:t>base classes</a:t>
            </a:r>
          </a:p>
          <a:p>
            <a:r>
              <a:rPr lang="en-US" sz="1000" dirty="0" smtClean="0"/>
              <a:t>Number of classes inherited from</a:t>
            </a:r>
          </a:p>
          <a:p>
            <a:r>
              <a:rPr lang="en-US" dirty="0" smtClean="0"/>
              <a:t>RR</a:t>
            </a:r>
          </a:p>
          <a:p>
            <a:r>
              <a:rPr lang="en-US" sz="1000" dirty="0" smtClean="0"/>
              <a:t>reuse ration</a:t>
            </a:r>
          </a:p>
          <a:p>
            <a:r>
              <a:rPr lang="en-US" dirty="0" smtClean="0"/>
              <a:t>TLC</a:t>
            </a:r>
          </a:p>
          <a:p>
            <a:r>
              <a:rPr lang="en-US" sz="1000" dirty="0" smtClean="0"/>
              <a:t>Number of Top Level Classes</a:t>
            </a:r>
          </a:p>
          <a:p>
            <a:r>
              <a:rPr lang="en-US" dirty="0" smtClean="0"/>
              <a:t>WMC</a:t>
            </a:r>
          </a:p>
          <a:p>
            <a:r>
              <a:rPr lang="en-US" sz="1000" dirty="0" smtClean="0"/>
              <a:t>Average number of weighted methods per classes</a:t>
            </a:r>
          </a:p>
          <a:p>
            <a:r>
              <a:rPr lang="en-US" dirty="0" smtClean="0"/>
              <a:t>DIT</a:t>
            </a:r>
          </a:p>
          <a:p>
            <a:r>
              <a:rPr lang="en-US" sz="1000" dirty="0" smtClean="0"/>
              <a:t>Average Depth of Inheritance Tree</a:t>
            </a:r>
          </a:p>
          <a:p>
            <a:r>
              <a:rPr lang="en-US" dirty="0" smtClean="0"/>
              <a:t>NOC</a:t>
            </a:r>
          </a:p>
          <a:p>
            <a:r>
              <a:rPr lang="en-US" sz="1000" dirty="0" smtClean="0"/>
              <a:t>Average number of children per base class</a:t>
            </a:r>
          </a:p>
          <a:p>
            <a:r>
              <a:rPr lang="en-US" dirty="0" smtClean="0"/>
              <a:t>IS</a:t>
            </a:r>
          </a:p>
          <a:p>
            <a:r>
              <a:rPr lang="en-US" sz="1000" dirty="0" smtClean="0"/>
              <a:t>Input services</a:t>
            </a:r>
          </a:p>
          <a:p>
            <a:r>
              <a:rPr lang="en-US" dirty="0" smtClean="0"/>
              <a:t>OS</a:t>
            </a:r>
          </a:p>
          <a:p>
            <a:r>
              <a:rPr lang="en-US" sz="1000" dirty="0" smtClean="0"/>
              <a:t>Output services</a:t>
            </a:r>
          </a:p>
          <a:p>
            <a:r>
              <a:rPr lang="en-US" dirty="0" smtClean="0"/>
              <a:t>IQS</a:t>
            </a:r>
          </a:p>
          <a:p>
            <a:r>
              <a:rPr lang="en-US" sz="1000" dirty="0" smtClean="0"/>
              <a:t>Inquiry services</a:t>
            </a:r>
          </a:p>
          <a:p>
            <a:r>
              <a:rPr lang="en-US" dirty="0" smtClean="0"/>
              <a:t>OD</a:t>
            </a:r>
          </a:p>
          <a:p>
            <a:r>
              <a:rPr lang="en-US" sz="1000" dirty="0" smtClean="0"/>
              <a:t>Object data</a:t>
            </a:r>
          </a:p>
          <a:p>
            <a:r>
              <a:rPr lang="en-US" dirty="0" smtClean="0"/>
              <a:t>EIF</a:t>
            </a:r>
          </a:p>
          <a:p>
            <a:r>
              <a:rPr lang="en-US" sz="1000" dirty="0" smtClean="0"/>
              <a:t>External interface files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73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2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</a:t>
            </a:r>
            <a:r>
              <a:rPr lang="en-US" dirty="0" smtClean="0"/>
              <a:t>analysis procedure.</a:t>
            </a:r>
            <a:endParaRPr lang="en-US" dirty="0" smtClean="0"/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0049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Functional software size based effort estimation.</a:t>
            </a:r>
          </a:p>
          <a:p>
            <a:pPr marL="800100" lvl="1" indent="-342900">
              <a:buAutoNum type="arabicPeriod"/>
            </a:pPr>
            <a:r>
              <a:rPr lang="en-US" smtClean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based effort estimation</a:t>
            </a:r>
          </a:p>
          <a:p>
            <a:pPr marL="800100" lvl="1" indent="-342900">
              <a:buAutoNum type="arabicPeriod"/>
            </a:pPr>
            <a:r>
              <a:rPr lang="en-US" smtClean="0"/>
              <a:t>Regression mdoels based on significant feature selection</a:t>
            </a:r>
          </a:p>
          <a:p>
            <a:pPr marL="800100" lvl="1" indent="-342900">
              <a:buAutoNum type="arabicPeriod"/>
            </a:pPr>
            <a:r>
              <a:rPr lang="en-US" smtClean="0"/>
              <a:t>Neural Network Model</a:t>
            </a:r>
          </a:p>
          <a:p>
            <a:r>
              <a:rPr lang="en-US" smtClean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1361</Words>
  <Application>Microsoft Office PowerPoint</Application>
  <PresentationFormat>Widescreen</PresentationFormat>
  <Paragraphs>442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UMLx Automated software sizing and effort estimaiton</vt:lpstr>
      <vt:lpstr>Purposes</vt:lpstr>
      <vt:lpstr>The approaches</vt:lpstr>
      <vt:lpstr>Design Artifact Analysis</vt:lpstr>
      <vt:lpstr>Source Code Analysis </vt:lpstr>
      <vt:lpstr>Design Metrics</vt:lpstr>
      <vt:lpstr>Design Metrics</vt:lpstr>
      <vt:lpstr>Model Profiling</vt:lpstr>
      <vt:lpstr>Incremental Effort Estimation Model</vt:lpstr>
      <vt:lpstr>Model Estimation Accuracy</vt:lpstr>
      <vt:lpstr>PowerPoint Presentation</vt:lpstr>
      <vt:lpstr>PowerPoint Presentation</vt:lpstr>
      <vt:lpstr>PowerPoint Presentation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75</cp:revision>
  <dcterms:created xsi:type="dcterms:W3CDTF">2018-01-23T03:23:35Z</dcterms:created>
  <dcterms:modified xsi:type="dcterms:W3CDTF">2018-10-20T21:05:59Z</dcterms:modified>
</cp:coreProperties>
</file>