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6" r:id="rId4"/>
    <p:sldId id="288" r:id="rId5"/>
    <p:sldId id="289" r:id="rId6"/>
    <p:sldId id="259" r:id="rId7"/>
    <p:sldId id="268" r:id="rId8"/>
    <p:sldId id="283" r:id="rId9"/>
    <p:sldId id="447" r:id="rId10"/>
    <p:sldId id="262" r:id="rId11"/>
    <p:sldId id="265" r:id="rId12"/>
    <p:sldId id="278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96963"/>
            <a:ext cx="10134600" cy="2387600"/>
          </a:xfrm>
        </p:spPr>
        <p:txBody>
          <a:bodyPr>
            <a:normAutofit/>
          </a:bodyPr>
          <a:lstStyle/>
          <a:p>
            <a:r>
              <a:rPr lang="en-US" sz="7300" dirty="0" err="1"/>
              <a:t>UMLx</a:t>
            </a:r>
            <a:br>
              <a:rPr lang="en-US" dirty="0"/>
            </a:br>
            <a:r>
              <a:rPr lang="en-US" sz="4000" dirty="0"/>
              <a:t>Automated software sizing and effort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Kan Qi</a:t>
            </a:r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2"/>
            <a:ext cx="10515600" cy="2357076"/>
          </a:xfrm>
        </p:spPr>
        <p:txBody>
          <a:bodyPr>
            <a:normAutofit/>
          </a:bodyPr>
          <a:lstStyle/>
          <a:p>
            <a:r>
              <a:rPr lang="en-US" dirty="0"/>
              <a:t>The modeling information are evaluated and output for various decisions.</a:t>
            </a:r>
          </a:p>
          <a:p>
            <a:pPr lvl="1"/>
            <a:r>
              <a:rPr lang="en-US" dirty="0"/>
              <a:t>The plugin framework. Statistical models (evaluator plugins) are pluggable into the analysis procedure.</a:t>
            </a:r>
          </a:p>
          <a:p>
            <a:pPr lvl="1"/>
            <a:r>
              <a:rPr lang="en-US" dirty="0"/>
              <a:t>Multi-level/aspect evaluation: UML elements, transaction, use case, model (project), repo levels, use case points, function points, design metrics,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0049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Functional software size based effort estimation.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dirty="0"/>
              <a:t>Design metrics based effort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Regression models based on significant feature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Neural Network Model</a:t>
            </a:r>
          </a:p>
          <a:p>
            <a:r>
              <a:rPr lang="en-US" dirty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Estimation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Bayesian Model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Dynamic model (Ongoing)</a:t>
            </a:r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" y="0"/>
            <a:ext cx="722759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7815" y="1998134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Demo:</a:t>
            </a:r>
          </a:p>
          <a:p>
            <a:r>
              <a:rPr lang="en-US" dirty="0"/>
              <a:t>http://18.223.102.195:8081/estimationPage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5240" y="2813463"/>
            <a:ext cx="3442802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Specifying available resources for feasibility analysis </a:t>
            </a:r>
          </a:p>
        </p:txBody>
      </p:sp>
      <p:sp>
        <p:nvSpPr>
          <p:cNvPr id="9" name="Down Arrow 8"/>
          <p:cNvSpPr/>
          <p:nvPr/>
        </p:nvSpPr>
        <p:spPr>
          <a:xfrm rot="2266076">
            <a:off x="1982041" y="316085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63306" y="61796"/>
            <a:ext cx="312111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Specifying Technical and Environmental Factors</a:t>
            </a:r>
          </a:p>
        </p:txBody>
      </p:sp>
      <p:sp>
        <p:nvSpPr>
          <p:cNvPr id="12" name="Down Arrow 11"/>
          <p:cNvSpPr/>
          <p:nvPr/>
        </p:nvSpPr>
        <p:spPr>
          <a:xfrm rot="18560103">
            <a:off x="6206909" y="39284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1639" y="4976516"/>
            <a:ext cx="1650003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Upload Design Artifacts</a:t>
            </a:r>
          </a:p>
        </p:txBody>
      </p:sp>
      <p:sp>
        <p:nvSpPr>
          <p:cNvPr id="14" name="Down Arrow 13"/>
          <p:cNvSpPr/>
          <p:nvPr/>
        </p:nvSpPr>
        <p:spPr>
          <a:xfrm rot="1758302">
            <a:off x="3079075" y="5298169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0"/>
            <a:ext cx="7400601" cy="6409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6215" y="1828800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Demo:</a:t>
            </a:r>
          </a:p>
          <a:p>
            <a:r>
              <a:rPr lang="en-US" dirty="0"/>
              <a:t>http://18.223.102.195:8081/estimationPage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964889"/>
            <a:ext cx="158973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Use Case Prioritization</a:t>
            </a:r>
          </a:p>
        </p:txBody>
      </p:sp>
      <p:sp>
        <p:nvSpPr>
          <p:cNvPr id="3" name="Down Arrow 2"/>
          <p:cNvSpPr/>
          <p:nvPr/>
        </p:nvSpPr>
        <p:spPr>
          <a:xfrm rot="19889279">
            <a:off x="1254034" y="333422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202" y="3065618"/>
            <a:ext cx="2160656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Resources/Personnel Allocation</a:t>
            </a:r>
          </a:p>
        </p:txBody>
      </p:sp>
      <p:sp>
        <p:nvSpPr>
          <p:cNvPr id="9" name="Down Arrow 8"/>
          <p:cNvSpPr/>
          <p:nvPr/>
        </p:nvSpPr>
        <p:spPr>
          <a:xfrm rot="2266076">
            <a:off x="6545574" y="341300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0573" y="129530"/>
            <a:ext cx="165417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Feasibility/Risk Analysis</a:t>
            </a:r>
          </a:p>
        </p:txBody>
      </p:sp>
      <p:sp>
        <p:nvSpPr>
          <p:cNvPr id="11" name="Down Arrow 10"/>
          <p:cNvSpPr/>
          <p:nvPr/>
        </p:nvSpPr>
        <p:spPr>
          <a:xfrm rot="2266076">
            <a:off x="3167374" y="476918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elements.</a:t>
            </a:r>
          </a:p>
          <a:p>
            <a:pPr lvl="1"/>
            <a:r>
              <a:rPr lang="en-US"/>
              <a:t>Functional Size</a:t>
            </a:r>
          </a:p>
          <a:p>
            <a:pPr lvl="2"/>
            <a:r>
              <a:rPr lang="en-US"/>
              <a:t>Automated transaction identification and classification</a:t>
            </a:r>
          </a:p>
          <a:p>
            <a:pPr lvl="1"/>
            <a:r>
              <a:rPr lang="en-US"/>
              <a:t>50+ design and code metrics</a:t>
            </a:r>
          </a:p>
          <a:p>
            <a:r>
              <a:rPr lang="en-US"/>
              <a:t>Incremental Effort Estimation</a:t>
            </a:r>
          </a:p>
          <a:p>
            <a:pPr lvl="1"/>
            <a:r>
              <a:rPr lang="en-US"/>
              <a:t>Continuous effort estimation over the process</a:t>
            </a:r>
          </a:p>
          <a:p>
            <a:r>
              <a:rPr lang="en-US"/>
              <a:t>Data-driven Software Management</a:t>
            </a:r>
          </a:p>
          <a:p>
            <a:pPr lvl="1"/>
            <a:r>
              <a:rPr lang="en-US"/>
              <a:t>Prioritization of development tasks</a:t>
            </a:r>
          </a:p>
          <a:p>
            <a:pPr lvl="1"/>
            <a:r>
              <a:rPr lang="en-US"/>
              <a:t>Resource allocation</a:t>
            </a:r>
          </a:p>
          <a:p>
            <a:pPr lvl="1"/>
            <a:r>
              <a:rPr lang="en-US"/>
              <a:t>Feasibility analysis</a:t>
            </a:r>
          </a:p>
          <a:p>
            <a:pPr lvl="1"/>
            <a:r>
              <a:rPr lang="en-US"/>
              <a:t>Productivity Measuing.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26558"/>
            <a:ext cx="105156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 as data mining platform to extract useful information that can facilitate decision making in software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System Interaction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14783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414000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Estimation Models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9628717" y="3084246"/>
            <a:ext cx="7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50068" y="2578100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Design Artifacts</a:t>
            </a:r>
          </a:p>
          <a:p>
            <a:r>
              <a:rPr lang="en-US" sz="1200" dirty="0"/>
              <a:t>       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Code</a:t>
            </a:r>
          </a:p>
          <a:p>
            <a:r>
              <a:rPr lang="en-US" sz="1200" dirty="0"/>
              <a:t>     Analysis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0370" y="2650918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Automated</a:t>
            </a:r>
          </a:p>
          <a:p>
            <a:r>
              <a:rPr lang="en-US" sz="1200" dirty="0"/>
              <a:t>  Counting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36057" y="2777845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28717" y="2777844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3472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Software size &amp; effort modeling</a:t>
            </a:r>
          </a:p>
        </p:txBody>
      </p:sp>
    </p:spTree>
    <p:extLst>
      <p:ext uri="{BB962C8B-B14F-4D97-AF65-F5344CB8AC3E}">
        <p14:creationId xmlns:p14="http://schemas.microsoft.com/office/powerpoint/2010/main" val="6157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System Interaction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14783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414000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Estimation Models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9628717" y="3084246"/>
            <a:ext cx="785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4130" y="2616515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Artifacts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 Code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Analysis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9249" y="2625624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Automated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Counting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36057" y="2777845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82648" y="2801181"/>
            <a:ext cx="8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Generating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174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Training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15567" y="144122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36057" y="2177827"/>
            <a:ext cx="778726" cy="600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29501" y="230838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145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System Interaction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21339" y="2709880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Trained </a:t>
            </a:r>
            <a:r>
              <a:rPr lang="en-US" sz="1600" dirty="0"/>
              <a:t>Effort Estimation Models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4130" y="2616515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Artifacts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 Code</a:t>
            </a:r>
          </a:p>
          <a:p>
            <a:r>
              <a:rPr lang="en-US" dirty="0"/>
              <a:t>     Analysis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9249" y="2625624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Automated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Counting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0189" y="276159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18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Effort Prediction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316423" y="2718369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Effort</a:t>
            </a:r>
          </a:p>
        </p:txBody>
      </p:sp>
      <p:cxnSp>
        <p:nvCxnSpPr>
          <p:cNvPr id="12" name="Straight Arrow Connector 11"/>
          <p:cNvCxnSpPr>
            <a:stCxn id="11" idx="3"/>
            <a:endCxn id="34" idx="1"/>
          </p:cNvCxnSpPr>
          <p:nvPr/>
        </p:nvCxnSpPr>
        <p:spPr>
          <a:xfrm>
            <a:off x="9635273" y="3078180"/>
            <a:ext cx="681150" cy="8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60697" y="275553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7111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/>
              <a:t>Automated transaction identification and classifications.</a:t>
            </a:r>
          </a:p>
          <a:p>
            <a:pPr marL="342900" indent="-342900">
              <a:buAutoNum type="arabicPeriod"/>
            </a:pPr>
            <a:r>
              <a:rPr lang="en-US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8172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856" y="1380111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 code analysis for low level graph representations.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Component identification and control flow constructions.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" y="2333321"/>
            <a:ext cx="11908095" cy="224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466" y="673240"/>
            <a:ext cx="646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Recovered User System Interaction Model Example</a:t>
            </a:r>
          </a:p>
        </p:txBody>
      </p:sp>
    </p:spTree>
    <p:extLst>
      <p:ext uri="{BB962C8B-B14F-4D97-AF65-F5344CB8AC3E}">
        <p14:creationId xmlns:p14="http://schemas.microsoft.com/office/powerpoint/2010/main" val="147389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72156" cy="538746"/>
          </a:xfrm>
        </p:spPr>
        <p:txBody>
          <a:bodyPr>
            <a:normAutofit fontScale="90000"/>
          </a:bodyPr>
          <a:lstStyle/>
          <a:p>
            <a:r>
              <a:rPr lang="en-US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32" y="461260"/>
            <a:ext cx="15352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NOET</a:t>
            </a:r>
            <a:endParaRPr lang="en-US" dirty="0"/>
          </a:p>
          <a:p>
            <a:r>
              <a:rPr lang="en-US" sz="1000" dirty="0"/>
              <a:t>Number of entity type</a:t>
            </a:r>
          </a:p>
          <a:p>
            <a:r>
              <a:rPr lang="en-US" dirty="0"/>
              <a:t>NOAAE</a:t>
            </a:r>
          </a:p>
          <a:p>
            <a:r>
              <a:rPr lang="en-US" sz="1000" dirty="0"/>
              <a:t>Number of attributes of all the entities</a:t>
            </a:r>
          </a:p>
          <a:p>
            <a:r>
              <a:rPr lang="en-US" dirty="0"/>
              <a:t>NORT</a:t>
            </a:r>
          </a:p>
          <a:p>
            <a:r>
              <a:rPr lang="en-US" sz="1000" dirty="0"/>
              <a:t>Number of relationship types</a:t>
            </a:r>
          </a:p>
          <a:p>
            <a:r>
              <a:rPr lang="en-US" dirty="0"/>
              <a:t>NEM</a:t>
            </a:r>
          </a:p>
          <a:p>
            <a:r>
              <a:rPr lang="en-US" sz="1000" dirty="0"/>
              <a:t>Number of External Methods</a:t>
            </a:r>
          </a:p>
          <a:p>
            <a:r>
              <a:rPr lang="en-US" dirty="0"/>
              <a:t>NSR</a:t>
            </a:r>
          </a:p>
          <a:p>
            <a:r>
              <a:rPr lang="en-US" sz="1000" dirty="0"/>
              <a:t>Number of Services Requested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Attributes</a:t>
            </a:r>
          </a:p>
          <a:p>
            <a:r>
              <a:rPr lang="en-US" dirty="0"/>
              <a:t>NOS</a:t>
            </a:r>
          </a:p>
          <a:p>
            <a:r>
              <a:rPr lang="en-US" sz="1000" dirty="0"/>
              <a:t>Number of use cases/scenario scripts</a:t>
            </a:r>
          </a:p>
          <a:p>
            <a:r>
              <a:rPr lang="en-US" dirty="0"/>
              <a:t>WMC</a:t>
            </a:r>
          </a:p>
          <a:p>
            <a:r>
              <a:rPr lang="en-US" sz="1000" dirty="0"/>
              <a:t>Weighted methods per class</a:t>
            </a:r>
          </a:p>
          <a:p>
            <a:r>
              <a:rPr lang="en-US" dirty="0"/>
              <a:t>MPC</a:t>
            </a:r>
          </a:p>
          <a:p>
            <a:r>
              <a:rPr lang="en-US" sz="1000" dirty="0"/>
              <a:t>Methods per class</a:t>
            </a:r>
          </a:p>
          <a:p>
            <a:r>
              <a:rPr lang="en-US" dirty="0"/>
              <a:t>NOCH</a:t>
            </a:r>
          </a:p>
          <a:p>
            <a:r>
              <a:rPr lang="en-US" sz="1000" dirty="0"/>
              <a:t>Number of children</a:t>
            </a:r>
          </a:p>
          <a:p>
            <a:r>
              <a:rPr lang="en-US" dirty="0"/>
              <a:t>CBO</a:t>
            </a:r>
          </a:p>
          <a:p>
            <a:r>
              <a:rPr lang="en-US" sz="1000" dirty="0"/>
              <a:t>Coupling between objects</a:t>
            </a:r>
          </a:p>
          <a:p>
            <a:r>
              <a:rPr lang="en-US" dirty="0"/>
              <a:t>NIVPC</a:t>
            </a:r>
          </a:p>
          <a:p>
            <a:r>
              <a:rPr lang="en-US" sz="1000" dirty="0"/>
              <a:t>Number of instance variables </a:t>
            </a:r>
            <a:r>
              <a:rPr lang="en-US" sz="1000"/>
              <a:t>per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8266" y="455223"/>
            <a:ext cx="16719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NCIF</a:t>
            </a:r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RR</a:t>
            </a:r>
          </a:p>
          <a:p>
            <a:r>
              <a:rPr lang="en-US" sz="1000" dirty="0"/>
              <a:t>Reuse ration</a:t>
            </a:r>
          </a:p>
          <a:p>
            <a:r>
              <a:rPr lang="en-US" dirty="0"/>
              <a:t>NTLC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ANWMC</a:t>
            </a:r>
          </a:p>
          <a:p>
            <a:r>
              <a:rPr lang="en-US" sz="1000" dirty="0"/>
              <a:t>Average number </a:t>
            </a:r>
            <a:r>
              <a:rPr lang="en-US" sz="1000"/>
              <a:t>of weigh-ted methods </a:t>
            </a:r>
            <a:r>
              <a:rPr lang="en-US" sz="1000" dirty="0"/>
              <a:t>per classes</a:t>
            </a:r>
          </a:p>
          <a:p>
            <a:r>
              <a:rPr lang="en-US" dirty="0"/>
              <a:t>NOCPBC</a:t>
            </a:r>
          </a:p>
          <a:p>
            <a:r>
              <a:rPr lang="en-US" sz="1000" dirty="0"/>
              <a:t>Average number </a:t>
            </a:r>
            <a:r>
              <a:rPr lang="en-US" sz="1000"/>
              <a:t>of children</a:t>
            </a:r>
          </a:p>
          <a:p>
            <a:r>
              <a:rPr lang="en-US" sz="1000"/>
              <a:t>per </a:t>
            </a:r>
            <a:r>
              <a:rPr lang="en-US" sz="1000" dirty="0"/>
              <a:t>base class</a:t>
            </a:r>
          </a:p>
          <a:p>
            <a:r>
              <a:rPr lang="en-US" dirty="0"/>
              <a:t>NT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actors</a:t>
            </a:r>
          </a:p>
          <a:p>
            <a:r>
              <a:rPr lang="en-US" dirty="0"/>
              <a:t>NOUC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dirty="0"/>
              <a:t>ANAPUC</a:t>
            </a:r>
          </a:p>
          <a:p>
            <a:r>
              <a:rPr lang="en-US" sz="1000" dirty="0"/>
              <a:t>Average number of </a:t>
            </a:r>
            <a:r>
              <a:rPr lang="en-US" sz="1000"/>
              <a:t>actors </a:t>
            </a:r>
          </a:p>
          <a:p>
            <a:r>
              <a:rPr lang="en-US" sz="1000"/>
              <a:t>per </a:t>
            </a:r>
            <a:r>
              <a:rPr lang="en-US" sz="1000" dirty="0"/>
              <a:t>use case</a:t>
            </a:r>
          </a:p>
          <a:p>
            <a:r>
              <a:rPr lang="en-US" dirty="0"/>
              <a:t>ANRPUC</a:t>
            </a:r>
          </a:p>
          <a:p>
            <a:r>
              <a:rPr lang="en-US" sz="1000" dirty="0"/>
              <a:t>Average number of </a:t>
            </a:r>
            <a:r>
              <a:rPr lang="en-US" sz="1000"/>
              <a:t>roles </a:t>
            </a:r>
          </a:p>
          <a:p>
            <a:r>
              <a:rPr lang="en-US" sz="1000"/>
              <a:t>per </a:t>
            </a:r>
            <a:r>
              <a:rPr lang="en-US" sz="1000" dirty="0"/>
              <a:t>use case</a:t>
            </a:r>
          </a:p>
          <a:p>
            <a:r>
              <a:rPr lang="en-US" dirty="0"/>
              <a:t>UCP</a:t>
            </a:r>
          </a:p>
          <a:p>
            <a:r>
              <a:rPr lang="en-US" sz="1000" dirty="0"/>
              <a:t>Use </a:t>
            </a:r>
            <a:r>
              <a:rPr lang="en-US" sz="1000"/>
              <a:t>Case Points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260256" y="448197"/>
            <a:ext cx="183970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dirty="0"/>
              <a:t>NORR</a:t>
            </a:r>
          </a:p>
          <a:p>
            <a:r>
              <a:rPr lang="en-US" sz="1000" dirty="0"/>
              <a:t>Number of realize relationships</a:t>
            </a:r>
          </a:p>
          <a:p>
            <a:r>
              <a:rPr lang="en-US" dirty="0"/>
              <a:t>NOM</a:t>
            </a:r>
          </a:p>
          <a:p>
            <a:r>
              <a:rPr lang="en-US" sz="1000" dirty="0"/>
              <a:t>Number of methods</a:t>
            </a:r>
          </a:p>
          <a:p>
            <a:r>
              <a:rPr lang="en-US" dirty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dirty="0"/>
              <a:t>NOCAL</a:t>
            </a:r>
          </a:p>
          <a:p>
            <a:r>
              <a:rPr lang="en-US" sz="1000" dirty="0"/>
              <a:t>Number of class attributes</a:t>
            </a:r>
          </a:p>
          <a:p>
            <a:r>
              <a:rPr lang="en-US" dirty="0"/>
              <a:t>NOASSOC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/>
              <a:t>ANMC</a:t>
            </a:r>
          </a:p>
          <a:p>
            <a:r>
              <a:rPr lang="en-US" sz="1000" dirty="0"/>
              <a:t>Average number of methods per class</a:t>
            </a:r>
          </a:p>
          <a:p>
            <a:r>
              <a:rPr lang="en-US" dirty="0"/>
              <a:t>ANPC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/>
              <a:t>ANCAC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/>
              <a:t>ANASSOCC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/>
              <a:t>ANRELC</a:t>
            </a:r>
          </a:p>
          <a:p>
            <a:r>
              <a:rPr lang="en-US" sz="1000" dirty="0"/>
              <a:t>Average number of relationships per </a:t>
            </a:r>
            <a:r>
              <a:rPr lang="en-US" sz="1000"/>
              <a:t>class </a:t>
            </a:r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50590" y="422587"/>
            <a:ext cx="173418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NODET</a:t>
            </a:r>
          </a:p>
          <a:p>
            <a:r>
              <a:rPr lang="en-US" sz="1000" dirty="0"/>
              <a:t>Number of data element types</a:t>
            </a:r>
          </a:p>
          <a:p>
            <a:r>
              <a:rPr lang="en-US" dirty="0"/>
              <a:t>NORET</a:t>
            </a:r>
          </a:p>
          <a:p>
            <a:r>
              <a:rPr lang="en-US" sz="1000" dirty="0"/>
              <a:t>Number of records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/>
              <a:t>NOMPC</a:t>
            </a:r>
          </a:p>
          <a:p>
            <a:r>
              <a:rPr lang="en-US" sz="1000" dirty="0"/>
              <a:t>Number of methods per class</a:t>
            </a:r>
          </a:p>
          <a:p>
            <a:r>
              <a:rPr lang="en-US" dirty="0"/>
              <a:t>NPPM</a:t>
            </a:r>
          </a:p>
          <a:p>
            <a:r>
              <a:rPr lang="en-US" sz="1000" dirty="0"/>
              <a:t>Number of parameters per method</a:t>
            </a:r>
          </a:p>
          <a:p>
            <a:r>
              <a:rPr lang="en-US" dirty="0"/>
              <a:t>NMT</a:t>
            </a:r>
          </a:p>
          <a:p>
            <a:r>
              <a:rPr lang="en-US" sz="1000" dirty="0"/>
              <a:t>Number of method types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classes</a:t>
            </a:r>
          </a:p>
          <a:p>
            <a:r>
              <a:rPr lang="en-US" dirty="0"/>
              <a:t>NUC</a:t>
            </a:r>
          </a:p>
          <a:p>
            <a:r>
              <a:rPr lang="en-US" sz="1000" dirty="0"/>
              <a:t>Number of use cases 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dirty="0"/>
              <a:t>ANA_UC</a:t>
            </a:r>
          </a:p>
          <a:p>
            <a:r>
              <a:rPr lang="en-US" sz="1000" dirty="0"/>
              <a:t>Average number of actors per use case</a:t>
            </a:r>
          </a:p>
          <a:p>
            <a:r>
              <a:rPr lang="en-US" dirty="0"/>
              <a:t>ANR_UC</a:t>
            </a:r>
          </a:p>
          <a:p>
            <a:r>
              <a:rPr lang="en-US" sz="1000" dirty="0"/>
              <a:t>Average number of roles per use case</a:t>
            </a:r>
          </a:p>
          <a:p>
            <a:r>
              <a:rPr lang="en-US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771952" y="246757"/>
            <a:ext cx="182952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dirty="0"/>
              <a:t>ANM_CLS</a:t>
            </a:r>
          </a:p>
          <a:p>
            <a:r>
              <a:rPr lang="en-US" sz="1000" dirty="0"/>
              <a:t>Average number of methods per class</a:t>
            </a:r>
          </a:p>
          <a:p>
            <a:r>
              <a:rPr lang="en-US" dirty="0"/>
              <a:t>ANP_CLS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/>
              <a:t>ANCA_CLS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/>
              <a:t>ANASSOC_CLS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/>
              <a:t>ANREL_CLS</a:t>
            </a:r>
          </a:p>
          <a:p>
            <a:r>
              <a:rPr lang="en-US" sz="1000" dirty="0"/>
              <a:t>Average number of relationships per class</a:t>
            </a:r>
          </a:p>
          <a:p>
            <a:r>
              <a:rPr lang="en-US" dirty="0"/>
              <a:t>NOT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/>
              <a:t>EI</a:t>
            </a:r>
          </a:p>
          <a:p>
            <a:r>
              <a:rPr lang="en-US" sz="1000" dirty="0"/>
              <a:t>External input</a:t>
            </a:r>
          </a:p>
          <a:p>
            <a:r>
              <a:rPr lang="en-US" dirty="0"/>
              <a:t>EO</a:t>
            </a:r>
          </a:p>
          <a:p>
            <a:r>
              <a:rPr lang="en-US" sz="1000" dirty="0"/>
              <a:t>External output</a:t>
            </a:r>
          </a:p>
          <a:p>
            <a:r>
              <a:rPr lang="en-US" dirty="0"/>
              <a:t>EQ</a:t>
            </a:r>
          </a:p>
          <a:p>
            <a:r>
              <a:rPr lang="en-US" sz="1000" dirty="0"/>
              <a:t>External inquiry</a:t>
            </a:r>
          </a:p>
          <a:p>
            <a:r>
              <a:rPr lang="en-US" dirty="0"/>
              <a:t>ILF</a:t>
            </a:r>
          </a:p>
          <a:p>
            <a:r>
              <a:rPr lang="en-US" sz="1000" dirty="0"/>
              <a:t>Internal logical files</a:t>
            </a:r>
          </a:p>
          <a:p>
            <a:r>
              <a:rPr lang="en-US" dirty="0"/>
              <a:t>EIF</a:t>
            </a:r>
          </a:p>
          <a:p>
            <a:r>
              <a:rPr lang="en-US" sz="1000" dirty="0"/>
              <a:t>External interface files</a:t>
            </a:r>
          </a:p>
          <a:p>
            <a:r>
              <a:rPr lang="en-US" dirty="0"/>
              <a:t>DETs</a:t>
            </a:r>
          </a:p>
          <a:p>
            <a:r>
              <a:rPr lang="en-US" sz="1000" dirty="0"/>
              <a:t>Data element types</a:t>
            </a:r>
          </a:p>
          <a:p>
            <a:r>
              <a:rPr lang="en-US" dirty="0"/>
              <a:t>FTRs</a:t>
            </a:r>
          </a:p>
          <a:p>
            <a:r>
              <a:rPr lang="en-US" sz="1000" dirty="0"/>
              <a:t>File types referenced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81344" y="391119"/>
            <a:ext cx="19070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DIT</a:t>
            </a:r>
          </a:p>
          <a:p>
            <a:r>
              <a:rPr lang="en-US" sz="1000" dirty="0"/>
              <a:t>Depth in Inheritance tree</a:t>
            </a:r>
          </a:p>
          <a:p>
            <a:r>
              <a:rPr lang="en-US" dirty="0"/>
              <a:t>LOC</a:t>
            </a:r>
          </a:p>
          <a:p>
            <a:r>
              <a:rPr lang="en-US" sz="1000" dirty="0"/>
              <a:t>Method size</a:t>
            </a:r>
          </a:p>
          <a:p>
            <a:r>
              <a:rPr lang="en-US" dirty="0"/>
              <a:t>CBO</a:t>
            </a:r>
          </a:p>
          <a:p>
            <a:r>
              <a:rPr lang="en-US" sz="1000" dirty="0"/>
              <a:t>Coupling Between Objects</a:t>
            </a:r>
          </a:p>
          <a:p>
            <a:r>
              <a:rPr lang="en-US" dirty="0"/>
              <a:t>NIV</a:t>
            </a:r>
          </a:p>
          <a:p>
            <a:r>
              <a:rPr lang="en-US" sz="1000" dirty="0"/>
              <a:t>Number of instance variables per class</a:t>
            </a:r>
          </a:p>
          <a:p>
            <a:r>
              <a:rPr lang="en-US" dirty="0"/>
              <a:t>NUM</a:t>
            </a:r>
          </a:p>
          <a:p>
            <a:r>
              <a:rPr lang="en-US" sz="1000" dirty="0"/>
              <a:t>Number of unique messages sent</a:t>
            </a:r>
          </a:p>
          <a:p>
            <a:r>
              <a:rPr lang="en-US"/>
              <a:t>NDC</a:t>
            </a:r>
            <a:endParaRPr lang="en-US" sz="1000" dirty="0"/>
          </a:p>
          <a:p>
            <a:r>
              <a:rPr lang="en-US" sz="1000" dirty="0"/>
              <a:t>Number of classes inherited</a:t>
            </a:r>
          </a:p>
          <a:p>
            <a:r>
              <a:rPr lang="en-US"/>
              <a:t>NBC</a:t>
            </a:r>
            <a:endParaRPr lang="en-US" dirty="0"/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WMC</a:t>
            </a:r>
          </a:p>
          <a:p>
            <a:r>
              <a:rPr lang="en-US" sz="1000" dirty="0"/>
              <a:t>Average number of weighted methods per classes</a:t>
            </a:r>
          </a:p>
          <a:p>
            <a:r>
              <a:rPr lang="en-US" dirty="0"/>
              <a:t>ADIT</a:t>
            </a:r>
          </a:p>
          <a:p>
            <a:r>
              <a:rPr lang="en-US" sz="1000" dirty="0"/>
              <a:t>Average Depth of Inheritance Tree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Average number of children per base class</a:t>
            </a:r>
          </a:p>
          <a:p>
            <a:r>
              <a:rPr lang="en-US" dirty="0"/>
              <a:t>IS</a:t>
            </a:r>
          </a:p>
          <a:p>
            <a:r>
              <a:rPr lang="en-US" sz="1000" dirty="0"/>
              <a:t>Input services</a:t>
            </a:r>
          </a:p>
          <a:p>
            <a:r>
              <a:rPr lang="en-US" dirty="0"/>
              <a:t>OS</a:t>
            </a:r>
          </a:p>
          <a:p>
            <a:r>
              <a:rPr lang="en-US" sz="1000" dirty="0"/>
              <a:t>Output services</a:t>
            </a:r>
          </a:p>
          <a:p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C9578-C308-43F7-85FC-26D528B5DED4}"/>
              </a:ext>
            </a:extLst>
          </p:cNvPr>
          <p:cNvSpPr txBox="1"/>
          <p:nvPr/>
        </p:nvSpPr>
        <p:spPr>
          <a:xfrm>
            <a:off x="10441042" y="385358"/>
            <a:ext cx="166996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IQS</a:t>
            </a:r>
          </a:p>
          <a:p>
            <a:r>
              <a:rPr lang="en-US" sz="1000"/>
              <a:t>Inquiry services</a:t>
            </a:r>
          </a:p>
          <a:p>
            <a:r>
              <a:rPr lang="en-US"/>
              <a:t>NUMS</a:t>
            </a:r>
          </a:p>
          <a:p>
            <a:r>
              <a:rPr lang="en-US" sz="1000"/>
              <a:t>Number of unique messages sent</a:t>
            </a:r>
          </a:p>
          <a:p>
            <a:r>
              <a:rPr lang="en-US"/>
              <a:t>NCI</a:t>
            </a:r>
          </a:p>
          <a:p>
            <a:r>
              <a:rPr lang="en-US" sz="1000"/>
              <a:t>Number of classes inherited</a:t>
            </a:r>
          </a:p>
          <a:p>
            <a:r>
              <a:rPr lang="en-US"/>
              <a:t>NOC</a:t>
            </a:r>
          </a:p>
          <a:p>
            <a:r>
              <a:rPr lang="en-US" sz="1000"/>
              <a:t>Number of classes</a:t>
            </a:r>
          </a:p>
          <a:p>
            <a:r>
              <a:rPr lang="en-US"/>
              <a:t>NOC</a:t>
            </a:r>
          </a:p>
          <a:p>
            <a:r>
              <a:rPr lang="en-US" sz="1000"/>
              <a:t>Number of classes</a:t>
            </a:r>
          </a:p>
          <a:p>
            <a:r>
              <a:rPr lang="en-US"/>
              <a:t>NOAPC</a:t>
            </a:r>
          </a:p>
          <a:p>
            <a:r>
              <a:rPr lang="en-US" sz="1000"/>
              <a:t>Number of attributes per class</a:t>
            </a:r>
          </a:p>
          <a:p>
            <a:r>
              <a:rPr lang="en-US"/>
              <a:t>NORR</a:t>
            </a:r>
          </a:p>
          <a:p>
            <a:r>
              <a:rPr lang="en-US" sz="1000"/>
              <a:t>Number of realize relationships</a:t>
            </a:r>
          </a:p>
          <a:p>
            <a:r>
              <a:rPr lang="en-US"/>
              <a:t>NOP</a:t>
            </a:r>
          </a:p>
          <a:p>
            <a:r>
              <a:rPr lang="en-US" sz="1000"/>
              <a:t>Number of parameters</a:t>
            </a:r>
          </a:p>
          <a:p>
            <a:r>
              <a:rPr lang="en-US"/>
              <a:t>NOCA</a:t>
            </a:r>
          </a:p>
          <a:p>
            <a:r>
              <a:rPr lang="en-US" sz="1000"/>
              <a:t>Number of class attributes</a:t>
            </a:r>
          </a:p>
          <a:p>
            <a:r>
              <a:rPr lang="en-US"/>
              <a:t>NOSS</a:t>
            </a:r>
          </a:p>
          <a:p>
            <a:r>
              <a:rPr lang="en-US" sz="1000"/>
              <a:t>Number of scenario scripts</a:t>
            </a:r>
          </a:p>
          <a:p>
            <a:r>
              <a:rPr lang="en-US"/>
              <a:t>WMC</a:t>
            </a:r>
          </a:p>
          <a:p>
            <a:r>
              <a:rPr lang="en-US" sz="1000"/>
              <a:t>Weighted methods per class</a:t>
            </a:r>
          </a:p>
          <a:p>
            <a:r>
              <a:rPr lang="en-US"/>
              <a:t>MPC</a:t>
            </a:r>
          </a:p>
          <a:p>
            <a:r>
              <a:rPr lang="en-US" sz="1000"/>
              <a:t>Methods per class</a:t>
            </a:r>
          </a:p>
          <a:p>
            <a:r>
              <a:rPr lang="en-US"/>
              <a:t>NOC</a:t>
            </a:r>
          </a:p>
          <a:p>
            <a:r>
              <a:rPr lang="en-US" sz="1000"/>
              <a:t>Number of children</a:t>
            </a:r>
          </a:p>
          <a:p>
            <a:r>
              <a:rPr lang="en-US"/>
              <a:t>OD</a:t>
            </a:r>
          </a:p>
          <a:p>
            <a:r>
              <a:rPr lang="en-US" sz="1000"/>
              <a:t>Object data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90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945</Words>
  <Application>Microsoft Office PowerPoint</Application>
  <PresentationFormat>Widescreen</PresentationFormat>
  <Paragraphs>314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UMLx Automated software sizing and effort estimation</vt:lpstr>
      <vt:lpstr>The Approaches</vt:lpstr>
      <vt:lpstr>PowerPoint Presentation</vt:lpstr>
      <vt:lpstr>PowerPoint Presentation</vt:lpstr>
      <vt:lpstr>PowerPoint Presentation</vt:lpstr>
      <vt:lpstr>Design Artifact Analysis</vt:lpstr>
      <vt:lpstr>Source Code Analysis </vt:lpstr>
      <vt:lpstr>PowerPoint Presentation</vt:lpstr>
      <vt:lpstr>Design Metrics</vt:lpstr>
      <vt:lpstr>Model Profiling</vt:lpstr>
      <vt:lpstr>Incremental Effort Estimation Model</vt:lpstr>
      <vt:lpstr>Model Estimation Accuracy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113</cp:revision>
  <dcterms:created xsi:type="dcterms:W3CDTF">2018-01-23T03:23:35Z</dcterms:created>
  <dcterms:modified xsi:type="dcterms:W3CDTF">2018-10-28T04:18:09Z</dcterms:modified>
</cp:coreProperties>
</file>