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70" r:id="rId7"/>
    <p:sldId id="262" r:id="rId8"/>
    <p:sldId id="265" r:id="rId9"/>
    <p:sldId id="278" r:id="rId10"/>
    <p:sldId id="272" r:id="rId11"/>
    <p:sldId id="280" r:id="rId12"/>
    <p:sldId id="281" r:id="rId13"/>
    <p:sldId id="264" r:id="rId14"/>
    <p:sldId id="263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smtClean="0"/>
              <a:t>UMLx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Automated software sizing and effort estimaiton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036"/>
          </a:xfrm>
        </p:spPr>
        <p:txBody>
          <a:bodyPr/>
          <a:lstStyle/>
          <a:p>
            <a:r>
              <a:rPr lang="en-US" smtClean="0"/>
              <a:t>Requirements/Use Case Prioritization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09" y="1690688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Resources/Personnel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1552142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5852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Feability/Risk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724766"/>
            <a:ext cx="11242964" cy="55304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</a:t>
            </a:r>
            <a:r>
              <a:rPr lang="en-US" smtClean="0"/>
              <a:t>elements</a:t>
            </a:r>
            <a:r>
              <a:rPr lang="en-US"/>
              <a:t>.</a:t>
            </a:r>
            <a:endParaRPr lang="en-US" smtClean="0"/>
          </a:p>
          <a:p>
            <a:pPr lvl="1"/>
            <a:r>
              <a:rPr lang="en-US" smtClean="0"/>
              <a:t>Functional Size</a:t>
            </a:r>
          </a:p>
          <a:p>
            <a:pPr lvl="2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 smtClean="0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 smtClean="0"/>
              <a:t>Automated transaction identification</a:t>
            </a:r>
            <a:r>
              <a:rPr lang="en-US"/>
              <a:t> </a:t>
            </a:r>
            <a:r>
              <a:rPr lang="en-US" smtClean="0"/>
              <a:t>and classifications.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 smtClean="0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439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1859866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Source code analysis for low level graph representations.</a:t>
            </a:r>
          </a:p>
          <a:p>
            <a:pPr marL="342900" indent="-342900">
              <a:buAutoNum type="arabicPeriod"/>
            </a:pPr>
            <a:r>
              <a:rPr lang="en-US" smtClean="0"/>
              <a:t>Component identification and control flow constructions.</a:t>
            </a:r>
          </a:p>
          <a:p>
            <a:pPr marL="342900" indent="-342900">
              <a:buAutoNum type="arabicPeriod"/>
            </a:pPr>
            <a:r>
              <a:rPr lang="en-US" smtClean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7" y="600364"/>
            <a:ext cx="11395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NOET</a:t>
            </a:r>
          </a:p>
          <a:p>
            <a:r>
              <a:rPr lang="en-US" smtClean="0"/>
              <a:t>NOAAE</a:t>
            </a:r>
          </a:p>
          <a:p>
            <a:r>
              <a:rPr lang="en-US" smtClean="0"/>
              <a:t>NORT</a:t>
            </a:r>
          </a:p>
          <a:p>
            <a:r>
              <a:rPr lang="en-US" smtClean="0"/>
              <a:t>NEM</a:t>
            </a:r>
          </a:p>
          <a:p>
            <a:r>
              <a:rPr lang="en-US" smtClean="0"/>
              <a:t>NSR</a:t>
            </a:r>
          </a:p>
          <a:p>
            <a:r>
              <a:rPr lang="en-US" smtClean="0"/>
              <a:t>NOA</a:t>
            </a:r>
          </a:p>
          <a:p>
            <a:r>
              <a:rPr lang="en-US" smtClean="0"/>
              <a:t>NOS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MPC</a:t>
            </a:r>
            <a:endParaRPr lang="en-US"/>
          </a:p>
          <a:p>
            <a:r>
              <a:rPr lang="en-US" smtClean="0"/>
              <a:t>NOCH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NIVPC</a:t>
            </a:r>
            <a:endParaRPr lang="en-US"/>
          </a:p>
          <a:p>
            <a:r>
              <a:rPr lang="en-US" smtClean="0"/>
              <a:t>NUMS</a:t>
            </a:r>
            <a:endParaRPr lang="en-US"/>
          </a:p>
          <a:p>
            <a:r>
              <a:rPr lang="en-US" smtClean="0"/>
              <a:t>NCI</a:t>
            </a:r>
            <a:endParaRPr lang="en-US"/>
          </a:p>
          <a:p>
            <a:r>
              <a:rPr lang="en-US" smtClean="0"/>
              <a:t>NCIF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NTLC</a:t>
            </a:r>
            <a:endParaRPr lang="en-US"/>
          </a:p>
          <a:p>
            <a:r>
              <a:rPr lang="en-US" smtClean="0"/>
              <a:t>ANWMC</a:t>
            </a:r>
            <a:endParaRPr lang="en-US"/>
          </a:p>
          <a:p>
            <a:r>
              <a:rPr lang="en-US" smtClean="0"/>
              <a:t>ADIT</a:t>
            </a:r>
            <a:endParaRPr lang="en-US"/>
          </a:p>
          <a:p>
            <a:r>
              <a:rPr lang="en-US" smtClean="0"/>
              <a:t>NOCPBC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4073" y="600364"/>
            <a:ext cx="11038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EIF</a:t>
            </a:r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DET</a:t>
            </a:r>
            <a:endParaRPr lang="en-US"/>
          </a:p>
          <a:p>
            <a:r>
              <a:rPr lang="en-US" smtClean="0"/>
              <a:t>FTR</a:t>
            </a:r>
            <a:endParaRPr lang="en-US"/>
          </a:p>
          <a:p>
            <a:r>
              <a:rPr lang="en-US" smtClean="0"/>
              <a:t>NT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ANAPUC</a:t>
            </a:r>
            <a:endParaRPr lang="en-US"/>
          </a:p>
          <a:p>
            <a:r>
              <a:rPr lang="en-US" smtClean="0"/>
              <a:t>ANRPUC</a:t>
            </a:r>
            <a:endParaRPr lang="en-US"/>
          </a:p>
          <a:p>
            <a:r>
              <a:rPr lang="en-US" smtClean="0"/>
              <a:t>UCP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NOCAL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4110" y="600364"/>
            <a:ext cx="1210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ANPC</a:t>
            </a:r>
            <a:endParaRPr lang="en-US"/>
          </a:p>
          <a:p>
            <a:r>
              <a:rPr lang="en-US" smtClean="0"/>
              <a:t>ANCAC</a:t>
            </a:r>
            <a:endParaRPr lang="en-US"/>
          </a:p>
          <a:p>
            <a:r>
              <a:rPr lang="en-US" smtClean="0"/>
              <a:t>ANASSOCC</a:t>
            </a:r>
            <a:endParaRPr lang="en-US"/>
          </a:p>
          <a:p>
            <a:r>
              <a:rPr lang="en-US" smtClean="0"/>
              <a:t>ANRELC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NOAPC</a:t>
            </a:r>
            <a:endParaRPr lang="en-US"/>
          </a:p>
          <a:p>
            <a:r>
              <a:rPr lang="en-US" smtClean="0"/>
              <a:t>NODET</a:t>
            </a:r>
            <a:endParaRPr lang="en-US"/>
          </a:p>
          <a:p>
            <a:r>
              <a:rPr lang="en-US" smtClean="0"/>
              <a:t>NORET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NOMPC</a:t>
            </a:r>
            <a:endParaRPr lang="en-US"/>
          </a:p>
          <a:p>
            <a:r>
              <a:rPr lang="en-US" smtClean="0"/>
              <a:t>NPPM</a:t>
            </a:r>
            <a:endParaRPr lang="en-US"/>
          </a:p>
          <a:p>
            <a:r>
              <a:rPr lang="en-US" smtClean="0"/>
              <a:t>NMT</a:t>
            </a:r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3007" y="600364"/>
            <a:ext cx="15295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NEM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ANA_UC</a:t>
            </a:r>
            <a:endParaRPr lang="en-US"/>
          </a:p>
          <a:p>
            <a:r>
              <a:rPr lang="en-US" smtClean="0"/>
              <a:t>ANR_UC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ANM_CLS</a:t>
            </a:r>
            <a:endParaRPr lang="en-US"/>
          </a:p>
          <a:p>
            <a:r>
              <a:rPr lang="en-US" smtClean="0"/>
              <a:t>ANP_CLS</a:t>
            </a:r>
            <a:endParaRPr lang="en-US"/>
          </a:p>
          <a:p>
            <a:r>
              <a:rPr lang="en-US" smtClean="0"/>
              <a:t>ANCA_CLS</a:t>
            </a:r>
            <a:endParaRPr lang="en-US"/>
          </a:p>
          <a:p>
            <a:r>
              <a:rPr lang="en-US" smtClean="0"/>
              <a:t>ANASSOC_CLS</a:t>
            </a:r>
            <a:endParaRPr lang="en-US"/>
          </a:p>
          <a:p>
            <a:r>
              <a:rPr lang="en-US" smtClean="0"/>
              <a:t>ANREL_CLS</a:t>
            </a:r>
            <a:endParaRPr lang="en-US"/>
          </a:p>
          <a:p>
            <a:r>
              <a:rPr lang="en-US" smtClean="0"/>
              <a:t>NOT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0823" y="600364"/>
            <a:ext cx="36734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</a:t>
            </a:r>
            <a:endParaRPr lang="en-US"/>
          </a:p>
          <a:p>
            <a:r>
              <a:rPr lang="en-US" smtClean="0"/>
              <a:t>EO</a:t>
            </a:r>
            <a:endParaRPr lang="en-US"/>
          </a:p>
          <a:p>
            <a:r>
              <a:rPr lang="en-US" smtClean="0"/>
              <a:t>EQ</a:t>
            </a:r>
            <a:endParaRPr lang="en-US"/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  <a:p>
            <a:r>
              <a:rPr lang="en-US" smtClean="0"/>
              <a:t>DETs</a:t>
            </a:r>
            <a:endParaRPr lang="en-US"/>
          </a:p>
          <a:p>
            <a:r>
              <a:rPr lang="en-US" smtClean="0"/>
              <a:t>FTRs</a:t>
            </a:r>
            <a:endParaRPr lang="en-US"/>
          </a:p>
          <a:p>
            <a:r>
              <a:rPr lang="en-US" smtClean="0"/>
              <a:t>Number </a:t>
            </a:r>
            <a:r>
              <a:rPr lang="en-US"/>
              <a:t>of use cases/scenario scripts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Methods </a:t>
            </a:r>
            <a:r>
              <a:rPr lang="en-US"/>
              <a:t>per class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LOC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</a:t>
            </a:r>
            <a:endParaRPr lang="en-US"/>
          </a:p>
          <a:p>
            <a:r>
              <a:rPr lang="en-US" smtClean="0"/>
              <a:t>NUM</a:t>
            </a:r>
            <a:endParaRPr lang="en-US"/>
          </a:p>
          <a:p>
            <a:r>
              <a:rPr lang="en-US" smtClean="0"/>
              <a:t>derived classes</a:t>
            </a:r>
            <a:endParaRPr lang="en-US"/>
          </a:p>
          <a:p>
            <a:r>
              <a:rPr lang="en-US" smtClean="0"/>
              <a:t>base classes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TLC</a:t>
            </a:r>
            <a:endParaRPr lang="en-US"/>
          </a:p>
          <a:p>
            <a:r>
              <a:rPr lang="en-US" smtClean="0"/>
              <a:t>WMC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9148" y="600364"/>
            <a:ext cx="609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IS</a:t>
            </a:r>
            <a:endParaRPr lang="en-US"/>
          </a:p>
          <a:p>
            <a:r>
              <a:rPr lang="en-US" smtClean="0"/>
              <a:t>OS</a:t>
            </a:r>
            <a:endParaRPr lang="en-US"/>
          </a:p>
          <a:p>
            <a:r>
              <a:rPr lang="en-US" smtClean="0"/>
              <a:t>IQS</a:t>
            </a:r>
            <a:endParaRPr lang="en-US"/>
          </a:p>
          <a:p>
            <a:r>
              <a:rPr lang="en-US" smtClean="0"/>
              <a:t>OD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Functional software size based effort estimation.</a:t>
            </a:r>
          </a:p>
          <a:p>
            <a:pPr marL="800100" lvl="1" indent="-342900">
              <a:buAutoNum type="arabicPeriod"/>
            </a:pPr>
            <a:r>
              <a:rPr lang="en-US" smtClean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based effort estimation</a:t>
            </a:r>
          </a:p>
          <a:p>
            <a:pPr marL="800100" lvl="1" indent="-342900">
              <a:buAutoNum type="arabicPeriod"/>
            </a:pPr>
            <a:r>
              <a:rPr lang="en-US" smtClean="0"/>
              <a:t>Regression mdoels based on significant feature selection</a:t>
            </a:r>
          </a:p>
          <a:p>
            <a:pPr marL="800100" lvl="1" indent="-342900">
              <a:buAutoNum type="arabicPeriod"/>
            </a:pPr>
            <a:r>
              <a:rPr lang="en-US" smtClean="0"/>
              <a:t>Neural Network Model</a:t>
            </a:r>
          </a:p>
          <a:p>
            <a:r>
              <a:rPr lang="en-US" smtClean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Estimation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Linear Model ()</a:t>
            </a:r>
          </a:p>
          <a:p>
            <a:r>
              <a:rPr lang="en-US" smtClean="0"/>
              <a:t>Bayesian Model ()</a:t>
            </a:r>
          </a:p>
          <a:p>
            <a:r>
              <a:rPr lang="en-US" smtClean="0"/>
              <a:t>Neural Network()</a:t>
            </a:r>
          </a:p>
          <a:p>
            <a:r>
              <a:rPr lang="en-US" smtClean="0"/>
              <a:t>Dynamic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481</Words>
  <Application>Microsoft Office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UMLx Automated software sizing and effort estimaiton</vt:lpstr>
      <vt:lpstr>Purposes</vt:lpstr>
      <vt:lpstr>The approaches</vt:lpstr>
      <vt:lpstr>Design Artifact Analysis</vt:lpstr>
      <vt:lpstr>Source Code Analysis </vt:lpstr>
      <vt:lpstr>Design Metrics</vt:lpstr>
      <vt:lpstr>Model Profiling</vt:lpstr>
      <vt:lpstr>Incremental Effort Estimation Model</vt:lpstr>
      <vt:lpstr>Model Estimation Accuracy</vt:lpstr>
      <vt:lpstr>Requirements/Use Case Prioritization</vt:lpstr>
      <vt:lpstr>Resources/Personnel Allocation</vt:lpstr>
      <vt:lpstr>Feability/Risk Analysis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47</cp:revision>
  <dcterms:created xsi:type="dcterms:W3CDTF">2018-01-23T03:23:35Z</dcterms:created>
  <dcterms:modified xsi:type="dcterms:W3CDTF">2018-10-19T19:30:48Z</dcterms:modified>
</cp:coreProperties>
</file>