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86" r:id="rId4"/>
    <p:sldId id="288" r:id="rId5"/>
    <p:sldId id="289" r:id="rId6"/>
    <p:sldId id="259" r:id="rId7"/>
    <p:sldId id="268" r:id="rId8"/>
    <p:sldId id="283" r:id="rId9"/>
    <p:sldId id="447" r:id="rId10"/>
    <p:sldId id="262" r:id="rId11"/>
    <p:sldId id="265" r:id="rId12"/>
    <p:sldId id="278" r:id="rId13"/>
    <p:sldId id="285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9BCBD-F247-43A9-8490-88C651420C9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F754C-D112-4438-AE86-C10DD87CE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F754C-D112-4438-AE86-C10DD87CE7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9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3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9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9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9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4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1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3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5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0D9CD-F0CF-44B7-B550-D9BAB2022B2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2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096963"/>
            <a:ext cx="10134600" cy="2387600"/>
          </a:xfrm>
        </p:spPr>
        <p:txBody>
          <a:bodyPr>
            <a:normAutofit/>
          </a:bodyPr>
          <a:lstStyle/>
          <a:p>
            <a:r>
              <a:rPr lang="en-US" sz="7300" dirty="0" err="1"/>
              <a:t>UMLx</a:t>
            </a:r>
            <a:br>
              <a:rPr lang="en-US" dirty="0"/>
            </a:br>
            <a:r>
              <a:rPr lang="en-US" sz="4000" dirty="0"/>
              <a:t>Automated software sizing and effort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Kan Qi</a:t>
            </a:r>
          </a:p>
        </p:txBody>
      </p:sp>
    </p:spTree>
    <p:extLst>
      <p:ext uri="{BB962C8B-B14F-4D97-AF65-F5344CB8AC3E}">
        <p14:creationId xmlns:p14="http://schemas.microsoft.com/office/powerpoint/2010/main" val="135839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Profiling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292"/>
            <a:ext cx="10515600" cy="2357076"/>
          </a:xfrm>
        </p:spPr>
        <p:txBody>
          <a:bodyPr>
            <a:normAutofit/>
          </a:bodyPr>
          <a:lstStyle/>
          <a:p>
            <a:r>
              <a:rPr lang="en-US" dirty="0"/>
              <a:t>The modeling information are evaluated and output for various decisions.</a:t>
            </a:r>
          </a:p>
          <a:p>
            <a:pPr lvl="1"/>
            <a:r>
              <a:rPr lang="en-US" dirty="0"/>
              <a:t>The plugin framework. Statistical models (evaluator plugins) are pluggable into the analysis procedure.</a:t>
            </a:r>
          </a:p>
          <a:p>
            <a:pPr lvl="1"/>
            <a:r>
              <a:rPr lang="en-US" dirty="0"/>
              <a:t>Multi-level/aspect evaluation: UML elements, transaction, use case, model (project), repo levels, use case points, function points, design metrics,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0" y="4004900"/>
            <a:ext cx="11788691" cy="242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Incremental Effort Estimation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8078" y="1690687"/>
            <a:ext cx="46905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Functional software size based effort estimation.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Bayesian analysis to integrate expert estimates and sample estimates.</a:t>
            </a:r>
          </a:p>
          <a:p>
            <a:pPr marL="342900" indent="-342900">
              <a:buAutoNum type="arabicPeriod"/>
            </a:pPr>
            <a:r>
              <a:rPr lang="en-US" dirty="0"/>
              <a:t>Design metrics based effort estimation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Regression models based on significant feature selection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Neural Network Model</a:t>
            </a:r>
          </a:p>
          <a:p>
            <a:r>
              <a:rPr lang="en-US" dirty="0"/>
              <a:t>3.   Dynamic Models for continuous/incremental effort estimation.</a:t>
            </a:r>
          </a:p>
        </p:txBody>
      </p:sp>
    </p:spTree>
    <p:extLst>
      <p:ext uri="{BB962C8B-B14F-4D97-AF65-F5344CB8AC3E}">
        <p14:creationId xmlns:p14="http://schemas.microsoft.com/office/powerpoint/2010/main" val="3180299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Estimation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  <a:p>
            <a:r>
              <a:rPr lang="en-US" dirty="0"/>
              <a:t>Bayesian Model</a:t>
            </a:r>
          </a:p>
          <a:p>
            <a:r>
              <a:rPr lang="en-US" dirty="0"/>
              <a:t>Neural Network</a:t>
            </a:r>
          </a:p>
          <a:p>
            <a:r>
              <a:rPr lang="en-US" dirty="0"/>
              <a:t>Dynamic model (Ongoing)</a:t>
            </a:r>
          </a:p>
        </p:txBody>
      </p:sp>
    </p:spTree>
    <p:extLst>
      <p:ext uri="{BB962C8B-B14F-4D97-AF65-F5344CB8AC3E}">
        <p14:creationId xmlns:p14="http://schemas.microsoft.com/office/powerpoint/2010/main" val="355069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0" y="0"/>
            <a:ext cx="7227593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7815" y="1998134"/>
            <a:ext cx="4340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 Demo:</a:t>
            </a:r>
          </a:p>
          <a:p>
            <a:r>
              <a:rPr lang="en-US" dirty="0"/>
              <a:t>http://18.223.102.195:8081/estimationPage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5240" y="2813463"/>
            <a:ext cx="3442802" cy="276999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Specifying available resources for feasibility analysis </a:t>
            </a:r>
          </a:p>
        </p:txBody>
      </p:sp>
      <p:sp>
        <p:nvSpPr>
          <p:cNvPr id="9" name="Down Arrow 8"/>
          <p:cNvSpPr/>
          <p:nvPr/>
        </p:nvSpPr>
        <p:spPr>
          <a:xfrm rot="2266076">
            <a:off x="1982041" y="3160851"/>
            <a:ext cx="235132" cy="20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63306" y="61796"/>
            <a:ext cx="3121111" cy="276999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Specifying Technical and Environmental Factors</a:t>
            </a:r>
          </a:p>
        </p:txBody>
      </p:sp>
      <p:sp>
        <p:nvSpPr>
          <p:cNvPr id="12" name="Down Arrow 11"/>
          <p:cNvSpPr/>
          <p:nvPr/>
        </p:nvSpPr>
        <p:spPr>
          <a:xfrm rot="18560103">
            <a:off x="6206909" y="392846"/>
            <a:ext cx="235132" cy="20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71639" y="4976516"/>
            <a:ext cx="1650003" cy="276999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Upload Design Artifacts</a:t>
            </a:r>
          </a:p>
        </p:txBody>
      </p:sp>
      <p:sp>
        <p:nvSpPr>
          <p:cNvPr id="14" name="Down Arrow 13"/>
          <p:cNvSpPr/>
          <p:nvPr/>
        </p:nvSpPr>
        <p:spPr>
          <a:xfrm rot="1758302">
            <a:off x="3079075" y="5298169"/>
            <a:ext cx="235132" cy="20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12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30"/>
            <a:ext cx="7400601" cy="64093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26215" y="1828800"/>
            <a:ext cx="4340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 Demo:</a:t>
            </a:r>
          </a:p>
          <a:p>
            <a:r>
              <a:rPr lang="en-US" dirty="0"/>
              <a:t>http://18.223.102.195:8081/estimationPage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964889"/>
            <a:ext cx="1589731" cy="276999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Use Case Prioritization</a:t>
            </a:r>
          </a:p>
        </p:txBody>
      </p:sp>
      <p:sp>
        <p:nvSpPr>
          <p:cNvPr id="3" name="Down Arrow 2"/>
          <p:cNvSpPr/>
          <p:nvPr/>
        </p:nvSpPr>
        <p:spPr>
          <a:xfrm rot="19889279">
            <a:off x="1254034" y="3334221"/>
            <a:ext cx="235132" cy="20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34202" y="3065618"/>
            <a:ext cx="2160656" cy="276999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Resources/Personnel Allocation</a:t>
            </a:r>
          </a:p>
        </p:txBody>
      </p:sp>
      <p:sp>
        <p:nvSpPr>
          <p:cNvPr id="9" name="Down Arrow 8"/>
          <p:cNvSpPr/>
          <p:nvPr/>
        </p:nvSpPr>
        <p:spPr>
          <a:xfrm rot="2266076">
            <a:off x="6545574" y="3413006"/>
            <a:ext cx="235132" cy="20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0573" y="129530"/>
            <a:ext cx="1654171" cy="276999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Feasibility/Risk Analysis</a:t>
            </a:r>
          </a:p>
        </p:txBody>
      </p:sp>
      <p:sp>
        <p:nvSpPr>
          <p:cNvPr id="11" name="Down Arrow 10"/>
          <p:cNvSpPr/>
          <p:nvPr/>
        </p:nvSpPr>
        <p:spPr>
          <a:xfrm rot="2266076">
            <a:off x="3167374" y="476918"/>
            <a:ext cx="235132" cy="20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4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8867"/>
          </a:xfrm>
        </p:spPr>
        <p:txBody>
          <a:bodyPr>
            <a:normAutofit fontScale="90000"/>
          </a:bodyPr>
          <a:lstStyle/>
          <a:p>
            <a:r>
              <a:rPr lang="en-US" dirty="0"/>
              <a:t>The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Automated Software Sizing</a:t>
            </a:r>
          </a:p>
          <a:p>
            <a:r>
              <a:rPr lang="en-US"/>
              <a:t>Design Artifacts/ Source Code Analysis</a:t>
            </a:r>
          </a:p>
          <a:p>
            <a:pPr lvl="1"/>
            <a:r>
              <a:rPr lang="en-US" sz="2000"/>
              <a:t>User stories, Use cases, Design artifact</a:t>
            </a:r>
          </a:p>
          <a:p>
            <a:pPr lvl="1"/>
            <a:r>
              <a:rPr lang="en-US"/>
              <a:t>Architecture recovery – components, transactions, data elements.</a:t>
            </a:r>
          </a:p>
          <a:p>
            <a:pPr lvl="1"/>
            <a:r>
              <a:rPr lang="en-US"/>
              <a:t>Functional Size</a:t>
            </a:r>
          </a:p>
          <a:p>
            <a:pPr lvl="2"/>
            <a:r>
              <a:rPr lang="en-US"/>
              <a:t>Automated transaction identification and classification</a:t>
            </a:r>
          </a:p>
          <a:p>
            <a:pPr lvl="1"/>
            <a:r>
              <a:rPr lang="en-US"/>
              <a:t>50+ design and code metrics</a:t>
            </a:r>
          </a:p>
          <a:p>
            <a:r>
              <a:rPr lang="en-US"/>
              <a:t>Incremental Effort Estimation</a:t>
            </a:r>
          </a:p>
          <a:p>
            <a:pPr lvl="1"/>
            <a:r>
              <a:rPr lang="en-US"/>
              <a:t>Continuous effort estimation over the process</a:t>
            </a:r>
          </a:p>
          <a:p>
            <a:r>
              <a:rPr lang="en-US"/>
              <a:t>Data-driven Software Management</a:t>
            </a:r>
          </a:p>
          <a:p>
            <a:pPr lvl="1"/>
            <a:r>
              <a:rPr lang="en-US"/>
              <a:t>Prioritization of development tasks</a:t>
            </a:r>
          </a:p>
          <a:p>
            <a:pPr lvl="1"/>
            <a:r>
              <a:rPr lang="en-US"/>
              <a:t>Resource allocation</a:t>
            </a:r>
          </a:p>
          <a:p>
            <a:pPr lvl="1"/>
            <a:r>
              <a:rPr lang="en-US"/>
              <a:t>Feasibility analysis</a:t>
            </a:r>
          </a:p>
          <a:p>
            <a:pPr lvl="1"/>
            <a:r>
              <a:rPr lang="en-US"/>
              <a:t>Productivity measurement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826558"/>
            <a:ext cx="10515600" cy="841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Work as data mining platform to extract useful information that can facilitate decision making in software project management.</a:t>
            </a:r>
          </a:p>
        </p:txBody>
      </p:sp>
    </p:spTree>
    <p:extLst>
      <p:ext uri="{BB962C8B-B14F-4D97-AF65-F5344CB8AC3E}">
        <p14:creationId xmlns:p14="http://schemas.microsoft.com/office/powerpoint/2010/main" val="240487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42267" y="1138767"/>
            <a:ext cx="1422400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UML Meta-models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42267" y="2722032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System Interaction 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15567" y="2715946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Software Sizing Models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36134" y="3632199"/>
            <a:ext cx="1413934" cy="7366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Source Code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36134" y="2243667"/>
            <a:ext cx="1413934" cy="736600"/>
          </a:xfrm>
          <a:prstGeom prst="roundRect">
            <a:avLst>
              <a:gd name="adj" fmla="val 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UML Diagrams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42267" y="4402666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Source Code Model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214783" y="2715946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Statistical Models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414000" y="2715946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Effort Estimation Models</a:t>
            </a:r>
          </a:p>
        </p:txBody>
      </p:sp>
      <p:cxnSp>
        <p:nvCxnSpPr>
          <p:cNvPr id="13" name="Straight Arrow Connector 12"/>
          <p:cNvCxnSpPr>
            <a:endCxn id="8" idx="0"/>
          </p:cNvCxnSpPr>
          <p:nvPr/>
        </p:nvCxnSpPr>
        <p:spPr>
          <a:xfrm flipH="1">
            <a:off x="1943101" y="1473200"/>
            <a:ext cx="1960034" cy="770467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8" idx="2"/>
          </p:cNvCxnSpPr>
          <p:nvPr/>
        </p:nvCxnSpPr>
        <p:spPr>
          <a:xfrm flipV="1">
            <a:off x="1943101" y="2980267"/>
            <a:ext cx="0" cy="65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  <a:endCxn id="7" idx="2"/>
          </p:cNvCxnSpPr>
          <p:nvPr/>
        </p:nvCxnSpPr>
        <p:spPr>
          <a:xfrm flipH="1" flipV="1">
            <a:off x="1943101" y="4368799"/>
            <a:ext cx="1799166" cy="40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6" idx="1"/>
          </p:cNvCxnSpPr>
          <p:nvPr/>
        </p:nvCxnSpPr>
        <p:spPr>
          <a:xfrm flipV="1">
            <a:off x="5156201" y="3084246"/>
            <a:ext cx="859366" cy="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0" idx="1"/>
          </p:cNvCxnSpPr>
          <p:nvPr/>
        </p:nvCxnSpPr>
        <p:spPr>
          <a:xfrm>
            <a:off x="7429501" y="3084246"/>
            <a:ext cx="785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1" idx="1"/>
          </p:cNvCxnSpPr>
          <p:nvPr/>
        </p:nvCxnSpPr>
        <p:spPr>
          <a:xfrm>
            <a:off x="9628717" y="3084246"/>
            <a:ext cx="785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  <a:endCxn id="5" idx="0"/>
          </p:cNvCxnSpPr>
          <p:nvPr/>
        </p:nvCxnSpPr>
        <p:spPr>
          <a:xfrm flipH="1">
            <a:off x="4449234" y="1875367"/>
            <a:ext cx="4233" cy="846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0"/>
            <a:endCxn id="5" idx="2"/>
          </p:cNvCxnSpPr>
          <p:nvPr/>
        </p:nvCxnSpPr>
        <p:spPr>
          <a:xfrm flipV="1">
            <a:off x="4449234" y="3458632"/>
            <a:ext cx="0" cy="94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3"/>
            <a:endCxn id="5" idx="1"/>
          </p:cNvCxnSpPr>
          <p:nvPr/>
        </p:nvCxnSpPr>
        <p:spPr>
          <a:xfrm>
            <a:off x="2650068" y="2611967"/>
            <a:ext cx="1092199" cy="47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5" idx="1"/>
          </p:cNvCxnSpPr>
          <p:nvPr/>
        </p:nvCxnSpPr>
        <p:spPr>
          <a:xfrm flipV="1">
            <a:off x="2650068" y="3090332"/>
            <a:ext cx="1092199" cy="91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52389" y="2112726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152388" y="3858671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87410" y="4402666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22431" y="1630403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71965" y="3172397"/>
            <a:ext cx="1446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Reverse Engineering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50068" y="2578100"/>
            <a:ext cx="116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Design Artifacts</a:t>
            </a:r>
          </a:p>
          <a:p>
            <a:r>
              <a:rPr lang="en-US" sz="1200" dirty="0"/>
              <a:t>        Analysis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15745" y="3373734"/>
            <a:ext cx="966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 Code</a:t>
            </a:r>
          </a:p>
          <a:p>
            <a:r>
              <a:rPr lang="en-US" sz="1200" dirty="0"/>
              <a:t>     Analysis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120370" y="2650918"/>
            <a:ext cx="888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Automated</a:t>
            </a:r>
          </a:p>
          <a:p>
            <a:r>
              <a:rPr lang="en-US" sz="1200" dirty="0"/>
              <a:t>  Counting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436057" y="2777845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28717" y="2777844"/>
            <a:ext cx="76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03927" y="152400"/>
            <a:ext cx="3472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Software size &amp; effort modeling</a:t>
            </a:r>
          </a:p>
        </p:txBody>
      </p:sp>
    </p:spTree>
    <p:extLst>
      <p:ext uri="{BB962C8B-B14F-4D97-AF65-F5344CB8AC3E}">
        <p14:creationId xmlns:p14="http://schemas.microsoft.com/office/powerpoint/2010/main" val="61578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42267" y="1138767"/>
            <a:ext cx="1422400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UML Meta-models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42267" y="2722032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System Interaction 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15567" y="2715946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Software Sizing Models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36134" y="3632199"/>
            <a:ext cx="1413934" cy="7366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Source Code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36134" y="2243667"/>
            <a:ext cx="1413934" cy="736600"/>
          </a:xfrm>
          <a:prstGeom prst="roundRect">
            <a:avLst>
              <a:gd name="adj" fmla="val 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UML Diagrams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42267" y="4402666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Source Code Model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214783" y="2715946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Statistical Models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414000" y="2715946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Effort Estimation Models</a:t>
            </a:r>
          </a:p>
        </p:txBody>
      </p:sp>
      <p:cxnSp>
        <p:nvCxnSpPr>
          <p:cNvPr id="13" name="Straight Arrow Connector 12"/>
          <p:cNvCxnSpPr>
            <a:endCxn id="8" idx="0"/>
          </p:cNvCxnSpPr>
          <p:nvPr/>
        </p:nvCxnSpPr>
        <p:spPr>
          <a:xfrm flipH="1">
            <a:off x="1943101" y="1473200"/>
            <a:ext cx="1960034" cy="770467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8" idx="2"/>
          </p:cNvCxnSpPr>
          <p:nvPr/>
        </p:nvCxnSpPr>
        <p:spPr>
          <a:xfrm flipV="1">
            <a:off x="1943101" y="2980267"/>
            <a:ext cx="0" cy="65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  <a:endCxn id="7" idx="2"/>
          </p:cNvCxnSpPr>
          <p:nvPr/>
        </p:nvCxnSpPr>
        <p:spPr>
          <a:xfrm flipH="1" flipV="1">
            <a:off x="1943101" y="4368799"/>
            <a:ext cx="1799166" cy="40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6" idx="1"/>
          </p:cNvCxnSpPr>
          <p:nvPr/>
        </p:nvCxnSpPr>
        <p:spPr>
          <a:xfrm flipV="1">
            <a:off x="5156201" y="3084246"/>
            <a:ext cx="859366" cy="6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0" idx="1"/>
          </p:cNvCxnSpPr>
          <p:nvPr/>
        </p:nvCxnSpPr>
        <p:spPr>
          <a:xfrm>
            <a:off x="7429501" y="3084246"/>
            <a:ext cx="785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1" idx="1"/>
          </p:cNvCxnSpPr>
          <p:nvPr/>
        </p:nvCxnSpPr>
        <p:spPr>
          <a:xfrm>
            <a:off x="9628717" y="3084246"/>
            <a:ext cx="7852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  <a:endCxn id="5" idx="0"/>
          </p:cNvCxnSpPr>
          <p:nvPr/>
        </p:nvCxnSpPr>
        <p:spPr>
          <a:xfrm flipH="1">
            <a:off x="4449234" y="1875367"/>
            <a:ext cx="4233" cy="846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0"/>
            <a:endCxn id="5" idx="2"/>
          </p:cNvCxnSpPr>
          <p:nvPr/>
        </p:nvCxnSpPr>
        <p:spPr>
          <a:xfrm flipV="1">
            <a:off x="4449234" y="3458632"/>
            <a:ext cx="0" cy="94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3"/>
            <a:endCxn id="5" idx="1"/>
          </p:cNvCxnSpPr>
          <p:nvPr/>
        </p:nvCxnSpPr>
        <p:spPr>
          <a:xfrm>
            <a:off x="2650068" y="2611967"/>
            <a:ext cx="1092199" cy="47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5" idx="1"/>
          </p:cNvCxnSpPr>
          <p:nvPr/>
        </p:nvCxnSpPr>
        <p:spPr>
          <a:xfrm flipV="1">
            <a:off x="2650068" y="3090332"/>
            <a:ext cx="1092199" cy="910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52389" y="2112726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152388" y="3858671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87410" y="4402666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22431" y="1630403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71965" y="3172397"/>
            <a:ext cx="1446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Reverse Engineering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34130" y="2616515"/>
            <a:ext cx="116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Design Artifacts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Analysis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15745" y="3373734"/>
            <a:ext cx="966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Source Code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Analysis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129249" y="2625624"/>
            <a:ext cx="888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Automated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Counting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436057" y="2777845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Training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582648" y="2801181"/>
            <a:ext cx="877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Generating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03927" y="152400"/>
            <a:ext cx="1744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Model Training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015567" y="1441227"/>
            <a:ext cx="1413934" cy="736600"/>
          </a:xfrm>
          <a:prstGeom prst="roundRect">
            <a:avLst>
              <a:gd name="adj" fmla="val 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Effort Data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7436057" y="2177827"/>
            <a:ext cx="778726" cy="600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29501" y="2308387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14594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42267" y="1138767"/>
            <a:ext cx="1422400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UML Meta-models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42267" y="2722032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System Interaction 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15567" y="2715946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Software Sizing Models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36134" y="3632199"/>
            <a:ext cx="1413934" cy="7366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Source Code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36134" y="2243667"/>
            <a:ext cx="1413934" cy="736600"/>
          </a:xfrm>
          <a:prstGeom prst="roundRect">
            <a:avLst>
              <a:gd name="adj" fmla="val 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UML Diagrams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42267" y="4402666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Source Code Model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221339" y="2709880"/>
            <a:ext cx="1413934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Trained </a:t>
            </a:r>
            <a:r>
              <a:rPr lang="en-US" sz="1600" dirty="0"/>
              <a:t>Effort Estimation Models</a:t>
            </a:r>
          </a:p>
        </p:txBody>
      </p:sp>
      <p:cxnSp>
        <p:nvCxnSpPr>
          <p:cNvPr id="13" name="Straight Arrow Connector 12"/>
          <p:cNvCxnSpPr>
            <a:endCxn id="8" idx="0"/>
          </p:cNvCxnSpPr>
          <p:nvPr/>
        </p:nvCxnSpPr>
        <p:spPr>
          <a:xfrm flipH="1">
            <a:off x="1943101" y="1473200"/>
            <a:ext cx="1960034" cy="770467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8" idx="2"/>
          </p:cNvCxnSpPr>
          <p:nvPr/>
        </p:nvCxnSpPr>
        <p:spPr>
          <a:xfrm flipV="1">
            <a:off x="1943101" y="2980267"/>
            <a:ext cx="0" cy="65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  <a:endCxn id="7" idx="2"/>
          </p:cNvCxnSpPr>
          <p:nvPr/>
        </p:nvCxnSpPr>
        <p:spPr>
          <a:xfrm flipH="1" flipV="1">
            <a:off x="1943101" y="4368799"/>
            <a:ext cx="1799166" cy="40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6" idx="1"/>
          </p:cNvCxnSpPr>
          <p:nvPr/>
        </p:nvCxnSpPr>
        <p:spPr>
          <a:xfrm flipV="1">
            <a:off x="5156201" y="3084246"/>
            <a:ext cx="859366" cy="6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</p:cNvCxnSpPr>
          <p:nvPr/>
        </p:nvCxnSpPr>
        <p:spPr>
          <a:xfrm>
            <a:off x="7429501" y="3084246"/>
            <a:ext cx="785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  <a:endCxn id="5" idx="0"/>
          </p:cNvCxnSpPr>
          <p:nvPr/>
        </p:nvCxnSpPr>
        <p:spPr>
          <a:xfrm flipH="1">
            <a:off x="4449234" y="1875367"/>
            <a:ext cx="4233" cy="846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0"/>
            <a:endCxn id="5" idx="2"/>
          </p:cNvCxnSpPr>
          <p:nvPr/>
        </p:nvCxnSpPr>
        <p:spPr>
          <a:xfrm flipV="1">
            <a:off x="4449234" y="3458632"/>
            <a:ext cx="0" cy="94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3"/>
            <a:endCxn id="5" idx="1"/>
          </p:cNvCxnSpPr>
          <p:nvPr/>
        </p:nvCxnSpPr>
        <p:spPr>
          <a:xfrm>
            <a:off x="2650068" y="2611967"/>
            <a:ext cx="1092199" cy="47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5" idx="1"/>
          </p:cNvCxnSpPr>
          <p:nvPr/>
        </p:nvCxnSpPr>
        <p:spPr>
          <a:xfrm flipV="1">
            <a:off x="2650068" y="3090332"/>
            <a:ext cx="1092199" cy="91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52389" y="2112726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152388" y="3858671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87410" y="4402666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22431" y="1630403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71965" y="3172397"/>
            <a:ext cx="1446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Reverse Engineering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34130" y="2616515"/>
            <a:ext cx="116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Design Artifacts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Analysis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15745" y="3373734"/>
            <a:ext cx="966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Source Code</a:t>
            </a:r>
          </a:p>
          <a:p>
            <a:r>
              <a:rPr lang="en-US" dirty="0"/>
              <a:t>     Analysis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129249" y="2625624"/>
            <a:ext cx="888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Automated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Counting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40189" y="2761597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03927" y="152400"/>
            <a:ext cx="18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Effort Prediction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316423" y="2718369"/>
            <a:ext cx="1413934" cy="736600"/>
          </a:xfrm>
          <a:prstGeom prst="roundRect">
            <a:avLst>
              <a:gd name="adj" fmla="val 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Predicted Effort</a:t>
            </a:r>
          </a:p>
        </p:txBody>
      </p:sp>
      <p:cxnSp>
        <p:nvCxnSpPr>
          <p:cNvPr id="12" name="Straight Arrow Connector 11"/>
          <p:cNvCxnSpPr>
            <a:stCxn id="11" idx="3"/>
            <a:endCxn id="34" idx="1"/>
          </p:cNvCxnSpPr>
          <p:nvPr/>
        </p:nvCxnSpPr>
        <p:spPr>
          <a:xfrm>
            <a:off x="9635273" y="3078180"/>
            <a:ext cx="681150" cy="84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660697" y="2755531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7111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Artifact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37" y="1758266"/>
            <a:ext cx="4829175" cy="3486150"/>
          </a:xfrm>
        </p:spPr>
      </p:pic>
      <p:sp>
        <p:nvSpPr>
          <p:cNvPr id="6" name="TextBox 5"/>
          <p:cNvSpPr txBox="1"/>
          <p:nvPr/>
        </p:nvSpPr>
        <p:spPr>
          <a:xfrm>
            <a:off x="6259946" y="1690688"/>
            <a:ext cx="4621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Briding modeling platforms with our Analysis tool.</a:t>
            </a:r>
          </a:p>
          <a:p>
            <a:pPr marL="342900" indent="-342900">
              <a:buAutoNum type="arabicPeriod"/>
            </a:pPr>
            <a:r>
              <a:rPr lang="en-US"/>
              <a:t>Unitform data structure for indexing, connecting, and organizing design objects using USIM.</a:t>
            </a:r>
          </a:p>
          <a:p>
            <a:pPr marL="342900" indent="-342900">
              <a:buAutoNum type="arabicPeriod"/>
            </a:pPr>
            <a:r>
              <a:rPr lang="en-US"/>
              <a:t>Automated transaction identification and classifications.</a:t>
            </a:r>
          </a:p>
          <a:p>
            <a:pPr marL="342900" indent="-342900">
              <a:buAutoNum type="arabicPeriod"/>
            </a:pPr>
            <a:r>
              <a:rPr lang="en-US"/>
              <a:t>Design metrics calculation.</a:t>
            </a:r>
          </a:p>
          <a:p>
            <a:pPr marL="342900" indent="-342900">
              <a:buAutoNum type="arabicPeriod"/>
            </a:pPr>
            <a:r>
              <a:rPr lang="en-US"/>
              <a:t>Data profiling.</a:t>
            </a:r>
          </a:p>
        </p:txBody>
      </p:sp>
    </p:spTree>
    <p:extLst>
      <p:ext uri="{BB962C8B-B14F-4D97-AF65-F5344CB8AC3E}">
        <p14:creationId xmlns:p14="http://schemas.microsoft.com/office/powerpoint/2010/main" val="131929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98172"/>
            <a:ext cx="10515600" cy="34884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 Code Analysis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2856" y="1380111"/>
            <a:ext cx="5193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Source code analysis for low level graph representations.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Component identification and control flow constructions.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Automated software functional sizing.</a:t>
            </a:r>
          </a:p>
        </p:txBody>
      </p:sp>
    </p:spTree>
    <p:extLst>
      <p:ext uri="{BB962C8B-B14F-4D97-AF65-F5344CB8AC3E}">
        <p14:creationId xmlns:p14="http://schemas.microsoft.com/office/powerpoint/2010/main" val="216014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73" y="2333321"/>
            <a:ext cx="11908095" cy="22411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2466" y="673240"/>
            <a:ext cx="646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Recovered User System Interaction Model Example</a:t>
            </a:r>
          </a:p>
        </p:txBody>
      </p:sp>
    </p:spTree>
    <p:extLst>
      <p:ext uri="{BB962C8B-B14F-4D97-AF65-F5344CB8AC3E}">
        <p14:creationId xmlns:p14="http://schemas.microsoft.com/office/powerpoint/2010/main" val="147389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272156" cy="538746"/>
          </a:xfrm>
        </p:spPr>
        <p:txBody>
          <a:bodyPr>
            <a:normAutofit fontScale="90000"/>
          </a:bodyPr>
          <a:lstStyle/>
          <a:p>
            <a:r>
              <a:rPr lang="en-US"/>
              <a:t>Design Metrics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932" y="461260"/>
            <a:ext cx="153527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NOET</a:t>
            </a:r>
            <a:endParaRPr lang="en-US" dirty="0"/>
          </a:p>
          <a:p>
            <a:r>
              <a:rPr lang="en-US" sz="1000" dirty="0"/>
              <a:t>Number of entity type</a:t>
            </a:r>
          </a:p>
          <a:p>
            <a:r>
              <a:rPr lang="en-US" dirty="0"/>
              <a:t>NOAAE</a:t>
            </a:r>
          </a:p>
          <a:p>
            <a:r>
              <a:rPr lang="en-US" sz="1000" dirty="0"/>
              <a:t>Number of attributes of all the entities</a:t>
            </a:r>
          </a:p>
          <a:p>
            <a:r>
              <a:rPr lang="en-US" dirty="0"/>
              <a:t>NORT</a:t>
            </a:r>
          </a:p>
          <a:p>
            <a:r>
              <a:rPr lang="en-US" sz="1000" dirty="0"/>
              <a:t>Number of relationship types</a:t>
            </a:r>
          </a:p>
          <a:p>
            <a:r>
              <a:rPr lang="en-US" dirty="0"/>
              <a:t>NEM</a:t>
            </a:r>
          </a:p>
          <a:p>
            <a:r>
              <a:rPr lang="en-US" sz="1000" dirty="0"/>
              <a:t>Number of External Methods</a:t>
            </a:r>
          </a:p>
          <a:p>
            <a:r>
              <a:rPr lang="en-US" dirty="0"/>
              <a:t>NSR</a:t>
            </a:r>
          </a:p>
          <a:p>
            <a:r>
              <a:rPr lang="en-US" sz="1000" dirty="0"/>
              <a:t>Number of Services Requested</a:t>
            </a:r>
          </a:p>
          <a:p>
            <a:r>
              <a:rPr lang="en-US" dirty="0"/>
              <a:t>NOA</a:t>
            </a:r>
          </a:p>
          <a:p>
            <a:r>
              <a:rPr lang="en-US" sz="1000" dirty="0"/>
              <a:t>Number of Attributes</a:t>
            </a:r>
          </a:p>
          <a:p>
            <a:r>
              <a:rPr lang="en-US" dirty="0"/>
              <a:t>NOS</a:t>
            </a:r>
          </a:p>
          <a:p>
            <a:r>
              <a:rPr lang="en-US" sz="1000" dirty="0"/>
              <a:t>Number of use cases/scenario scripts</a:t>
            </a:r>
          </a:p>
          <a:p>
            <a:r>
              <a:rPr lang="en-US" dirty="0"/>
              <a:t>WMC</a:t>
            </a:r>
          </a:p>
          <a:p>
            <a:r>
              <a:rPr lang="en-US" sz="1000" dirty="0"/>
              <a:t>Weighted methods per class</a:t>
            </a:r>
          </a:p>
          <a:p>
            <a:r>
              <a:rPr lang="en-US" dirty="0"/>
              <a:t>MPC</a:t>
            </a:r>
          </a:p>
          <a:p>
            <a:r>
              <a:rPr lang="en-US" sz="1000" dirty="0"/>
              <a:t>Methods per class</a:t>
            </a:r>
          </a:p>
          <a:p>
            <a:r>
              <a:rPr lang="en-US" dirty="0"/>
              <a:t>NOCH</a:t>
            </a:r>
          </a:p>
          <a:p>
            <a:r>
              <a:rPr lang="en-US" sz="1000" dirty="0"/>
              <a:t>Number of children</a:t>
            </a:r>
          </a:p>
          <a:p>
            <a:r>
              <a:rPr lang="en-US" dirty="0"/>
              <a:t>CBO</a:t>
            </a:r>
          </a:p>
          <a:p>
            <a:r>
              <a:rPr lang="en-US" sz="1000" dirty="0"/>
              <a:t>Coupling between objects</a:t>
            </a:r>
          </a:p>
          <a:p>
            <a:r>
              <a:rPr lang="en-US" dirty="0"/>
              <a:t>NIVPC</a:t>
            </a:r>
          </a:p>
          <a:p>
            <a:r>
              <a:rPr lang="en-US" sz="1000" dirty="0"/>
              <a:t>Number of instance variables </a:t>
            </a:r>
            <a:r>
              <a:rPr lang="en-US" sz="1000"/>
              <a:t>per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8266" y="455223"/>
            <a:ext cx="167199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NCIF</a:t>
            </a:r>
          </a:p>
          <a:p>
            <a:r>
              <a:rPr lang="en-US" sz="1000" dirty="0"/>
              <a:t>Number of classes inherited from</a:t>
            </a:r>
          </a:p>
          <a:p>
            <a:r>
              <a:rPr lang="en-US" dirty="0"/>
              <a:t>RR</a:t>
            </a:r>
          </a:p>
          <a:p>
            <a:r>
              <a:rPr lang="en-US" sz="1000" dirty="0"/>
              <a:t>Reuse ration</a:t>
            </a:r>
          </a:p>
          <a:p>
            <a:r>
              <a:rPr lang="en-US" dirty="0"/>
              <a:t>NTLC</a:t>
            </a:r>
          </a:p>
          <a:p>
            <a:r>
              <a:rPr lang="en-US" sz="1000" dirty="0"/>
              <a:t>Number of top level classes</a:t>
            </a:r>
          </a:p>
          <a:p>
            <a:r>
              <a:rPr lang="en-US" dirty="0"/>
              <a:t>ANWMC</a:t>
            </a:r>
          </a:p>
          <a:p>
            <a:r>
              <a:rPr lang="en-US" sz="1000" dirty="0"/>
              <a:t>Average number </a:t>
            </a:r>
            <a:r>
              <a:rPr lang="en-US" sz="1000"/>
              <a:t>of weigh-ted methods </a:t>
            </a:r>
            <a:r>
              <a:rPr lang="en-US" sz="1000" dirty="0"/>
              <a:t>per classes</a:t>
            </a:r>
          </a:p>
          <a:p>
            <a:r>
              <a:rPr lang="en-US" dirty="0"/>
              <a:t>NOCPBC</a:t>
            </a:r>
          </a:p>
          <a:p>
            <a:r>
              <a:rPr lang="en-US" sz="1000" dirty="0"/>
              <a:t>Average number </a:t>
            </a:r>
            <a:r>
              <a:rPr lang="en-US" sz="1000"/>
              <a:t>of children</a:t>
            </a:r>
          </a:p>
          <a:p>
            <a:r>
              <a:rPr lang="en-US" sz="1000"/>
              <a:t>per </a:t>
            </a:r>
            <a:r>
              <a:rPr lang="en-US" sz="1000" dirty="0"/>
              <a:t>base class</a:t>
            </a:r>
          </a:p>
          <a:p>
            <a:r>
              <a:rPr lang="en-US" dirty="0"/>
              <a:t>NT</a:t>
            </a:r>
          </a:p>
          <a:p>
            <a:r>
              <a:rPr lang="en-US" sz="1000" dirty="0"/>
              <a:t>Number of Transactions</a:t>
            </a:r>
          </a:p>
          <a:p>
            <a:r>
              <a:rPr lang="en-US" dirty="0"/>
              <a:t>NOC</a:t>
            </a:r>
          </a:p>
          <a:p>
            <a:r>
              <a:rPr lang="en-US" sz="1000" dirty="0"/>
              <a:t>Number of use cases</a:t>
            </a:r>
          </a:p>
          <a:p>
            <a:r>
              <a:rPr lang="en-US" dirty="0"/>
              <a:t>NOA</a:t>
            </a:r>
          </a:p>
          <a:p>
            <a:r>
              <a:rPr lang="en-US" sz="1000" dirty="0"/>
              <a:t>Number of actors</a:t>
            </a:r>
          </a:p>
          <a:p>
            <a:r>
              <a:rPr lang="en-US" dirty="0"/>
              <a:t>NOUC</a:t>
            </a:r>
          </a:p>
          <a:p>
            <a:r>
              <a:rPr lang="en-US" sz="1000" dirty="0"/>
              <a:t>Number of use cases</a:t>
            </a:r>
          </a:p>
          <a:p>
            <a:r>
              <a:rPr lang="en-US" dirty="0"/>
              <a:t>NOR</a:t>
            </a:r>
          </a:p>
          <a:p>
            <a:r>
              <a:rPr lang="en-US" sz="1000" dirty="0"/>
              <a:t>Number of roles</a:t>
            </a:r>
          </a:p>
          <a:p>
            <a:r>
              <a:rPr lang="en-US" dirty="0"/>
              <a:t>ANAPUC</a:t>
            </a:r>
          </a:p>
          <a:p>
            <a:r>
              <a:rPr lang="en-US" sz="1000" dirty="0"/>
              <a:t>Average number of </a:t>
            </a:r>
            <a:r>
              <a:rPr lang="en-US" sz="1000"/>
              <a:t>actors </a:t>
            </a:r>
          </a:p>
          <a:p>
            <a:r>
              <a:rPr lang="en-US" sz="1000"/>
              <a:t>per </a:t>
            </a:r>
            <a:r>
              <a:rPr lang="en-US" sz="1000" dirty="0"/>
              <a:t>use case</a:t>
            </a:r>
          </a:p>
          <a:p>
            <a:r>
              <a:rPr lang="en-US" dirty="0"/>
              <a:t>ANRPUC</a:t>
            </a:r>
          </a:p>
          <a:p>
            <a:r>
              <a:rPr lang="en-US" sz="1000" dirty="0"/>
              <a:t>Average number of </a:t>
            </a:r>
            <a:r>
              <a:rPr lang="en-US" sz="1000"/>
              <a:t>roles </a:t>
            </a:r>
          </a:p>
          <a:p>
            <a:r>
              <a:rPr lang="en-US" sz="1000"/>
              <a:t>per </a:t>
            </a:r>
            <a:r>
              <a:rPr lang="en-US" sz="1000" dirty="0"/>
              <a:t>use case</a:t>
            </a:r>
          </a:p>
          <a:p>
            <a:r>
              <a:rPr lang="en-US" dirty="0"/>
              <a:t>UCP</a:t>
            </a:r>
          </a:p>
          <a:p>
            <a:r>
              <a:rPr lang="en-US" sz="1000" dirty="0"/>
              <a:t>Use </a:t>
            </a:r>
            <a:r>
              <a:rPr lang="en-US" sz="1000"/>
              <a:t>Case Points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260256" y="448197"/>
            <a:ext cx="1839706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NOIR</a:t>
            </a:r>
          </a:p>
          <a:p>
            <a:r>
              <a:rPr lang="en-US" sz="1000" dirty="0"/>
              <a:t>Number of Inheritance Relationships</a:t>
            </a:r>
          </a:p>
          <a:p>
            <a:r>
              <a:rPr lang="en-US" dirty="0"/>
              <a:t>NOUR</a:t>
            </a:r>
          </a:p>
          <a:p>
            <a:r>
              <a:rPr lang="en-US" sz="1000" dirty="0"/>
              <a:t>Number of use relationships</a:t>
            </a:r>
          </a:p>
          <a:p>
            <a:r>
              <a:rPr lang="en-US" dirty="0"/>
              <a:t>NORR</a:t>
            </a:r>
          </a:p>
          <a:p>
            <a:r>
              <a:rPr lang="en-US" sz="1000" dirty="0"/>
              <a:t>Number of realize relationships</a:t>
            </a:r>
          </a:p>
          <a:p>
            <a:r>
              <a:rPr lang="en-US" dirty="0"/>
              <a:t>NOM</a:t>
            </a:r>
          </a:p>
          <a:p>
            <a:r>
              <a:rPr lang="en-US" sz="1000" dirty="0"/>
              <a:t>Number of methods</a:t>
            </a:r>
          </a:p>
          <a:p>
            <a:r>
              <a:rPr lang="en-US" dirty="0"/>
              <a:t>NOP</a:t>
            </a:r>
          </a:p>
          <a:p>
            <a:r>
              <a:rPr lang="en-US" sz="1000" dirty="0"/>
              <a:t>Number of parameters</a:t>
            </a:r>
          </a:p>
          <a:p>
            <a:r>
              <a:rPr lang="en-US" dirty="0"/>
              <a:t>NOCAL</a:t>
            </a:r>
          </a:p>
          <a:p>
            <a:r>
              <a:rPr lang="en-US" sz="1000" dirty="0"/>
              <a:t>Number of class attributes</a:t>
            </a:r>
          </a:p>
          <a:p>
            <a:r>
              <a:rPr lang="en-US" dirty="0"/>
              <a:t>NOASSOC</a:t>
            </a:r>
          </a:p>
          <a:p>
            <a:r>
              <a:rPr lang="en-US" sz="1000" dirty="0"/>
              <a:t>Number of associations</a:t>
            </a:r>
          </a:p>
          <a:p>
            <a:r>
              <a:rPr lang="en-US" dirty="0"/>
              <a:t>ANMC</a:t>
            </a:r>
          </a:p>
          <a:p>
            <a:r>
              <a:rPr lang="en-US" sz="1000" dirty="0"/>
              <a:t>Average number of methods per class</a:t>
            </a:r>
          </a:p>
          <a:p>
            <a:r>
              <a:rPr lang="en-US" dirty="0"/>
              <a:t>ANPC</a:t>
            </a:r>
          </a:p>
          <a:p>
            <a:r>
              <a:rPr lang="en-US" sz="1000" dirty="0"/>
              <a:t>Average Number of parameters per class</a:t>
            </a:r>
          </a:p>
          <a:p>
            <a:r>
              <a:rPr lang="en-US" dirty="0"/>
              <a:t>ANCAC</a:t>
            </a:r>
          </a:p>
          <a:p>
            <a:r>
              <a:rPr lang="en-US" sz="1000" dirty="0"/>
              <a:t>Average number of class attributes per class</a:t>
            </a:r>
          </a:p>
          <a:p>
            <a:r>
              <a:rPr lang="en-US" dirty="0"/>
              <a:t>ANASSOCC</a:t>
            </a:r>
          </a:p>
          <a:p>
            <a:r>
              <a:rPr lang="en-US" sz="1000" dirty="0"/>
              <a:t>Average number of associations per class</a:t>
            </a:r>
          </a:p>
          <a:p>
            <a:r>
              <a:rPr lang="en-US" dirty="0"/>
              <a:t>ANRELC</a:t>
            </a:r>
          </a:p>
          <a:p>
            <a:r>
              <a:rPr lang="en-US" sz="1000" dirty="0"/>
              <a:t>Average number of relationships per </a:t>
            </a:r>
            <a:r>
              <a:rPr lang="en-US" sz="1000"/>
              <a:t>class </a:t>
            </a:r>
          </a:p>
          <a:p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050590" y="422587"/>
            <a:ext cx="173418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NODET</a:t>
            </a:r>
          </a:p>
          <a:p>
            <a:r>
              <a:rPr lang="en-US" sz="1000" dirty="0"/>
              <a:t>Number of data element types</a:t>
            </a:r>
          </a:p>
          <a:p>
            <a:r>
              <a:rPr lang="en-US" dirty="0"/>
              <a:t>NORET</a:t>
            </a:r>
          </a:p>
          <a:p>
            <a:r>
              <a:rPr lang="en-US" sz="1000" dirty="0"/>
              <a:t>Number of records</a:t>
            </a:r>
          </a:p>
          <a:p>
            <a:r>
              <a:rPr lang="en-US" dirty="0"/>
              <a:t>NOA</a:t>
            </a:r>
          </a:p>
          <a:p>
            <a:r>
              <a:rPr lang="en-US" sz="1000" dirty="0"/>
              <a:t>Number of associations</a:t>
            </a:r>
          </a:p>
          <a:p>
            <a:r>
              <a:rPr lang="en-US" dirty="0"/>
              <a:t>NOMPC</a:t>
            </a:r>
          </a:p>
          <a:p>
            <a:r>
              <a:rPr lang="en-US" sz="1000" dirty="0"/>
              <a:t>Number of methods per class</a:t>
            </a:r>
          </a:p>
          <a:p>
            <a:r>
              <a:rPr lang="en-US" dirty="0"/>
              <a:t>NPPM</a:t>
            </a:r>
          </a:p>
          <a:p>
            <a:r>
              <a:rPr lang="en-US" sz="1000" dirty="0"/>
              <a:t>Number of parameters per method</a:t>
            </a:r>
          </a:p>
          <a:p>
            <a:r>
              <a:rPr lang="en-US" dirty="0"/>
              <a:t>NMT</a:t>
            </a:r>
          </a:p>
          <a:p>
            <a:r>
              <a:rPr lang="en-US" sz="1000" dirty="0"/>
              <a:t>Number of method types</a:t>
            </a:r>
          </a:p>
          <a:p>
            <a:r>
              <a:rPr lang="en-US" dirty="0"/>
              <a:t>NOC</a:t>
            </a:r>
          </a:p>
          <a:p>
            <a:r>
              <a:rPr lang="en-US" sz="1000" dirty="0"/>
              <a:t>Number of classes</a:t>
            </a:r>
          </a:p>
          <a:p>
            <a:r>
              <a:rPr lang="en-US" dirty="0"/>
              <a:t>NUC</a:t>
            </a:r>
          </a:p>
          <a:p>
            <a:r>
              <a:rPr lang="en-US" sz="1000" dirty="0"/>
              <a:t>Number of use cases </a:t>
            </a:r>
          </a:p>
          <a:p>
            <a:r>
              <a:rPr lang="en-US" dirty="0"/>
              <a:t>NOR</a:t>
            </a:r>
          </a:p>
          <a:p>
            <a:r>
              <a:rPr lang="en-US" sz="1000" dirty="0"/>
              <a:t>Number of roles</a:t>
            </a:r>
          </a:p>
          <a:p>
            <a:r>
              <a:rPr lang="en-US" dirty="0"/>
              <a:t>ANA_UC</a:t>
            </a:r>
          </a:p>
          <a:p>
            <a:r>
              <a:rPr lang="en-US" sz="1000" dirty="0"/>
              <a:t>Average number of actors per use case</a:t>
            </a:r>
          </a:p>
          <a:p>
            <a:r>
              <a:rPr lang="en-US" dirty="0"/>
              <a:t>ANR_UC</a:t>
            </a:r>
          </a:p>
          <a:p>
            <a:r>
              <a:rPr lang="en-US" sz="1000" dirty="0"/>
              <a:t>Average number of roles per use case</a:t>
            </a:r>
          </a:p>
          <a:p>
            <a:r>
              <a:rPr lang="en-US" dirty="0"/>
              <a:t>NOIR</a:t>
            </a:r>
          </a:p>
          <a:p>
            <a:r>
              <a:rPr lang="en-US" sz="1000" dirty="0"/>
              <a:t>Number of inheritance relationships</a:t>
            </a:r>
          </a:p>
          <a:p>
            <a:r>
              <a:rPr lang="en-US" dirty="0"/>
              <a:t>NOUR</a:t>
            </a:r>
          </a:p>
          <a:p>
            <a:r>
              <a:rPr lang="en-US" sz="1000" dirty="0"/>
              <a:t>Number of use relationships</a:t>
            </a:r>
          </a:p>
          <a:p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771952" y="246757"/>
            <a:ext cx="1829523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r>
              <a:rPr lang="en-US" dirty="0"/>
              <a:t>ANM_CLS</a:t>
            </a:r>
          </a:p>
          <a:p>
            <a:r>
              <a:rPr lang="en-US" sz="1000" dirty="0"/>
              <a:t>Average number of methods per class</a:t>
            </a:r>
          </a:p>
          <a:p>
            <a:r>
              <a:rPr lang="en-US" dirty="0"/>
              <a:t>ANP_CLS</a:t>
            </a:r>
          </a:p>
          <a:p>
            <a:r>
              <a:rPr lang="en-US" sz="1000" dirty="0"/>
              <a:t>Average Number of parameters per class</a:t>
            </a:r>
          </a:p>
          <a:p>
            <a:r>
              <a:rPr lang="en-US" dirty="0"/>
              <a:t>ANCA_CLS</a:t>
            </a:r>
          </a:p>
          <a:p>
            <a:r>
              <a:rPr lang="en-US" sz="1000" dirty="0"/>
              <a:t>Average number of class attributes per class</a:t>
            </a:r>
          </a:p>
          <a:p>
            <a:r>
              <a:rPr lang="en-US" dirty="0"/>
              <a:t>ANASSOC_CLS</a:t>
            </a:r>
          </a:p>
          <a:p>
            <a:r>
              <a:rPr lang="en-US" sz="1000" dirty="0"/>
              <a:t>Average number of associations per class</a:t>
            </a:r>
          </a:p>
          <a:p>
            <a:r>
              <a:rPr lang="en-US" dirty="0"/>
              <a:t>ANREL_CLS</a:t>
            </a:r>
          </a:p>
          <a:p>
            <a:r>
              <a:rPr lang="en-US" sz="1000" dirty="0"/>
              <a:t>Average number of relationships per class</a:t>
            </a:r>
          </a:p>
          <a:p>
            <a:r>
              <a:rPr lang="en-US" dirty="0"/>
              <a:t>NOT</a:t>
            </a:r>
          </a:p>
          <a:p>
            <a:r>
              <a:rPr lang="en-US" sz="1000" dirty="0"/>
              <a:t>Number of transactions</a:t>
            </a:r>
          </a:p>
          <a:p>
            <a:r>
              <a:rPr lang="en-US" dirty="0"/>
              <a:t>EI</a:t>
            </a:r>
          </a:p>
          <a:p>
            <a:r>
              <a:rPr lang="en-US" sz="1000" dirty="0"/>
              <a:t>External input</a:t>
            </a:r>
          </a:p>
          <a:p>
            <a:r>
              <a:rPr lang="en-US" dirty="0"/>
              <a:t>EO</a:t>
            </a:r>
          </a:p>
          <a:p>
            <a:r>
              <a:rPr lang="en-US" sz="1000" dirty="0"/>
              <a:t>External output</a:t>
            </a:r>
          </a:p>
          <a:p>
            <a:r>
              <a:rPr lang="en-US" dirty="0"/>
              <a:t>EQ</a:t>
            </a:r>
          </a:p>
          <a:p>
            <a:r>
              <a:rPr lang="en-US" sz="1000" dirty="0"/>
              <a:t>External inquiry</a:t>
            </a:r>
          </a:p>
          <a:p>
            <a:r>
              <a:rPr lang="en-US" dirty="0"/>
              <a:t>ILF</a:t>
            </a:r>
          </a:p>
          <a:p>
            <a:r>
              <a:rPr lang="en-US" sz="1000" dirty="0"/>
              <a:t>Internal logical files</a:t>
            </a:r>
          </a:p>
          <a:p>
            <a:r>
              <a:rPr lang="en-US" dirty="0"/>
              <a:t>EIF</a:t>
            </a:r>
          </a:p>
          <a:p>
            <a:r>
              <a:rPr lang="en-US" sz="1000" dirty="0"/>
              <a:t>External interface files</a:t>
            </a:r>
          </a:p>
          <a:p>
            <a:r>
              <a:rPr lang="en-US" dirty="0"/>
              <a:t>DETs</a:t>
            </a:r>
          </a:p>
          <a:p>
            <a:r>
              <a:rPr lang="en-US" sz="1000" dirty="0"/>
              <a:t>Data element types</a:t>
            </a:r>
          </a:p>
          <a:p>
            <a:r>
              <a:rPr lang="en-US" dirty="0"/>
              <a:t>FTRs</a:t>
            </a:r>
          </a:p>
          <a:p>
            <a:r>
              <a:rPr lang="en-US" sz="1000" dirty="0"/>
              <a:t>File types referenced</a:t>
            </a:r>
          </a:p>
          <a:p>
            <a:endParaRPr lang="en-US" sz="1000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81344" y="391119"/>
            <a:ext cx="190707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DIT</a:t>
            </a:r>
          </a:p>
          <a:p>
            <a:r>
              <a:rPr lang="en-US" sz="1000" dirty="0"/>
              <a:t>Depth in Inheritance tree</a:t>
            </a:r>
          </a:p>
          <a:p>
            <a:r>
              <a:rPr lang="en-US" dirty="0"/>
              <a:t>LOC</a:t>
            </a:r>
          </a:p>
          <a:p>
            <a:r>
              <a:rPr lang="en-US" sz="1000" dirty="0"/>
              <a:t>Method size</a:t>
            </a:r>
          </a:p>
          <a:p>
            <a:r>
              <a:rPr lang="en-US" dirty="0"/>
              <a:t>CBO</a:t>
            </a:r>
          </a:p>
          <a:p>
            <a:r>
              <a:rPr lang="en-US" sz="1000" dirty="0"/>
              <a:t>Coupling Between Objects</a:t>
            </a:r>
          </a:p>
          <a:p>
            <a:r>
              <a:rPr lang="en-US" dirty="0"/>
              <a:t>NIV</a:t>
            </a:r>
          </a:p>
          <a:p>
            <a:r>
              <a:rPr lang="en-US" sz="1000" dirty="0"/>
              <a:t>Number of instance variables per class</a:t>
            </a:r>
          </a:p>
          <a:p>
            <a:r>
              <a:rPr lang="en-US" dirty="0"/>
              <a:t>NUM</a:t>
            </a:r>
          </a:p>
          <a:p>
            <a:r>
              <a:rPr lang="en-US" sz="1000" dirty="0"/>
              <a:t>Number of unique messages sent</a:t>
            </a:r>
          </a:p>
          <a:p>
            <a:r>
              <a:rPr lang="en-US"/>
              <a:t>NDC</a:t>
            </a:r>
            <a:endParaRPr lang="en-US" sz="1000" dirty="0"/>
          </a:p>
          <a:p>
            <a:r>
              <a:rPr lang="en-US" sz="1000" dirty="0"/>
              <a:t>Number of classes inherited</a:t>
            </a:r>
          </a:p>
          <a:p>
            <a:r>
              <a:rPr lang="en-US"/>
              <a:t>NBC</a:t>
            </a:r>
            <a:endParaRPr lang="en-US" dirty="0"/>
          </a:p>
          <a:p>
            <a:r>
              <a:rPr lang="en-US" sz="1000" dirty="0"/>
              <a:t>Number of classes inherited from</a:t>
            </a:r>
          </a:p>
          <a:p>
            <a:r>
              <a:rPr lang="en-US" dirty="0"/>
              <a:t>TLC</a:t>
            </a:r>
          </a:p>
          <a:p>
            <a:r>
              <a:rPr lang="en-US" sz="1000" dirty="0"/>
              <a:t>Number of Top Level Classes</a:t>
            </a:r>
          </a:p>
          <a:p>
            <a:r>
              <a:rPr lang="en-US" dirty="0"/>
              <a:t>WMC</a:t>
            </a:r>
          </a:p>
          <a:p>
            <a:r>
              <a:rPr lang="en-US" sz="1000" dirty="0"/>
              <a:t>Average number of weighted methods per classes</a:t>
            </a:r>
          </a:p>
          <a:p>
            <a:r>
              <a:rPr lang="en-US" dirty="0"/>
              <a:t>ADIT</a:t>
            </a:r>
          </a:p>
          <a:p>
            <a:r>
              <a:rPr lang="en-US" sz="1000" dirty="0"/>
              <a:t>Average Depth of Inheritance Tree</a:t>
            </a:r>
          </a:p>
          <a:p>
            <a:r>
              <a:rPr lang="en-US" dirty="0"/>
              <a:t>NOC</a:t>
            </a:r>
          </a:p>
          <a:p>
            <a:r>
              <a:rPr lang="en-US" sz="1000" dirty="0"/>
              <a:t>Average number of children per base class</a:t>
            </a:r>
          </a:p>
          <a:p>
            <a:r>
              <a:rPr lang="en-US" dirty="0"/>
              <a:t>IS</a:t>
            </a:r>
          </a:p>
          <a:p>
            <a:r>
              <a:rPr lang="en-US" sz="1000" dirty="0"/>
              <a:t>Input services</a:t>
            </a:r>
          </a:p>
          <a:p>
            <a:r>
              <a:rPr lang="en-US" dirty="0"/>
              <a:t>OS</a:t>
            </a:r>
          </a:p>
          <a:p>
            <a:r>
              <a:rPr lang="en-US" sz="1000" dirty="0"/>
              <a:t>Output services</a:t>
            </a:r>
          </a:p>
          <a:p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7C9578-C308-43F7-85FC-26D528B5DED4}"/>
              </a:ext>
            </a:extLst>
          </p:cNvPr>
          <p:cNvSpPr txBox="1"/>
          <p:nvPr/>
        </p:nvSpPr>
        <p:spPr>
          <a:xfrm>
            <a:off x="10441042" y="385358"/>
            <a:ext cx="1669963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IQS</a:t>
            </a:r>
          </a:p>
          <a:p>
            <a:r>
              <a:rPr lang="en-US" sz="1000"/>
              <a:t>Inquiry services</a:t>
            </a:r>
          </a:p>
          <a:p>
            <a:r>
              <a:rPr lang="en-US"/>
              <a:t>NUMS</a:t>
            </a:r>
          </a:p>
          <a:p>
            <a:r>
              <a:rPr lang="en-US" sz="1000"/>
              <a:t>Number of unique messages sent</a:t>
            </a:r>
          </a:p>
          <a:p>
            <a:r>
              <a:rPr lang="en-US"/>
              <a:t>NCI</a:t>
            </a:r>
          </a:p>
          <a:p>
            <a:r>
              <a:rPr lang="en-US" sz="1000"/>
              <a:t>Number of classes inherited</a:t>
            </a:r>
          </a:p>
          <a:p>
            <a:r>
              <a:rPr lang="en-US"/>
              <a:t>NOC</a:t>
            </a:r>
          </a:p>
          <a:p>
            <a:r>
              <a:rPr lang="en-US" sz="1000"/>
              <a:t>Number of classes</a:t>
            </a:r>
          </a:p>
          <a:p>
            <a:r>
              <a:rPr lang="en-US"/>
              <a:t>NOC</a:t>
            </a:r>
          </a:p>
          <a:p>
            <a:r>
              <a:rPr lang="en-US" sz="1000"/>
              <a:t>Number of classes</a:t>
            </a:r>
          </a:p>
          <a:p>
            <a:r>
              <a:rPr lang="en-US"/>
              <a:t>NOAPC</a:t>
            </a:r>
          </a:p>
          <a:p>
            <a:r>
              <a:rPr lang="en-US" sz="1000"/>
              <a:t>Number of attributes per class</a:t>
            </a:r>
          </a:p>
          <a:p>
            <a:r>
              <a:rPr lang="en-US"/>
              <a:t>NORR</a:t>
            </a:r>
          </a:p>
          <a:p>
            <a:r>
              <a:rPr lang="en-US" sz="1000"/>
              <a:t>Number of realize relationships</a:t>
            </a:r>
          </a:p>
          <a:p>
            <a:r>
              <a:rPr lang="en-US"/>
              <a:t>NOP</a:t>
            </a:r>
          </a:p>
          <a:p>
            <a:r>
              <a:rPr lang="en-US" sz="1000"/>
              <a:t>Number of parameters</a:t>
            </a:r>
          </a:p>
          <a:p>
            <a:r>
              <a:rPr lang="en-US"/>
              <a:t>NOCA</a:t>
            </a:r>
          </a:p>
          <a:p>
            <a:r>
              <a:rPr lang="en-US" sz="1000"/>
              <a:t>Number of class attributes</a:t>
            </a:r>
          </a:p>
          <a:p>
            <a:r>
              <a:rPr lang="en-US"/>
              <a:t>NOSS</a:t>
            </a:r>
          </a:p>
          <a:p>
            <a:r>
              <a:rPr lang="en-US" sz="1000"/>
              <a:t>Number of scenario scripts</a:t>
            </a:r>
          </a:p>
          <a:p>
            <a:r>
              <a:rPr lang="en-US"/>
              <a:t>WMC</a:t>
            </a:r>
          </a:p>
          <a:p>
            <a:r>
              <a:rPr lang="en-US" sz="1000"/>
              <a:t>Weighted methods per class</a:t>
            </a:r>
          </a:p>
          <a:p>
            <a:r>
              <a:rPr lang="en-US"/>
              <a:t>MPC</a:t>
            </a:r>
          </a:p>
          <a:p>
            <a:r>
              <a:rPr lang="en-US" sz="1000"/>
              <a:t>Methods per class</a:t>
            </a:r>
          </a:p>
          <a:p>
            <a:r>
              <a:rPr lang="en-US"/>
              <a:t>NOC</a:t>
            </a:r>
          </a:p>
          <a:p>
            <a:r>
              <a:rPr lang="en-US" sz="1000"/>
              <a:t>Number of children</a:t>
            </a:r>
          </a:p>
          <a:p>
            <a:r>
              <a:rPr lang="en-US"/>
              <a:t>OD</a:t>
            </a:r>
          </a:p>
          <a:p>
            <a:r>
              <a:rPr lang="en-US" sz="1000"/>
              <a:t>Object data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902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944</Words>
  <Application>Microsoft Office PowerPoint</Application>
  <PresentationFormat>Widescreen</PresentationFormat>
  <Paragraphs>314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UMLx Automated software sizing and effort estimation</vt:lpstr>
      <vt:lpstr>The Approaches</vt:lpstr>
      <vt:lpstr>PowerPoint Presentation</vt:lpstr>
      <vt:lpstr>PowerPoint Presentation</vt:lpstr>
      <vt:lpstr>PowerPoint Presentation</vt:lpstr>
      <vt:lpstr>Design Artifact Analysis</vt:lpstr>
      <vt:lpstr>Source Code Analysis </vt:lpstr>
      <vt:lpstr>PowerPoint Presentation</vt:lpstr>
      <vt:lpstr>Design Metrics</vt:lpstr>
      <vt:lpstr>Model Profiling</vt:lpstr>
      <vt:lpstr>Incremental Effort Estimation Model</vt:lpstr>
      <vt:lpstr>Model Estimation Accuracy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UMLx</dc:title>
  <dc:creator>Kan Qi</dc:creator>
  <cp:lastModifiedBy>Kan Qi</cp:lastModifiedBy>
  <cp:revision>117</cp:revision>
  <dcterms:created xsi:type="dcterms:W3CDTF">2018-01-23T03:23:35Z</dcterms:created>
  <dcterms:modified xsi:type="dcterms:W3CDTF">2018-10-31T17:07:53Z</dcterms:modified>
</cp:coreProperties>
</file>