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8" r:id="rId6"/>
    <p:sldId id="270" r:id="rId7"/>
    <p:sldId id="262" r:id="rId8"/>
    <p:sldId id="265" r:id="rId9"/>
    <p:sldId id="278" r:id="rId10"/>
    <p:sldId id="272" r:id="rId11"/>
    <p:sldId id="280" r:id="rId12"/>
    <p:sldId id="281" r:id="rId13"/>
    <p:sldId id="264" r:id="rId14"/>
    <p:sldId id="263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9BCBD-F247-43A9-8490-88C651420C90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F754C-D112-4438-AE86-C10DD87CE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0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F754C-D112-4438-AE86-C10DD87CE7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95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3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7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9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9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9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4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1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3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5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0D9CD-F0CF-44B7-B550-D9BAB2022B28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2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300" smtClean="0"/>
              <a:t>UMLx</a:t>
            </a:r>
            <a:r>
              <a:rPr lang="en-US" smtClean="0"/>
              <a:t/>
            </a:r>
            <a:br>
              <a:rPr lang="en-US" smtClean="0"/>
            </a:br>
            <a:r>
              <a:rPr lang="en-US" sz="4000" smtClean="0"/>
              <a:t>Automated software sizing and effort estimaiton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Kan Qi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22036"/>
          </a:xfrm>
        </p:spPr>
        <p:txBody>
          <a:bodyPr/>
          <a:lstStyle/>
          <a:p>
            <a:r>
              <a:rPr lang="en-US" smtClean="0"/>
              <a:t>Requirements/Use Case Prioritization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709" y="1690688"/>
            <a:ext cx="3304281" cy="4351338"/>
          </a:xfrm>
        </p:spPr>
      </p:pic>
    </p:spTree>
    <p:extLst>
      <p:ext uri="{BB962C8B-B14F-4D97-AF65-F5344CB8AC3E}">
        <p14:creationId xmlns:p14="http://schemas.microsoft.com/office/powerpoint/2010/main" val="306401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4766"/>
          </a:xfrm>
        </p:spPr>
        <p:txBody>
          <a:bodyPr/>
          <a:lstStyle/>
          <a:p>
            <a:r>
              <a:rPr lang="en-US" smtClean="0"/>
              <a:t>Resources/Personnel Allocation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146" y="1552142"/>
            <a:ext cx="3304281" cy="4351338"/>
          </a:xfrm>
        </p:spPr>
      </p:pic>
    </p:spTree>
    <p:extLst>
      <p:ext uri="{BB962C8B-B14F-4D97-AF65-F5344CB8AC3E}">
        <p14:creationId xmlns:p14="http://schemas.microsoft.com/office/powerpoint/2010/main" val="58522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4766"/>
          </a:xfrm>
        </p:spPr>
        <p:txBody>
          <a:bodyPr/>
          <a:lstStyle/>
          <a:p>
            <a:r>
              <a:rPr lang="en-US" smtClean="0"/>
              <a:t>Feability/Risk 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72" y="724766"/>
            <a:ext cx="11242964" cy="553041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62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code pieces, analytical scripts, data are not fully integrated.</a:t>
            </a:r>
          </a:p>
          <a:p>
            <a:r>
              <a:rPr lang="en-US" dirty="0" smtClean="0"/>
              <a:t>Better structure of the framework to streamline the data processing procedure.</a:t>
            </a:r>
          </a:p>
          <a:p>
            <a:r>
              <a:rPr lang="en-US" dirty="0" smtClean="0"/>
              <a:t>Better ways to visualize the data and models. Some visualizations are not fully integrated to the web page.</a:t>
            </a:r>
          </a:p>
          <a:p>
            <a:r>
              <a:rPr lang="en-US" dirty="0" smtClean="0"/>
              <a:t>Explore model calibration and evaluation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6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2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30461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166046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291842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102934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172928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as data mining platform to extract useful information that can facilitate decision making in software engineering.</a:t>
            </a:r>
          </a:p>
          <a:p>
            <a:pPr lvl="1"/>
            <a:r>
              <a:rPr lang="en-US" dirty="0" smtClean="0"/>
              <a:t>Software size metrics for scope management, resource allocation, etc.</a:t>
            </a:r>
          </a:p>
          <a:p>
            <a:pPr lvl="1"/>
            <a:r>
              <a:rPr lang="en-US" dirty="0" smtClean="0"/>
              <a:t>Effort estimation for planning, risk mitigation, task assignment, etc.</a:t>
            </a:r>
          </a:p>
          <a:p>
            <a:pPr lvl="1"/>
            <a:r>
              <a:rPr lang="en-US" dirty="0" smtClean="0"/>
              <a:t>Software understanding for testing, maintenance, and architecture, etc.</a:t>
            </a:r>
          </a:p>
        </p:txBody>
      </p:sp>
    </p:spTree>
    <p:extLst>
      <p:ext uri="{BB962C8B-B14F-4D97-AF65-F5344CB8AC3E}">
        <p14:creationId xmlns:p14="http://schemas.microsoft.com/office/powerpoint/2010/main" val="191854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Automated Software Sizing</a:t>
            </a:r>
          </a:p>
          <a:p>
            <a:r>
              <a:rPr lang="en-US"/>
              <a:t>Design Artifacts/ Source Code Analysis</a:t>
            </a:r>
          </a:p>
          <a:p>
            <a:pPr lvl="1"/>
            <a:r>
              <a:rPr lang="en-US" sz="2000"/>
              <a:t>User stories, Use cases, Design artifact</a:t>
            </a:r>
          </a:p>
          <a:p>
            <a:pPr lvl="1"/>
            <a:r>
              <a:rPr lang="en-US"/>
              <a:t>Architecture recovery – components, transactions, data </a:t>
            </a:r>
            <a:r>
              <a:rPr lang="en-US" smtClean="0"/>
              <a:t>elements</a:t>
            </a:r>
            <a:r>
              <a:rPr lang="en-US"/>
              <a:t>.</a:t>
            </a:r>
            <a:endParaRPr lang="en-US" smtClean="0"/>
          </a:p>
          <a:p>
            <a:pPr lvl="1"/>
            <a:r>
              <a:rPr lang="en-US" smtClean="0"/>
              <a:t>Functional Size</a:t>
            </a:r>
          </a:p>
          <a:p>
            <a:pPr lvl="2"/>
            <a:r>
              <a:rPr lang="en-US" smtClean="0"/>
              <a:t>Automated transaction identification and classification</a:t>
            </a:r>
          </a:p>
          <a:p>
            <a:pPr lvl="1"/>
            <a:r>
              <a:rPr lang="en-US" smtClean="0"/>
              <a:t>50+ design and code metrics</a:t>
            </a:r>
          </a:p>
          <a:p>
            <a:r>
              <a:rPr lang="en-US" smtClean="0"/>
              <a:t>Incremental Effort Estimation</a:t>
            </a:r>
          </a:p>
          <a:p>
            <a:pPr lvl="1"/>
            <a:r>
              <a:rPr lang="en-US"/>
              <a:t>C</a:t>
            </a:r>
            <a:r>
              <a:rPr lang="en-US" smtClean="0"/>
              <a:t>ontinuous effort estimation over the process</a:t>
            </a:r>
            <a:endParaRPr lang="en-US"/>
          </a:p>
          <a:p>
            <a:r>
              <a:rPr lang="en-US" smtClean="0"/>
              <a:t>Data-driven Software </a:t>
            </a:r>
            <a:r>
              <a:rPr lang="en-US"/>
              <a:t>Management</a:t>
            </a:r>
          </a:p>
          <a:p>
            <a:pPr lvl="1"/>
            <a:r>
              <a:rPr lang="en-US"/>
              <a:t>Prioritization of development </a:t>
            </a:r>
            <a:r>
              <a:rPr lang="en-US" smtClean="0"/>
              <a:t>tasks</a:t>
            </a:r>
            <a:endParaRPr lang="en-US"/>
          </a:p>
          <a:p>
            <a:pPr lvl="1"/>
            <a:r>
              <a:rPr lang="en-US"/>
              <a:t>Resource </a:t>
            </a:r>
            <a:r>
              <a:rPr lang="en-US" smtClean="0"/>
              <a:t>allocation</a:t>
            </a:r>
            <a:endParaRPr lang="en-US"/>
          </a:p>
          <a:p>
            <a:pPr lvl="1"/>
            <a:r>
              <a:rPr lang="en-US"/>
              <a:t>Feasibility </a:t>
            </a:r>
            <a:r>
              <a:rPr lang="en-US" smtClean="0"/>
              <a:t>analysis</a:t>
            </a:r>
          </a:p>
          <a:p>
            <a:pPr lvl="1"/>
            <a:r>
              <a:rPr lang="en-US" smtClean="0"/>
              <a:t>Productivity Measuing.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7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Artifact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37" y="1758266"/>
            <a:ext cx="4829175" cy="3486150"/>
          </a:xfrm>
        </p:spPr>
      </p:pic>
      <p:sp>
        <p:nvSpPr>
          <p:cNvPr id="6" name="TextBox 5"/>
          <p:cNvSpPr txBox="1"/>
          <p:nvPr/>
        </p:nvSpPr>
        <p:spPr>
          <a:xfrm>
            <a:off x="6259946" y="1690688"/>
            <a:ext cx="46210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mtClean="0"/>
              <a:t>Briding modeling platforms with our Analysis tool.</a:t>
            </a:r>
          </a:p>
          <a:p>
            <a:pPr marL="342900" indent="-342900">
              <a:buAutoNum type="arabicPeriod"/>
            </a:pPr>
            <a:r>
              <a:rPr lang="en-US" smtClean="0"/>
              <a:t>Unitform data structure for indexing, connecting, and organizing design objects using USIM.</a:t>
            </a:r>
          </a:p>
          <a:p>
            <a:pPr marL="342900" indent="-342900">
              <a:buAutoNum type="arabicPeriod"/>
            </a:pPr>
            <a:r>
              <a:rPr lang="en-US" smtClean="0"/>
              <a:t>Automated transaction identification</a:t>
            </a:r>
            <a:r>
              <a:rPr lang="en-US"/>
              <a:t> </a:t>
            </a:r>
            <a:r>
              <a:rPr lang="en-US" smtClean="0"/>
              <a:t>and classifications.</a:t>
            </a:r>
          </a:p>
          <a:p>
            <a:pPr marL="342900" indent="-342900">
              <a:buAutoNum type="arabicPeriod"/>
            </a:pPr>
            <a:r>
              <a:rPr lang="en-US" smtClean="0"/>
              <a:t>Design metrics calculation.</a:t>
            </a:r>
          </a:p>
          <a:p>
            <a:pPr marL="342900" indent="-342900">
              <a:buAutoNum type="arabicPeriod"/>
            </a:pPr>
            <a:r>
              <a:rPr lang="en-US" smtClean="0"/>
              <a:t>Data profiling.</a:t>
            </a:r>
          </a:p>
        </p:txBody>
      </p:sp>
    </p:spTree>
    <p:extLst>
      <p:ext uri="{BB962C8B-B14F-4D97-AF65-F5344CB8AC3E}">
        <p14:creationId xmlns:p14="http://schemas.microsoft.com/office/powerpoint/2010/main" val="131929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57439"/>
            <a:ext cx="10515600" cy="34884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Source Code Analysis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1" y="1859866"/>
            <a:ext cx="5193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mtClean="0"/>
              <a:t>Source code analysis for low level graph representations.</a:t>
            </a:r>
          </a:p>
          <a:p>
            <a:pPr marL="342900" indent="-342900">
              <a:buAutoNum type="arabicPeriod"/>
            </a:pPr>
            <a:r>
              <a:rPr lang="en-US" smtClean="0"/>
              <a:t>Component identification and control flow constructions.</a:t>
            </a:r>
          </a:p>
          <a:p>
            <a:pPr marL="342900" indent="-342900">
              <a:buAutoNum type="arabicPeriod"/>
            </a:pPr>
            <a:r>
              <a:rPr lang="en-US" smtClean="0"/>
              <a:t>Automated software functional sizing.</a:t>
            </a:r>
          </a:p>
        </p:txBody>
      </p:sp>
    </p:spTree>
    <p:extLst>
      <p:ext uri="{BB962C8B-B14F-4D97-AF65-F5344CB8AC3E}">
        <p14:creationId xmlns:p14="http://schemas.microsoft.com/office/powerpoint/2010/main" val="216014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0870"/>
          </a:xfrm>
        </p:spPr>
        <p:txBody>
          <a:bodyPr/>
          <a:lstStyle/>
          <a:p>
            <a:r>
              <a:rPr lang="en-US" smtClean="0"/>
              <a:t>Design Metrics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2027" y="600364"/>
            <a:ext cx="11395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NOET</a:t>
            </a:r>
          </a:p>
          <a:p>
            <a:r>
              <a:rPr lang="en-US" smtClean="0"/>
              <a:t>NOAAE</a:t>
            </a:r>
          </a:p>
          <a:p>
            <a:r>
              <a:rPr lang="en-US" smtClean="0"/>
              <a:t>NORT</a:t>
            </a:r>
          </a:p>
          <a:p>
            <a:r>
              <a:rPr lang="en-US" smtClean="0"/>
              <a:t>NEM</a:t>
            </a:r>
          </a:p>
          <a:p>
            <a:r>
              <a:rPr lang="en-US" smtClean="0"/>
              <a:t>NSR</a:t>
            </a:r>
          </a:p>
          <a:p>
            <a:r>
              <a:rPr lang="en-US" smtClean="0"/>
              <a:t>NOA</a:t>
            </a:r>
          </a:p>
          <a:p>
            <a:r>
              <a:rPr lang="en-US" smtClean="0"/>
              <a:t>NOS</a:t>
            </a:r>
          </a:p>
          <a:p>
            <a:r>
              <a:rPr lang="en-US" smtClean="0"/>
              <a:t>WMC</a:t>
            </a:r>
            <a:endParaRPr lang="en-US"/>
          </a:p>
          <a:p>
            <a:r>
              <a:rPr lang="en-US" smtClean="0"/>
              <a:t>MPC</a:t>
            </a:r>
            <a:endParaRPr lang="en-US"/>
          </a:p>
          <a:p>
            <a:r>
              <a:rPr lang="en-US" smtClean="0"/>
              <a:t>NOCH</a:t>
            </a:r>
            <a:endParaRPr lang="en-US"/>
          </a:p>
          <a:p>
            <a:r>
              <a:rPr lang="en-US" smtClean="0"/>
              <a:t>DIT</a:t>
            </a:r>
            <a:endParaRPr lang="en-US"/>
          </a:p>
          <a:p>
            <a:r>
              <a:rPr lang="en-US" smtClean="0"/>
              <a:t>CBO</a:t>
            </a:r>
            <a:endParaRPr lang="en-US"/>
          </a:p>
          <a:p>
            <a:r>
              <a:rPr lang="en-US" smtClean="0"/>
              <a:t>NIVPC</a:t>
            </a:r>
            <a:endParaRPr lang="en-US"/>
          </a:p>
          <a:p>
            <a:r>
              <a:rPr lang="en-US" smtClean="0"/>
              <a:t>NUMS</a:t>
            </a:r>
            <a:endParaRPr lang="en-US"/>
          </a:p>
          <a:p>
            <a:r>
              <a:rPr lang="en-US" smtClean="0"/>
              <a:t>NCI</a:t>
            </a:r>
            <a:endParaRPr lang="en-US"/>
          </a:p>
          <a:p>
            <a:r>
              <a:rPr lang="en-US" smtClean="0"/>
              <a:t>NCIF</a:t>
            </a:r>
            <a:endParaRPr lang="en-US"/>
          </a:p>
          <a:p>
            <a:r>
              <a:rPr lang="en-US" smtClean="0"/>
              <a:t>RR</a:t>
            </a:r>
            <a:endParaRPr lang="en-US"/>
          </a:p>
          <a:p>
            <a:r>
              <a:rPr lang="en-US" smtClean="0"/>
              <a:t>NTLC</a:t>
            </a:r>
            <a:endParaRPr lang="en-US"/>
          </a:p>
          <a:p>
            <a:r>
              <a:rPr lang="en-US" smtClean="0"/>
              <a:t>ANWMC</a:t>
            </a:r>
            <a:endParaRPr lang="en-US"/>
          </a:p>
          <a:p>
            <a:r>
              <a:rPr lang="en-US" smtClean="0"/>
              <a:t>ADIT</a:t>
            </a:r>
            <a:endParaRPr lang="en-US"/>
          </a:p>
          <a:p>
            <a:r>
              <a:rPr lang="en-US" smtClean="0"/>
              <a:t>NOCPBC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44073" y="600364"/>
            <a:ext cx="110382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EIF</a:t>
            </a:r>
          </a:p>
          <a:p>
            <a:r>
              <a:rPr lang="en-US" smtClean="0"/>
              <a:t>ILF</a:t>
            </a:r>
            <a:endParaRPr lang="en-US"/>
          </a:p>
          <a:p>
            <a:r>
              <a:rPr lang="en-US" smtClean="0"/>
              <a:t>DET</a:t>
            </a:r>
            <a:endParaRPr lang="en-US"/>
          </a:p>
          <a:p>
            <a:r>
              <a:rPr lang="en-US" smtClean="0"/>
              <a:t>FTR</a:t>
            </a:r>
            <a:endParaRPr lang="en-US"/>
          </a:p>
          <a:p>
            <a:r>
              <a:rPr lang="en-US" smtClean="0"/>
              <a:t>NT</a:t>
            </a:r>
            <a:endParaRPr lang="en-US"/>
          </a:p>
          <a:p>
            <a:r>
              <a:rPr lang="en-US" smtClean="0"/>
              <a:t>NOC</a:t>
            </a:r>
            <a:endParaRPr lang="en-US"/>
          </a:p>
          <a:p>
            <a:r>
              <a:rPr lang="en-US" smtClean="0"/>
              <a:t>NOA</a:t>
            </a:r>
            <a:endParaRPr lang="en-US"/>
          </a:p>
          <a:p>
            <a:r>
              <a:rPr lang="en-US" smtClean="0"/>
              <a:t>NOUC</a:t>
            </a:r>
            <a:endParaRPr lang="en-US"/>
          </a:p>
          <a:p>
            <a:r>
              <a:rPr lang="en-US" smtClean="0"/>
              <a:t>NOR</a:t>
            </a:r>
            <a:endParaRPr lang="en-US"/>
          </a:p>
          <a:p>
            <a:r>
              <a:rPr lang="en-US" smtClean="0"/>
              <a:t>ANAPUC</a:t>
            </a:r>
            <a:endParaRPr lang="en-US"/>
          </a:p>
          <a:p>
            <a:r>
              <a:rPr lang="en-US" smtClean="0"/>
              <a:t>ANRPUC</a:t>
            </a:r>
            <a:endParaRPr lang="en-US"/>
          </a:p>
          <a:p>
            <a:r>
              <a:rPr lang="en-US" smtClean="0"/>
              <a:t>UCP</a:t>
            </a:r>
            <a:endParaRPr lang="en-US"/>
          </a:p>
          <a:p>
            <a:r>
              <a:rPr lang="en-US" smtClean="0"/>
              <a:t>NOC</a:t>
            </a:r>
            <a:endParaRPr lang="en-US"/>
          </a:p>
          <a:p>
            <a:r>
              <a:rPr lang="en-US" smtClean="0"/>
              <a:t>NOIR</a:t>
            </a:r>
            <a:endParaRPr lang="en-US"/>
          </a:p>
          <a:p>
            <a:r>
              <a:rPr lang="en-US" smtClean="0"/>
              <a:t>NOUR</a:t>
            </a:r>
            <a:endParaRPr lang="en-US"/>
          </a:p>
          <a:p>
            <a:r>
              <a:rPr lang="en-US" smtClean="0"/>
              <a:t>NORR</a:t>
            </a:r>
            <a:endParaRPr lang="en-US"/>
          </a:p>
          <a:p>
            <a:r>
              <a:rPr lang="en-US" smtClean="0"/>
              <a:t>NOM</a:t>
            </a:r>
            <a:endParaRPr lang="en-US"/>
          </a:p>
          <a:p>
            <a:r>
              <a:rPr lang="en-US" smtClean="0"/>
              <a:t>NOP</a:t>
            </a:r>
            <a:endParaRPr lang="en-US"/>
          </a:p>
          <a:p>
            <a:r>
              <a:rPr lang="en-US" smtClean="0"/>
              <a:t>NOCAL</a:t>
            </a:r>
            <a:endParaRPr lang="en-US"/>
          </a:p>
          <a:p>
            <a:r>
              <a:rPr lang="en-US" smtClean="0"/>
              <a:t>NOASSOC</a:t>
            </a:r>
            <a:endParaRPr lang="en-US"/>
          </a:p>
          <a:p>
            <a:r>
              <a:rPr lang="en-US" smtClean="0"/>
              <a:t>ANMC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4110" y="600364"/>
            <a:ext cx="121058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ANPC</a:t>
            </a:r>
            <a:endParaRPr lang="en-US"/>
          </a:p>
          <a:p>
            <a:r>
              <a:rPr lang="en-US" smtClean="0"/>
              <a:t>ANCAC</a:t>
            </a:r>
            <a:endParaRPr lang="en-US"/>
          </a:p>
          <a:p>
            <a:r>
              <a:rPr lang="en-US" smtClean="0"/>
              <a:t>ANASSOCC</a:t>
            </a:r>
            <a:endParaRPr lang="en-US"/>
          </a:p>
          <a:p>
            <a:r>
              <a:rPr lang="en-US" smtClean="0"/>
              <a:t>ANRELC</a:t>
            </a:r>
          </a:p>
          <a:p>
            <a:r>
              <a:rPr lang="en-US" smtClean="0"/>
              <a:t>NOC</a:t>
            </a:r>
            <a:endParaRPr lang="en-US"/>
          </a:p>
          <a:p>
            <a:r>
              <a:rPr lang="en-US" smtClean="0"/>
              <a:t>NOAPC</a:t>
            </a:r>
            <a:endParaRPr lang="en-US"/>
          </a:p>
          <a:p>
            <a:r>
              <a:rPr lang="en-US" smtClean="0"/>
              <a:t>NODET</a:t>
            </a:r>
            <a:endParaRPr lang="en-US"/>
          </a:p>
          <a:p>
            <a:r>
              <a:rPr lang="en-US" smtClean="0"/>
              <a:t>NORET</a:t>
            </a:r>
            <a:endParaRPr lang="en-US"/>
          </a:p>
          <a:p>
            <a:r>
              <a:rPr lang="en-US" smtClean="0"/>
              <a:t>NOA</a:t>
            </a:r>
            <a:endParaRPr lang="en-US"/>
          </a:p>
          <a:p>
            <a:r>
              <a:rPr lang="en-US" smtClean="0"/>
              <a:t>NOMPC</a:t>
            </a:r>
            <a:endParaRPr lang="en-US"/>
          </a:p>
          <a:p>
            <a:r>
              <a:rPr lang="en-US" smtClean="0"/>
              <a:t>NPPM</a:t>
            </a:r>
            <a:endParaRPr lang="en-US"/>
          </a:p>
          <a:p>
            <a:r>
              <a:rPr lang="en-US" smtClean="0"/>
              <a:t>NMT</a:t>
            </a:r>
            <a:endParaRPr lang="en-US"/>
          </a:p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93007" y="600364"/>
            <a:ext cx="152958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NOC</a:t>
            </a:r>
            <a:endParaRPr lang="en-US"/>
          </a:p>
          <a:p>
            <a:r>
              <a:rPr lang="en-US" smtClean="0"/>
              <a:t>NOA</a:t>
            </a:r>
            <a:endParaRPr lang="en-US"/>
          </a:p>
          <a:p>
            <a:r>
              <a:rPr lang="en-US" smtClean="0"/>
              <a:t>NEM</a:t>
            </a:r>
            <a:endParaRPr lang="en-US"/>
          </a:p>
          <a:p>
            <a:r>
              <a:rPr lang="en-US" smtClean="0"/>
              <a:t>NOA</a:t>
            </a:r>
            <a:endParaRPr lang="en-US"/>
          </a:p>
          <a:p>
            <a:r>
              <a:rPr lang="en-US" smtClean="0"/>
              <a:t>NUC</a:t>
            </a:r>
            <a:endParaRPr lang="en-US"/>
          </a:p>
          <a:p>
            <a:r>
              <a:rPr lang="en-US" smtClean="0"/>
              <a:t>NOR</a:t>
            </a:r>
            <a:endParaRPr lang="en-US"/>
          </a:p>
          <a:p>
            <a:r>
              <a:rPr lang="en-US" smtClean="0"/>
              <a:t>ANA_UC</a:t>
            </a:r>
            <a:endParaRPr lang="en-US"/>
          </a:p>
          <a:p>
            <a:r>
              <a:rPr lang="en-US" smtClean="0"/>
              <a:t>ANR_UC</a:t>
            </a:r>
            <a:endParaRPr lang="en-US"/>
          </a:p>
          <a:p>
            <a:r>
              <a:rPr lang="en-US" smtClean="0"/>
              <a:t>NOIR</a:t>
            </a:r>
            <a:endParaRPr lang="en-US"/>
          </a:p>
          <a:p>
            <a:r>
              <a:rPr lang="en-US" smtClean="0"/>
              <a:t>NOUR</a:t>
            </a:r>
            <a:endParaRPr lang="en-US"/>
          </a:p>
          <a:p>
            <a:r>
              <a:rPr lang="en-US" smtClean="0"/>
              <a:t>NORR</a:t>
            </a:r>
            <a:endParaRPr lang="en-US"/>
          </a:p>
          <a:p>
            <a:r>
              <a:rPr lang="en-US" smtClean="0"/>
              <a:t>NOM</a:t>
            </a:r>
            <a:endParaRPr lang="en-US"/>
          </a:p>
          <a:p>
            <a:r>
              <a:rPr lang="en-US" smtClean="0"/>
              <a:t>NOP</a:t>
            </a:r>
            <a:endParaRPr lang="en-US"/>
          </a:p>
          <a:p>
            <a:r>
              <a:rPr lang="en-US" smtClean="0"/>
              <a:t>NOCA</a:t>
            </a:r>
            <a:endParaRPr lang="en-US"/>
          </a:p>
          <a:p>
            <a:r>
              <a:rPr lang="en-US" smtClean="0"/>
              <a:t>NOASSOC</a:t>
            </a:r>
            <a:endParaRPr lang="en-US"/>
          </a:p>
          <a:p>
            <a:r>
              <a:rPr lang="en-US" smtClean="0"/>
              <a:t>ANM_CLS</a:t>
            </a:r>
            <a:endParaRPr lang="en-US"/>
          </a:p>
          <a:p>
            <a:r>
              <a:rPr lang="en-US" smtClean="0"/>
              <a:t>ANP_CLS</a:t>
            </a:r>
            <a:endParaRPr lang="en-US"/>
          </a:p>
          <a:p>
            <a:r>
              <a:rPr lang="en-US" smtClean="0"/>
              <a:t>ANCA_CLS</a:t>
            </a:r>
            <a:endParaRPr lang="en-US"/>
          </a:p>
          <a:p>
            <a:r>
              <a:rPr lang="en-US" smtClean="0"/>
              <a:t>ANASSOC_CLS</a:t>
            </a:r>
            <a:endParaRPr lang="en-US"/>
          </a:p>
          <a:p>
            <a:r>
              <a:rPr lang="en-US" smtClean="0"/>
              <a:t>ANREL_CLS</a:t>
            </a:r>
            <a:endParaRPr lang="en-US"/>
          </a:p>
          <a:p>
            <a:r>
              <a:rPr lang="en-US" smtClean="0"/>
              <a:t>NOT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10823" y="600364"/>
            <a:ext cx="367344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EI</a:t>
            </a:r>
            <a:endParaRPr lang="en-US"/>
          </a:p>
          <a:p>
            <a:r>
              <a:rPr lang="en-US" smtClean="0"/>
              <a:t>EO</a:t>
            </a:r>
            <a:endParaRPr lang="en-US"/>
          </a:p>
          <a:p>
            <a:r>
              <a:rPr lang="en-US" smtClean="0"/>
              <a:t>EQ</a:t>
            </a:r>
            <a:endParaRPr lang="en-US"/>
          </a:p>
          <a:p>
            <a:r>
              <a:rPr lang="en-US" smtClean="0"/>
              <a:t>ILF</a:t>
            </a:r>
            <a:endParaRPr lang="en-US"/>
          </a:p>
          <a:p>
            <a:r>
              <a:rPr lang="en-US" smtClean="0"/>
              <a:t>EIF</a:t>
            </a:r>
            <a:endParaRPr lang="en-US"/>
          </a:p>
          <a:p>
            <a:r>
              <a:rPr lang="en-US" smtClean="0"/>
              <a:t>DETs</a:t>
            </a:r>
            <a:endParaRPr lang="en-US"/>
          </a:p>
          <a:p>
            <a:r>
              <a:rPr lang="en-US" smtClean="0"/>
              <a:t>FTRs</a:t>
            </a:r>
            <a:endParaRPr lang="en-US"/>
          </a:p>
          <a:p>
            <a:r>
              <a:rPr lang="en-US" smtClean="0"/>
              <a:t>Number </a:t>
            </a:r>
            <a:r>
              <a:rPr lang="en-US"/>
              <a:t>of use cases/scenario scripts</a:t>
            </a:r>
          </a:p>
          <a:p>
            <a:r>
              <a:rPr lang="en-US" smtClean="0"/>
              <a:t>WMC</a:t>
            </a:r>
            <a:endParaRPr lang="en-US"/>
          </a:p>
          <a:p>
            <a:r>
              <a:rPr lang="en-US" smtClean="0"/>
              <a:t>Methods </a:t>
            </a:r>
            <a:r>
              <a:rPr lang="en-US"/>
              <a:t>per class</a:t>
            </a:r>
          </a:p>
          <a:p>
            <a:r>
              <a:rPr lang="en-US" smtClean="0"/>
              <a:t>NOC</a:t>
            </a:r>
            <a:endParaRPr lang="en-US"/>
          </a:p>
          <a:p>
            <a:r>
              <a:rPr lang="en-US" smtClean="0"/>
              <a:t>DIT</a:t>
            </a:r>
            <a:endParaRPr lang="en-US"/>
          </a:p>
          <a:p>
            <a:r>
              <a:rPr lang="en-US" smtClean="0"/>
              <a:t>LOC</a:t>
            </a:r>
            <a:endParaRPr lang="en-US"/>
          </a:p>
          <a:p>
            <a:r>
              <a:rPr lang="en-US" smtClean="0"/>
              <a:t>CBO</a:t>
            </a:r>
            <a:endParaRPr lang="en-US"/>
          </a:p>
          <a:p>
            <a:r>
              <a:rPr lang="en-US" smtClean="0"/>
              <a:t>NIV</a:t>
            </a:r>
            <a:endParaRPr lang="en-US"/>
          </a:p>
          <a:p>
            <a:r>
              <a:rPr lang="en-US" smtClean="0"/>
              <a:t>NUM</a:t>
            </a:r>
            <a:endParaRPr lang="en-US"/>
          </a:p>
          <a:p>
            <a:r>
              <a:rPr lang="en-US" smtClean="0"/>
              <a:t>derived classes</a:t>
            </a:r>
            <a:endParaRPr lang="en-US"/>
          </a:p>
          <a:p>
            <a:r>
              <a:rPr lang="en-US" smtClean="0"/>
              <a:t>base classes</a:t>
            </a:r>
            <a:endParaRPr lang="en-US"/>
          </a:p>
          <a:p>
            <a:r>
              <a:rPr lang="en-US" smtClean="0"/>
              <a:t>RR</a:t>
            </a:r>
            <a:endParaRPr lang="en-US"/>
          </a:p>
          <a:p>
            <a:r>
              <a:rPr lang="en-US" smtClean="0"/>
              <a:t>TLC</a:t>
            </a:r>
            <a:endParaRPr lang="en-US"/>
          </a:p>
          <a:p>
            <a:r>
              <a:rPr lang="en-US" smtClean="0"/>
              <a:t>WMC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49148" y="600364"/>
            <a:ext cx="6094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DIT</a:t>
            </a:r>
            <a:endParaRPr lang="en-US"/>
          </a:p>
          <a:p>
            <a:r>
              <a:rPr lang="en-US" smtClean="0"/>
              <a:t>NOC</a:t>
            </a:r>
            <a:endParaRPr lang="en-US"/>
          </a:p>
          <a:p>
            <a:r>
              <a:rPr lang="en-US" smtClean="0"/>
              <a:t>IS</a:t>
            </a:r>
            <a:endParaRPr lang="en-US"/>
          </a:p>
          <a:p>
            <a:r>
              <a:rPr lang="en-US" smtClean="0"/>
              <a:t>OS</a:t>
            </a:r>
            <a:endParaRPr lang="en-US"/>
          </a:p>
          <a:p>
            <a:r>
              <a:rPr lang="en-US" smtClean="0"/>
              <a:t>IQS</a:t>
            </a:r>
            <a:endParaRPr lang="en-US"/>
          </a:p>
          <a:p>
            <a:r>
              <a:rPr lang="en-US" smtClean="0"/>
              <a:t>OD</a:t>
            </a:r>
            <a:endParaRPr lang="en-US"/>
          </a:p>
          <a:p>
            <a:r>
              <a:rPr lang="en-US" smtClean="0"/>
              <a:t>EIF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7076"/>
          </a:xfrm>
        </p:spPr>
        <p:txBody>
          <a:bodyPr/>
          <a:lstStyle/>
          <a:p>
            <a:r>
              <a:rPr lang="en-US" dirty="0" smtClean="0"/>
              <a:t>The modeling information are evaluated and output for various decisions.</a:t>
            </a:r>
          </a:p>
          <a:p>
            <a:pPr lvl="1"/>
            <a:r>
              <a:rPr lang="en-US" dirty="0" smtClean="0"/>
              <a:t>The plugin framework. Evaluators (plugins) are pluggable into the evaluation paradigm.</a:t>
            </a:r>
          </a:p>
          <a:p>
            <a:pPr lvl="1"/>
            <a:r>
              <a:rPr lang="en-US" dirty="0" smtClean="0"/>
              <a:t>Multi-level/aspect evaluation: UML elements, transaction, use case, model (project), repo levels, use case points and its variants.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70" y="4182700"/>
            <a:ext cx="11788691" cy="242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5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Incremental Effort Estimation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8078" y="1690687"/>
            <a:ext cx="46905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mtClean="0"/>
              <a:t>Functional software size based effort estimation.</a:t>
            </a:r>
          </a:p>
          <a:p>
            <a:pPr marL="800100" lvl="1" indent="-342900">
              <a:buAutoNum type="arabicPeriod"/>
            </a:pPr>
            <a:r>
              <a:rPr lang="en-US" smtClean="0"/>
              <a:t>Bayesian analysis to integrate expert estimates and sample estimates.</a:t>
            </a:r>
          </a:p>
          <a:p>
            <a:pPr marL="342900" indent="-342900">
              <a:buAutoNum type="arabicPeriod"/>
            </a:pPr>
            <a:r>
              <a:rPr lang="en-US" smtClean="0"/>
              <a:t>Design metrics based effort estimation</a:t>
            </a:r>
          </a:p>
          <a:p>
            <a:pPr marL="800100" lvl="1" indent="-342900">
              <a:buAutoNum type="arabicPeriod"/>
            </a:pPr>
            <a:r>
              <a:rPr lang="en-US" smtClean="0"/>
              <a:t>Regression mdoels based on significant feature selection</a:t>
            </a:r>
          </a:p>
          <a:p>
            <a:pPr marL="800100" lvl="1" indent="-342900">
              <a:buAutoNum type="arabicPeriod"/>
            </a:pPr>
            <a:r>
              <a:rPr lang="en-US" smtClean="0"/>
              <a:t>Neural Network Model</a:t>
            </a:r>
          </a:p>
          <a:p>
            <a:r>
              <a:rPr lang="en-US" smtClean="0"/>
              <a:t>3.   Dynamic Models for continuous/incremental effort estimation.</a:t>
            </a:r>
          </a:p>
        </p:txBody>
      </p:sp>
    </p:spTree>
    <p:extLst>
      <p:ext uri="{BB962C8B-B14F-4D97-AF65-F5344CB8AC3E}">
        <p14:creationId xmlns:p14="http://schemas.microsoft.com/office/powerpoint/2010/main" val="318029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Estimation Accuracy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Linear Model ()</a:t>
            </a:r>
          </a:p>
          <a:p>
            <a:r>
              <a:rPr lang="en-US" smtClean="0"/>
              <a:t>Bayesian Model ()</a:t>
            </a:r>
          </a:p>
          <a:p>
            <a:r>
              <a:rPr lang="en-US" smtClean="0"/>
              <a:t>Neural Network()</a:t>
            </a:r>
          </a:p>
          <a:p>
            <a:r>
              <a:rPr lang="en-US" smtClean="0"/>
              <a:t>Dynamic models.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9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481</Words>
  <Application>Microsoft Office PowerPoint</Application>
  <PresentationFormat>Widescreen</PresentationFormat>
  <Paragraphs>167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UMLx Automated software sizing and effort estimaiton</vt:lpstr>
      <vt:lpstr>Purposes</vt:lpstr>
      <vt:lpstr>The approaches</vt:lpstr>
      <vt:lpstr>Design Artifact Analysis</vt:lpstr>
      <vt:lpstr>Source Code Analysis </vt:lpstr>
      <vt:lpstr>Design Metrics</vt:lpstr>
      <vt:lpstr>Model Profiling</vt:lpstr>
      <vt:lpstr>Incremental Effort Estimation Model</vt:lpstr>
      <vt:lpstr>Model Estimation Accuracy</vt:lpstr>
      <vt:lpstr>Requirements/Use Case Prioritization</vt:lpstr>
      <vt:lpstr>Resources/Personnel Allocation</vt:lpstr>
      <vt:lpstr>Feability/Risk Analysis</vt:lpstr>
      <vt:lpstr>Tasks</vt:lpstr>
      <vt:lpstr>Questions?</vt:lpstr>
      <vt:lpstr>Screenshots</vt:lpstr>
      <vt:lpstr>Screenshots</vt:lpstr>
      <vt:lpstr>Screenshots</vt:lpstr>
      <vt:lpstr>Screenshots</vt:lpstr>
      <vt:lpstr>Screenshots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UMLx</dc:title>
  <dc:creator>Kan Qi</dc:creator>
  <cp:lastModifiedBy>Kan Qi</cp:lastModifiedBy>
  <cp:revision>47</cp:revision>
  <dcterms:created xsi:type="dcterms:W3CDTF">2018-01-23T03:23:35Z</dcterms:created>
  <dcterms:modified xsi:type="dcterms:W3CDTF">2018-10-18T04:40:37Z</dcterms:modified>
</cp:coreProperties>
</file>