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71" r:id="rId4"/>
    <p:sldId id="282" r:id="rId5"/>
    <p:sldId id="280" r:id="rId6"/>
    <p:sldId id="283" r:id="rId7"/>
    <p:sldId id="279" r:id="rId8"/>
    <p:sldId id="278" r:id="rId9"/>
    <p:sldId id="275" r:id="rId10"/>
    <p:sldId id="277" r:id="rId11"/>
    <p:sldId id="274" r:id="rId12"/>
    <p:sldId id="273" r:id="rId13"/>
    <p:sldId id="268" r:id="rId14"/>
  </p:sldIdLst>
  <p:sldSz cx="9144000" cy="5143500" type="screen16x9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913" userDrawn="1">
          <p15:clr>
            <a:srgbClr val="A4A3A4"/>
          </p15:clr>
        </p15:guide>
        <p15:guide id="4" orient="horz" pos="350" userDrawn="1">
          <p15:clr>
            <a:srgbClr val="A4A3A4"/>
          </p15:clr>
        </p15:guide>
        <p15:guide id="6" orient="horz" pos="2096" userDrawn="1">
          <p15:clr>
            <a:srgbClr val="A4A3A4"/>
          </p15:clr>
        </p15:guide>
        <p15:guide id="7" orient="horz" pos="962" userDrawn="1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" y="534"/>
      </p:cViewPr>
      <p:guideLst>
        <p:guide orient="horz" pos="2913"/>
        <p:guide orient="horz" pos="350"/>
        <p:guide orient="horz" pos="2096"/>
        <p:guide orient="horz" pos="9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A2886-5613-45B7-9524-7D135279F844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B23E396-AACF-4A76-95CB-92F72EFA8A49}">
      <dgm:prSet phldrT="[Текст]"/>
      <dgm:spPr>
        <a:solidFill>
          <a:srgbClr val="FFC000"/>
        </a:solidFill>
      </dgm:spPr>
      <dgm:t>
        <a:bodyPr/>
        <a:lstStyle/>
        <a:p>
          <a:r>
            <a:rPr lang="en-US" b="1" i="0" dirty="0"/>
            <a:t>Hugging</a:t>
          </a:r>
          <a:r>
            <a:rPr lang="en-US" b="0" i="0" dirty="0"/>
            <a:t> </a:t>
          </a:r>
          <a:r>
            <a:rPr lang="en-US" b="1" i="0" dirty="0"/>
            <a:t>Face</a:t>
          </a:r>
          <a:endParaRPr lang="ru-RU" dirty="0"/>
        </a:p>
      </dgm:t>
    </dgm:pt>
    <dgm:pt modelId="{084C99C3-3212-4469-AE52-498B9A600418}" type="parTrans" cxnId="{18A0BE5F-B989-4231-9E4E-E057AE18168C}">
      <dgm:prSet/>
      <dgm:spPr/>
      <dgm:t>
        <a:bodyPr/>
        <a:lstStyle/>
        <a:p>
          <a:endParaRPr lang="ru-RU"/>
        </a:p>
      </dgm:t>
    </dgm:pt>
    <dgm:pt modelId="{1105A2E8-C627-4BF8-8ADE-5ADEE85638B2}" type="sibTrans" cxnId="{18A0BE5F-B989-4231-9E4E-E057AE18168C}">
      <dgm:prSet/>
      <dgm:spPr/>
      <dgm:t>
        <a:bodyPr/>
        <a:lstStyle/>
        <a:p>
          <a:endParaRPr lang="ru-RU"/>
        </a:p>
      </dgm:t>
    </dgm:pt>
    <dgm:pt modelId="{FBE226F9-01D2-4C22-B93B-D1B7EB9A6EBD}">
      <dgm:prSet phldrT="[Текст]"/>
      <dgm:spPr>
        <a:solidFill>
          <a:srgbClr val="FFC000"/>
        </a:solidFill>
      </dgm:spPr>
      <dgm:t>
        <a:bodyPr/>
        <a:lstStyle/>
        <a:p>
          <a:r>
            <a:rPr lang="en-US" dirty="0" err="1"/>
            <a:t>PyTorch</a:t>
          </a:r>
          <a:endParaRPr lang="ru-RU" dirty="0"/>
        </a:p>
      </dgm:t>
    </dgm:pt>
    <dgm:pt modelId="{CBE6DB92-AAA3-4996-995D-7875037E56FD}" type="parTrans" cxnId="{BC6B2D44-A549-4B0D-9F74-6BEB9BD635B5}">
      <dgm:prSet/>
      <dgm:spPr/>
      <dgm:t>
        <a:bodyPr/>
        <a:lstStyle/>
        <a:p>
          <a:endParaRPr lang="ru-RU"/>
        </a:p>
      </dgm:t>
    </dgm:pt>
    <dgm:pt modelId="{C29685F1-E96D-4B35-91DE-355D1632C077}" type="sibTrans" cxnId="{BC6B2D44-A549-4B0D-9F74-6BEB9BD635B5}">
      <dgm:prSet/>
      <dgm:spPr/>
      <dgm:t>
        <a:bodyPr/>
        <a:lstStyle/>
        <a:p>
          <a:endParaRPr lang="ru-RU"/>
        </a:p>
      </dgm:t>
    </dgm:pt>
    <dgm:pt modelId="{7319FA9A-7423-462F-AD68-BBD006188E40}">
      <dgm:prSet phldrT="[Текст]"/>
      <dgm:spPr>
        <a:solidFill>
          <a:srgbClr val="FFC000"/>
        </a:solidFill>
      </dgm:spPr>
      <dgm:t>
        <a:bodyPr/>
        <a:lstStyle/>
        <a:p>
          <a:r>
            <a:rPr lang="en-US" b="1" i="0" dirty="0"/>
            <a:t>Catalyst </a:t>
          </a:r>
          <a:endParaRPr lang="ru-RU" dirty="0"/>
        </a:p>
      </dgm:t>
    </dgm:pt>
    <dgm:pt modelId="{DCFB3B0B-EE30-460A-AE6E-5FD74C413299}" type="parTrans" cxnId="{F470B9E3-BB22-433C-88A7-2B93B11F12EC}">
      <dgm:prSet/>
      <dgm:spPr/>
      <dgm:t>
        <a:bodyPr/>
        <a:lstStyle/>
        <a:p>
          <a:endParaRPr lang="ru-RU"/>
        </a:p>
      </dgm:t>
    </dgm:pt>
    <dgm:pt modelId="{42A5417A-8FCA-4890-A7C4-E9F47C7F61B8}" type="sibTrans" cxnId="{F470B9E3-BB22-433C-88A7-2B93B11F12EC}">
      <dgm:prSet/>
      <dgm:spPr/>
      <dgm:t>
        <a:bodyPr/>
        <a:lstStyle/>
        <a:p>
          <a:endParaRPr lang="ru-RU"/>
        </a:p>
      </dgm:t>
    </dgm:pt>
    <dgm:pt modelId="{4BBFFE20-BF5F-49AA-83BB-8E2597B77CAE}" type="pres">
      <dgm:prSet presAssocID="{418A2886-5613-45B7-9524-7D135279F844}" presName="Name0" presStyleCnt="0">
        <dgm:presLayoutVars>
          <dgm:dir/>
          <dgm:resizeHandles/>
        </dgm:presLayoutVars>
      </dgm:prSet>
      <dgm:spPr/>
    </dgm:pt>
    <dgm:pt modelId="{E1CD8C9B-C1E1-4822-9492-33A0A7C4DD74}" type="pres">
      <dgm:prSet presAssocID="{AB23E396-AACF-4A76-95CB-92F72EFA8A49}" presName="composite" presStyleCnt="0"/>
      <dgm:spPr/>
    </dgm:pt>
    <dgm:pt modelId="{D0BADA7C-56B0-4335-B0B6-FA6525DCD312}" type="pres">
      <dgm:prSet presAssocID="{AB23E396-AACF-4A76-95CB-92F72EFA8A49}" presName="rect1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19000" b="-19000"/>
          </a:stretch>
        </a:blipFill>
      </dgm:spPr>
    </dgm:pt>
    <dgm:pt modelId="{8D8E9A29-5963-4E28-951A-036A541012A7}" type="pres">
      <dgm:prSet presAssocID="{AB23E396-AACF-4A76-95CB-92F72EFA8A49}" presName="rect2" presStyleLbl="node1" presStyleIdx="0" presStyleCnt="3">
        <dgm:presLayoutVars>
          <dgm:bulletEnabled val="1"/>
        </dgm:presLayoutVars>
      </dgm:prSet>
      <dgm:spPr/>
    </dgm:pt>
    <dgm:pt modelId="{4CCA3CD8-F4C5-4EE9-9182-A1A0D48DF973}" type="pres">
      <dgm:prSet presAssocID="{1105A2E8-C627-4BF8-8ADE-5ADEE85638B2}" presName="sibTrans" presStyleCnt="0"/>
      <dgm:spPr/>
    </dgm:pt>
    <dgm:pt modelId="{BDD1957F-0E85-4EFA-BC26-67C940F832AB}" type="pres">
      <dgm:prSet presAssocID="{FBE226F9-01D2-4C22-B93B-D1B7EB9A6EBD}" presName="composite" presStyleCnt="0"/>
      <dgm:spPr/>
    </dgm:pt>
    <dgm:pt modelId="{1B442B56-40D7-468F-A33E-BE965E8E5B9E}" type="pres">
      <dgm:prSet presAssocID="{FBE226F9-01D2-4C22-B93B-D1B7EB9A6EBD}" presName="rect1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F5CCF0E0-A47D-4EB0-95C1-2950E02F0C70}" type="pres">
      <dgm:prSet presAssocID="{FBE226F9-01D2-4C22-B93B-D1B7EB9A6EBD}" presName="rect2" presStyleLbl="node1" presStyleIdx="1" presStyleCnt="3">
        <dgm:presLayoutVars>
          <dgm:bulletEnabled val="1"/>
        </dgm:presLayoutVars>
      </dgm:prSet>
      <dgm:spPr/>
    </dgm:pt>
    <dgm:pt modelId="{A883F4D3-90E0-473A-9EB7-17DDD15B170A}" type="pres">
      <dgm:prSet presAssocID="{C29685F1-E96D-4B35-91DE-355D1632C077}" presName="sibTrans" presStyleCnt="0"/>
      <dgm:spPr/>
    </dgm:pt>
    <dgm:pt modelId="{A5C05D33-5F9D-4D5A-9697-543FE1B07434}" type="pres">
      <dgm:prSet presAssocID="{7319FA9A-7423-462F-AD68-BBD006188E40}" presName="composite" presStyleCnt="0"/>
      <dgm:spPr/>
    </dgm:pt>
    <dgm:pt modelId="{ECF85F6C-EC82-4E6B-9CCB-7C9235E9624B}" type="pres">
      <dgm:prSet presAssocID="{7319FA9A-7423-462F-AD68-BBD006188E40}" presName="rect1" presStyleLbl="b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10000" b="-10000"/>
          </a:stretch>
        </a:blipFill>
      </dgm:spPr>
    </dgm:pt>
    <dgm:pt modelId="{7CA1BA06-676A-4E53-A472-83B194423911}" type="pres">
      <dgm:prSet presAssocID="{7319FA9A-7423-462F-AD68-BBD006188E40}" presName="rect2" presStyleLbl="node1" presStyleIdx="2" presStyleCnt="3">
        <dgm:presLayoutVars>
          <dgm:bulletEnabled val="1"/>
        </dgm:presLayoutVars>
      </dgm:prSet>
      <dgm:spPr/>
    </dgm:pt>
  </dgm:ptLst>
  <dgm:cxnLst>
    <dgm:cxn modelId="{18A0BE5F-B989-4231-9E4E-E057AE18168C}" srcId="{418A2886-5613-45B7-9524-7D135279F844}" destId="{AB23E396-AACF-4A76-95CB-92F72EFA8A49}" srcOrd="0" destOrd="0" parTransId="{084C99C3-3212-4469-AE52-498B9A600418}" sibTransId="{1105A2E8-C627-4BF8-8ADE-5ADEE85638B2}"/>
    <dgm:cxn modelId="{BC6B2D44-A549-4B0D-9F74-6BEB9BD635B5}" srcId="{418A2886-5613-45B7-9524-7D135279F844}" destId="{FBE226F9-01D2-4C22-B93B-D1B7EB9A6EBD}" srcOrd="1" destOrd="0" parTransId="{CBE6DB92-AAA3-4996-995D-7875037E56FD}" sibTransId="{C29685F1-E96D-4B35-91DE-355D1632C077}"/>
    <dgm:cxn modelId="{29726D4B-155A-414E-A931-E48E6DA5D798}" type="presOf" srcId="{FBE226F9-01D2-4C22-B93B-D1B7EB9A6EBD}" destId="{F5CCF0E0-A47D-4EB0-95C1-2950E02F0C70}" srcOrd="0" destOrd="0" presId="urn:microsoft.com/office/officeart/2008/layout/BendingPictureBlocks"/>
    <dgm:cxn modelId="{CB07066F-0D0B-4617-B66E-537D8D86D4FC}" type="presOf" srcId="{AB23E396-AACF-4A76-95CB-92F72EFA8A49}" destId="{8D8E9A29-5963-4E28-951A-036A541012A7}" srcOrd="0" destOrd="0" presId="urn:microsoft.com/office/officeart/2008/layout/BendingPictureBlocks"/>
    <dgm:cxn modelId="{30E4B350-0E4B-4F26-9EE3-380F3CFDBA80}" type="presOf" srcId="{418A2886-5613-45B7-9524-7D135279F844}" destId="{4BBFFE20-BF5F-49AA-83BB-8E2597B77CAE}" srcOrd="0" destOrd="0" presId="urn:microsoft.com/office/officeart/2008/layout/BendingPictureBlocks"/>
    <dgm:cxn modelId="{830CB351-1599-4384-81DB-313653779E0D}" type="presOf" srcId="{7319FA9A-7423-462F-AD68-BBD006188E40}" destId="{7CA1BA06-676A-4E53-A472-83B194423911}" srcOrd="0" destOrd="0" presId="urn:microsoft.com/office/officeart/2008/layout/BendingPictureBlocks"/>
    <dgm:cxn modelId="{F470B9E3-BB22-433C-88A7-2B93B11F12EC}" srcId="{418A2886-5613-45B7-9524-7D135279F844}" destId="{7319FA9A-7423-462F-AD68-BBD006188E40}" srcOrd="2" destOrd="0" parTransId="{DCFB3B0B-EE30-460A-AE6E-5FD74C413299}" sibTransId="{42A5417A-8FCA-4890-A7C4-E9F47C7F61B8}"/>
    <dgm:cxn modelId="{91B2B385-3DAF-431E-81F9-7F442E65F4B8}" type="presParOf" srcId="{4BBFFE20-BF5F-49AA-83BB-8E2597B77CAE}" destId="{E1CD8C9B-C1E1-4822-9492-33A0A7C4DD74}" srcOrd="0" destOrd="0" presId="urn:microsoft.com/office/officeart/2008/layout/BendingPictureBlocks"/>
    <dgm:cxn modelId="{78ECAD5C-368D-47D1-A379-D6C0946150C7}" type="presParOf" srcId="{E1CD8C9B-C1E1-4822-9492-33A0A7C4DD74}" destId="{D0BADA7C-56B0-4335-B0B6-FA6525DCD312}" srcOrd="0" destOrd="0" presId="urn:microsoft.com/office/officeart/2008/layout/BendingPictureBlocks"/>
    <dgm:cxn modelId="{B5E5636F-E17C-4B73-BB0D-6BC105918829}" type="presParOf" srcId="{E1CD8C9B-C1E1-4822-9492-33A0A7C4DD74}" destId="{8D8E9A29-5963-4E28-951A-036A541012A7}" srcOrd="1" destOrd="0" presId="urn:microsoft.com/office/officeart/2008/layout/BendingPictureBlocks"/>
    <dgm:cxn modelId="{1707441F-1B61-46CB-8FA0-C72271257BDC}" type="presParOf" srcId="{4BBFFE20-BF5F-49AA-83BB-8E2597B77CAE}" destId="{4CCA3CD8-F4C5-4EE9-9182-A1A0D48DF973}" srcOrd="1" destOrd="0" presId="urn:microsoft.com/office/officeart/2008/layout/BendingPictureBlocks"/>
    <dgm:cxn modelId="{CF595393-2E88-4A53-A21A-217105FE9FCE}" type="presParOf" srcId="{4BBFFE20-BF5F-49AA-83BB-8E2597B77CAE}" destId="{BDD1957F-0E85-4EFA-BC26-67C940F832AB}" srcOrd="2" destOrd="0" presId="urn:microsoft.com/office/officeart/2008/layout/BendingPictureBlocks"/>
    <dgm:cxn modelId="{6495AE42-FD9F-403F-BC59-2D524DCA0CDF}" type="presParOf" srcId="{BDD1957F-0E85-4EFA-BC26-67C940F832AB}" destId="{1B442B56-40D7-468F-A33E-BE965E8E5B9E}" srcOrd="0" destOrd="0" presId="urn:microsoft.com/office/officeart/2008/layout/BendingPictureBlocks"/>
    <dgm:cxn modelId="{1C0760B2-EE70-427F-88EB-56D5272BF4AC}" type="presParOf" srcId="{BDD1957F-0E85-4EFA-BC26-67C940F832AB}" destId="{F5CCF0E0-A47D-4EB0-95C1-2950E02F0C70}" srcOrd="1" destOrd="0" presId="urn:microsoft.com/office/officeart/2008/layout/BendingPictureBlocks"/>
    <dgm:cxn modelId="{88FED802-E5DE-4527-B82A-6BD3A19E4AF8}" type="presParOf" srcId="{4BBFFE20-BF5F-49AA-83BB-8E2597B77CAE}" destId="{A883F4D3-90E0-473A-9EB7-17DDD15B170A}" srcOrd="3" destOrd="0" presId="urn:microsoft.com/office/officeart/2008/layout/BendingPictureBlocks"/>
    <dgm:cxn modelId="{19CBCB41-DC2E-4AF8-8702-0CB916C7720E}" type="presParOf" srcId="{4BBFFE20-BF5F-49AA-83BB-8E2597B77CAE}" destId="{A5C05D33-5F9D-4D5A-9697-543FE1B07434}" srcOrd="4" destOrd="0" presId="urn:microsoft.com/office/officeart/2008/layout/BendingPictureBlocks"/>
    <dgm:cxn modelId="{10B08B63-2352-4F81-98EB-DF1254DBBE19}" type="presParOf" srcId="{A5C05D33-5F9D-4D5A-9697-543FE1B07434}" destId="{ECF85F6C-EC82-4E6B-9CCB-7C9235E9624B}" srcOrd="0" destOrd="0" presId="urn:microsoft.com/office/officeart/2008/layout/BendingPictureBlocks"/>
    <dgm:cxn modelId="{778D8E52-E08B-4E89-AF60-7472F48ECBA4}" type="presParOf" srcId="{A5C05D33-5F9D-4D5A-9697-543FE1B07434}" destId="{7CA1BA06-676A-4E53-A472-83B194423911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ADA7C-56B0-4335-B0B6-FA6525DCD312}">
      <dsp:nvSpPr>
        <dsp:cNvPr id="0" name=""/>
        <dsp:cNvSpPr/>
      </dsp:nvSpPr>
      <dsp:spPr>
        <a:xfrm>
          <a:off x="890151" y="177465"/>
          <a:ext cx="1690473" cy="142180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9000" b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E9A29-5963-4E28-951A-036A541012A7}">
      <dsp:nvSpPr>
        <dsp:cNvPr id="0" name=""/>
        <dsp:cNvSpPr/>
      </dsp:nvSpPr>
      <dsp:spPr>
        <a:xfrm>
          <a:off x="260389" y="775169"/>
          <a:ext cx="916176" cy="916176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Hugging</a:t>
          </a:r>
          <a:r>
            <a:rPr lang="en-US" sz="1000" b="0" i="0" kern="1200" dirty="0"/>
            <a:t> </a:t>
          </a:r>
          <a:r>
            <a:rPr lang="en-US" sz="1000" b="1" i="0" kern="1200" dirty="0"/>
            <a:t>Face</a:t>
          </a:r>
          <a:endParaRPr lang="ru-RU" sz="1000" kern="1200" dirty="0"/>
        </a:p>
      </dsp:txBody>
      <dsp:txXfrm>
        <a:off x="260389" y="775169"/>
        <a:ext cx="916176" cy="916176"/>
      </dsp:txXfrm>
    </dsp:sp>
    <dsp:sp modelId="{1B442B56-40D7-468F-A33E-BE965E8E5B9E}">
      <dsp:nvSpPr>
        <dsp:cNvPr id="0" name=""/>
        <dsp:cNvSpPr/>
      </dsp:nvSpPr>
      <dsp:spPr>
        <a:xfrm>
          <a:off x="3507314" y="177465"/>
          <a:ext cx="1690473" cy="1421809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CF0E0-A47D-4EB0-95C1-2950E02F0C70}">
      <dsp:nvSpPr>
        <dsp:cNvPr id="0" name=""/>
        <dsp:cNvSpPr/>
      </dsp:nvSpPr>
      <dsp:spPr>
        <a:xfrm>
          <a:off x="2877552" y="775169"/>
          <a:ext cx="916176" cy="916176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PyTorch</a:t>
          </a:r>
          <a:endParaRPr lang="ru-RU" sz="1000" kern="1200" dirty="0"/>
        </a:p>
      </dsp:txBody>
      <dsp:txXfrm>
        <a:off x="2877552" y="775169"/>
        <a:ext cx="916176" cy="916176"/>
      </dsp:txXfrm>
    </dsp:sp>
    <dsp:sp modelId="{ECF85F6C-EC82-4E6B-9CCB-7C9235E9624B}">
      <dsp:nvSpPr>
        <dsp:cNvPr id="0" name=""/>
        <dsp:cNvSpPr/>
      </dsp:nvSpPr>
      <dsp:spPr>
        <a:xfrm>
          <a:off x="2198732" y="1947439"/>
          <a:ext cx="1690473" cy="1421809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1BA06-676A-4E53-A472-83B194423911}">
      <dsp:nvSpPr>
        <dsp:cNvPr id="0" name=""/>
        <dsp:cNvSpPr/>
      </dsp:nvSpPr>
      <dsp:spPr>
        <a:xfrm>
          <a:off x="1568971" y="2545142"/>
          <a:ext cx="916176" cy="916176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Catalyst </a:t>
          </a:r>
          <a:endParaRPr lang="ru-RU" sz="1000" kern="1200" dirty="0"/>
        </a:p>
      </dsp:txBody>
      <dsp:txXfrm>
        <a:off x="1568971" y="2545142"/>
        <a:ext cx="916176" cy="916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819FA9F-2BF2-49ED-BECE-B11E9C8B2DAA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D67F94-4268-404D-A5FC-8BDB61507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768" t="25983"/>
          <a:stretch/>
        </p:blipFill>
        <p:spPr>
          <a:xfrm>
            <a:off x="-1" y="0"/>
            <a:ext cx="1098179" cy="26693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9DFF2B-3652-4D32-97DB-A183E42DE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9570" b="36484"/>
          <a:stretch/>
        </p:blipFill>
        <p:spPr>
          <a:xfrm>
            <a:off x="8120555" y="3777361"/>
            <a:ext cx="1023445" cy="1366139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23AAC53-E860-4ACC-82D5-414228F5BD8D}"/>
              </a:ext>
            </a:extLst>
          </p:cNvPr>
          <p:cNvPicPr/>
          <p:nvPr userDrawn="1"/>
        </p:nvPicPr>
        <p:blipFill rotWithShape="1">
          <a:blip r:embed="rId6"/>
          <a:srcRect b="39873"/>
          <a:stretch/>
        </p:blipFill>
        <p:spPr>
          <a:xfrm>
            <a:off x="7740360" y="-283320"/>
            <a:ext cx="1465560" cy="10327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15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BF7AA3-7001-4628-BFC1-102BEA132E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9815" b="42644"/>
          <a:stretch/>
        </p:blipFill>
        <p:spPr>
          <a:xfrm>
            <a:off x="7867933" y="3784701"/>
            <a:ext cx="1276067" cy="1358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4B3967-D0FF-4E7F-A5C3-4BA31C6CF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7466" t="20807" b="-1"/>
          <a:stretch/>
        </p:blipFill>
        <p:spPr>
          <a:xfrm>
            <a:off x="0" y="-1"/>
            <a:ext cx="1237533" cy="4035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3171E1-474C-45B3-AD11-E1F6AEA1F6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47" y="501921"/>
            <a:ext cx="1686743" cy="104082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75CF4A-DEAA-42A9-8231-7928F67FE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367" t="14591" b="-1"/>
          <a:stretch/>
        </p:blipFill>
        <p:spPr>
          <a:xfrm>
            <a:off x="0" y="0"/>
            <a:ext cx="2338632" cy="4393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E28F21-47F6-4251-AFFB-53E6275A21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" r="49815" b="17396"/>
          <a:stretch/>
        </p:blipFill>
        <p:spPr>
          <a:xfrm>
            <a:off x="7867933" y="3186559"/>
            <a:ext cx="1276067" cy="19569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E28F21-47F6-4251-AFFB-53E6275A21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9815" b="42644"/>
          <a:stretch/>
        </p:blipFill>
        <p:spPr>
          <a:xfrm>
            <a:off x="8222724" y="4162494"/>
            <a:ext cx="921276" cy="9810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E055E9-A544-47E7-8294-FCA2B22AC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7466" t="20807" b="-1"/>
          <a:stretch/>
        </p:blipFill>
        <p:spPr>
          <a:xfrm>
            <a:off x="0" y="0"/>
            <a:ext cx="855985" cy="27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7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16"/>
          <a:stretch/>
        </p:blipFill>
        <p:spPr>
          <a:xfrm>
            <a:off x="360" y="0"/>
            <a:ext cx="360" cy="360"/>
          </a:xfrm>
          <a:prstGeom prst="rect">
            <a:avLst/>
          </a:prstGeom>
          <a:ln w="0">
            <a:noFill/>
          </a:ln>
        </p:spPr>
      </p:pic>
      <p:sp>
        <p:nvSpPr>
          <p:cNvPr id="9" name="CustomShape 1" hidden="1"/>
          <p:cNvSpPr/>
          <p:nvPr/>
        </p:nvSpPr>
        <p:spPr>
          <a:xfrm>
            <a:off x="0" y="0"/>
            <a:ext cx="155520" cy="155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67640" y="0"/>
            <a:ext cx="7557480" cy="246240"/>
          </a:xfrm>
          <a:prstGeom prst="rect">
            <a:avLst/>
          </a:prstGeom>
          <a:solidFill>
            <a:srgbClr val="FFD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9"/>
          <p:cNvPicPr/>
          <p:nvPr/>
        </p:nvPicPr>
        <p:blipFill>
          <a:blip r:embed="rId17"/>
          <a:stretch/>
        </p:blipFill>
        <p:spPr>
          <a:xfrm>
            <a:off x="7740360" y="-283320"/>
            <a:ext cx="1465560" cy="171756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3"/>
          <p:cNvSpPr/>
          <p:nvPr/>
        </p:nvSpPr>
        <p:spPr>
          <a:xfrm>
            <a:off x="8740440" y="4515840"/>
            <a:ext cx="400320" cy="212760"/>
          </a:xfrm>
          <a:prstGeom prst="rect">
            <a:avLst/>
          </a:prstGeom>
          <a:solidFill>
            <a:srgbClr val="FFD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Рисунок 4"/>
          <p:cNvPicPr/>
          <p:nvPr/>
        </p:nvPicPr>
        <p:blipFill>
          <a:blip r:embed="rId16"/>
          <a:stretch/>
        </p:blipFill>
        <p:spPr>
          <a:xfrm>
            <a:off x="360" y="0"/>
            <a:ext cx="360" cy="3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9.05053" TargetMode="External"/><Relationship Id="rId2" Type="http://schemas.openxmlformats.org/officeDocument/2006/relationships/hyperlink" Target="https://arxiv.org/abs/1508.05326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abs/1908.1008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D8E2B37-4C99-459D-BFEF-6F6D40589F36}"/>
              </a:ext>
            </a:extLst>
          </p:cNvPr>
          <p:cNvSpPr txBox="1">
            <a:spLocks/>
          </p:cNvSpPr>
          <p:nvPr/>
        </p:nvSpPr>
        <p:spPr>
          <a:xfrm>
            <a:off x="439824" y="3811622"/>
            <a:ext cx="7945719" cy="1019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latin typeface="Bebas Neue Bold" pitchFamily="34" charset="-52"/>
                <a:cs typeface="Arial" panose="020B0604020202020204" pitchFamily="34" charset="0"/>
              </a:rPr>
              <a:t>Команда «</a:t>
            </a:r>
            <a:r>
              <a:rPr lang="en-US" sz="2800" b="1" dirty="0" err="1">
                <a:latin typeface="Bebas Neue Bold" pitchFamily="34" charset="-52"/>
                <a:cs typeface="Arial" panose="020B0604020202020204" pitchFamily="34" charset="0"/>
              </a:rPr>
              <a:t>sodeep</a:t>
            </a:r>
            <a:r>
              <a:rPr lang="ru-RU" sz="2800" b="1" dirty="0">
                <a:latin typeface="Bebas Neue Bold" pitchFamily="34" charset="-52"/>
                <a:cs typeface="Arial" panose="020B0604020202020204" pitchFamily="34" charset="0"/>
              </a:rPr>
              <a:t>»</a:t>
            </a:r>
          </a:p>
          <a:p>
            <a:pPr>
              <a:lnSpc>
                <a:spcPct val="100000"/>
              </a:lnSpc>
            </a:pPr>
            <a:r>
              <a:rPr lang="ru-RU" sz="2400" b="1" dirty="0">
                <a:latin typeface="Bebas Neue Bold" pitchFamily="34" charset="-52"/>
                <a:cs typeface="Arial" panose="020B0604020202020204" pitchFamily="34" charset="0"/>
              </a:rPr>
              <a:t>город Самара, Казань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7C35E9-9DB2-4B13-A2CD-792A1692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839" y="565815"/>
            <a:ext cx="2216942" cy="9760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B9D7A1-8CEF-452F-9DDC-E310D72F7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82020"/>
            <a:ext cx="1286290" cy="79372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A30BEFA-DD3F-41AF-8869-1AE2CE859AAA}"/>
              </a:ext>
            </a:extLst>
          </p:cNvPr>
          <p:cNvSpPr txBox="1">
            <a:spLocks/>
          </p:cNvSpPr>
          <p:nvPr/>
        </p:nvSpPr>
        <p:spPr>
          <a:xfrm>
            <a:off x="1805756" y="1926708"/>
            <a:ext cx="5532489" cy="1500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b="1" dirty="0" err="1">
                <a:latin typeface="Bebas Neue Bold" pitchFamily="34" charset="-52"/>
                <a:cs typeface="Arial" panose="020B0604020202020204" pitchFamily="34" charset="0"/>
              </a:rPr>
              <a:t>хакатон</a:t>
            </a:r>
            <a:r>
              <a:rPr lang="ru-RU" b="1" dirty="0">
                <a:latin typeface="Bebas Neue Bold" pitchFamily="34" charset="-52"/>
                <a:cs typeface="Arial" panose="020B0604020202020204" pitchFamily="34" charset="0"/>
              </a:rPr>
              <a:t> вузов страны</a:t>
            </a:r>
          </a:p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chemeClr val="bg1">
                    <a:lumMod val="85000"/>
                  </a:schemeClr>
                </a:solidFill>
                <a:latin typeface="Europe" panose="020B7200000000000000" pitchFamily="34" charset="0"/>
                <a:cs typeface="Arial" panose="020B060402020202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01325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7654069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/>
              <a:t>Оценка качества пробного решения по метрике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Bebas Neue Bold" pitchFamily="34" charset="-52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13847" y="1253511"/>
            <a:ext cx="7654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>
              <a:latin typeface="Europe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6EDA03-94EA-4767-AFEF-BC2E90188CBB}"/>
              </a:ext>
            </a:extLst>
          </p:cNvPr>
          <p:cNvSpPr/>
          <p:nvPr/>
        </p:nvSpPr>
        <p:spPr>
          <a:xfrm>
            <a:off x="2286000" y="169458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Europe" pitchFamily="2" charset="0"/>
              </a:rPr>
              <a:t>Графики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61266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7654069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/>
              <a:t>Вычислительные эксперименты и анализ их результатов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Bebas Neue Bold" pitchFamily="34" charset="-52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94529" y="1881040"/>
            <a:ext cx="7654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+mj-lt"/>
              </a:rPr>
              <a:t>Использовали </a:t>
            </a:r>
            <a:r>
              <a:rPr lang="en-US" dirty="0">
                <a:latin typeface="+mj-lt"/>
              </a:rPr>
              <a:t>Google </a:t>
            </a:r>
            <a:r>
              <a:rPr lang="ru-RU" dirty="0">
                <a:latin typeface="+mj-lt"/>
              </a:rPr>
              <a:t>С</a:t>
            </a:r>
            <a:r>
              <a:rPr lang="en-US" dirty="0" err="1">
                <a:latin typeface="+mj-lt"/>
              </a:rPr>
              <a:t>olab</a:t>
            </a:r>
            <a:r>
              <a:rPr lang="en-US" dirty="0">
                <a:latin typeface="+mj-lt"/>
              </a:rPr>
              <a:t> pro </a:t>
            </a:r>
            <a:r>
              <a:rPr lang="ru-RU" dirty="0">
                <a:latin typeface="+mj-lt"/>
              </a:rPr>
              <a:t>2 шт.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TPU, Extended RAM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20 </a:t>
            </a:r>
            <a:r>
              <a:rPr lang="ru-RU" dirty="0">
                <a:latin typeface="+mj-lt"/>
              </a:rPr>
              <a:t>эпох – 5 часов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+mj-lt"/>
              </a:rPr>
              <a:t>С 10 до 20 эпох </a:t>
            </a:r>
            <a:r>
              <a:rPr lang="en-US" dirty="0">
                <a:latin typeface="+mj-lt"/>
              </a:rPr>
              <a:t>score </a:t>
            </a:r>
            <a:r>
              <a:rPr lang="ru-RU" dirty="0">
                <a:latin typeface="+mj-lt"/>
              </a:rPr>
              <a:t>вырос с </a:t>
            </a:r>
            <a:r>
              <a:rPr lang="ru-RU" dirty="0"/>
              <a:t>0.5916 до 0.5984</a:t>
            </a:r>
            <a:r>
              <a:rPr lang="en-US" dirty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787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8030153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/>
              <a:t>Какие идеи/подходы не оправдали ваших надежд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Bebas Neue Bold" pitchFamily="34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6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193F9B-F803-49E8-BC9E-1C81687DB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52" y="490863"/>
            <a:ext cx="2216942" cy="9760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EB1B77-3B3F-4661-9064-5A23353C08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82020"/>
            <a:ext cx="1286290" cy="7937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3195719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 Bold" pitchFamily="34" charset="-52"/>
                <a:cs typeface="Arial" panose="020B0604020202020204" pitchFamily="34" charset="0"/>
              </a:rPr>
              <a:t>Команда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13847" y="1253511"/>
            <a:ext cx="76540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Евстифеев Илья Андреевич, Выпускник </a:t>
            </a:r>
            <a:r>
              <a:rPr lang="ru-RU" sz="1600" dirty="0" err="1"/>
              <a:t>СамГТУ</a:t>
            </a:r>
            <a:r>
              <a:rPr lang="ru-RU" sz="1600" dirty="0"/>
              <a:t> </a:t>
            </a:r>
            <a:r>
              <a:rPr lang="en-US" sz="1600" dirty="0"/>
              <a:t>“</a:t>
            </a:r>
            <a:r>
              <a:rPr lang="ru-RU" sz="1600" dirty="0"/>
              <a:t>Физические процессы горного или нефтегазового производства</a:t>
            </a:r>
            <a:r>
              <a:rPr lang="en-US" sz="1600" dirty="0"/>
              <a:t>”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/>
              <a:t>Басыров</a:t>
            </a:r>
            <a:r>
              <a:rPr lang="ru-RU" sz="1600" dirty="0"/>
              <a:t> Искандер </a:t>
            </a:r>
            <a:r>
              <a:rPr lang="ru-RU" sz="1600" dirty="0" err="1"/>
              <a:t>Радикович</a:t>
            </a:r>
            <a:r>
              <a:rPr lang="en-US" sz="1600" dirty="0"/>
              <a:t>, </a:t>
            </a:r>
            <a:r>
              <a:rPr lang="ru-RU" sz="1600" dirty="0"/>
              <a:t>студент 2 курса КФУ(</a:t>
            </a:r>
            <a:r>
              <a:rPr lang="ru-RU" sz="1600" dirty="0" err="1"/>
              <a:t>ИВМИиТ</a:t>
            </a:r>
            <a:r>
              <a:rPr lang="ru-RU" sz="1600" dirty="0"/>
              <a:t>) </a:t>
            </a:r>
            <a:r>
              <a:rPr lang="en-US" sz="1600" dirty="0"/>
              <a:t>“</a:t>
            </a:r>
            <a:r>
              <a:rPr lang="ru-RU" sz="1600" dirty="0"/>
              <a:t>Прикладная Информатика</a:t>
            </a:r>
            <a:r>
              <a:rPr lang="en-US" sz="1600" dirty="0"/>
              <a:t>”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885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7654069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 Bold" pitchFamily="34" charset="-52"/>
                <a:cs typeface="Arial" panose="020B0604020202020204" pitchFamily="34" charset="0"/>
              </a:rPr>
              <a:t>Основные шаги разработанного подхода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13847" y="1632652"/>
            <a:ext cx="76540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latin typeface="+mj-lt"/>
              </a:rPr>
              <a:t>Подготовка данных</a:t>
            </a:r>
            <a:endParaRPr lang="en-US" sz="2000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+mj-lt"/>
              </a:rPr>
              <a:t>Тренировка модели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+mj-lt"/>
              </a:rPr>
              <a:t>Предсказание тестовых данных</a:t>
            </a:r>
            <a:endParaRPr lang="en-US" sz="2000" dirty="0">
              <a:latin typeface="+mj-lt"/>
            </a:endParaRPr>
          </a:p>
          <a:p>
            <a:pPr marL="457200" indent="-457200">
              <a:buAutoNum type="arabicPeriod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57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7654069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 Bold" pitchFamily="34" charset="-52"/>
                <a:cs typeface="Arial" panose="020B0604020202020204" pitchFamily="34" charset="0"/>
              </a:rPr>
              <a:t>Подготовка данных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13847" y="1632652"/>
            <a:ext cx="765406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</a:rPr>
              <a:t>Выделено всего 496 классов из 5 классов и их подклассов (из </a:t>
            </a:r>
            <a:r>
              <a:rPr lang="en-US" sz="1600" dirty="0">
                <a:latin typeface="+mj-lt"/>
              </a:rPr>
              <a:t>classes.csv</a:t>
            </a:r>
            <a:r>
              <a:rPr lang="ru-RU" sz="1600" dirty="0">
                <a:latin typeface="+mj-lt"/>
              </a:rPr>
              <a:t>)</a:t>
            </a:r>
            <a:r>
              <a:rPr lang="en-US" sz="1600" dirty="0">
                <a:latin typeface="+mj-lt"/>
              </a:rPr>
              <a:t>; </a:t>
            </a:r>
            <a:r>
              <a:rPr lang="ru-RU" sz="1600" dirty="0">
                <a:latin typeface="+mj-lt"/>
              </a:rPr>
              <a:t>Остальные классы из </a:t>
            </a:r>
            <a:r>
              <a:rPr lang="ru-RU" sz="1600" dirty="0" err="1">
                <a:latin typeface="+mj-lt"/>
              </a:rPr>
              <a:t>трейна</a:t>
            </a:r>
            <a:r>
              <a:rPr lang="ru-RU" sz="1600" dirty="0">
                <a:latin typeface="+mj-lt"/>
              </a:rPr>
              <a:t>(</a:t>
            </a:r>
            <a:r>
              <a:rPr lang="en-US" sz="1600" dirty="0">
                <a:latin typeface="+mj-lt"/>
              </a:rPr>
              <a:t>&lt;10</a:t>
            </a:r>
            <a:r>
              <a:rPr lang="ru-RU" sz="1600" dirty="0">
                <a:latin typeface="+mj-lt"/>
              </a:rPr>
              <a:t>)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просто отбросили</a:t>
            </a:r>
          </a:p>
          <a:p>
            <a:pPr lvl="1"/>
            <a:endParaRPr lang="en-US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</a:rPr>
              <a:t>Такие </a:t>
            </a:r>
            <a:r>
              <a:rPr lang="ru-RU" sz="1600" dirty="0" err="1">
                <a:latin typeface="+mj-lt"/>
              </a:rPr>
              <a:t>фичи</a:t>
            </a:r>
            <a:r>
              <a:rPr lang="ru-RU" sz="1600" dirty="0">
                <a:latin typeface="+mj-lt"/>
              </a:rPr>
              <a:t>, как </a:t>
            </a:r>
            <a:r>
              <a:rPr lang="en-US" sz="1600" dirty="0">
                <a:latin typeface="+mj-lt"/>
              </a:rPr>
              <a:t>“</a:t>
            </a:r>
            <a:r>
              <a:rPr lang="ru-RU" sz="1600" dirty="0">
                <a:latin typeface="+mj-lt"/>
              </a:rPr>
              <a:t>категория</a:t>
            </a:r>
            <a:r>
              <a:rPr lang="en-US" sz="1600" dirty="0">
                <a:latin typeface="+mj-lt"/>
              </a:rPr>
              <a:t>”</a:t>
            </a:r>
            <a:r>
              <a:rPr lang="ru-RU" sz="1600" dirty="0">
                <a:latin typeface="+mj-lt"/>
              </a:rPr>
              <a:t> и принадлежность одному файлу не использовали из-за трудности настройки модели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</a:rPr>
              <a:t>Преобразовали входные данные для </a:t>
            </a:r>
            <a:r>
              <a:rPr lang="ru-RU" sz="1600" dirty="0" err="1">
                <a:latin typeface="+mj-lt"/>
              </a:rPr>
              <a:t>трейна</a:t>
            </a:r>
            <a:r>
              <a:rPr lang="ru-RU" sz="1600" dirty="0">
                <a:latin typeface="+mj-lt"/>
              </a:rPr>
              <a:t> как </a:t>
            </a:r>
            <a:r>
              <a:rPr lang="en-US" sz="1600" dirty="0" err="1">
                <a:latin typeface="+mj-lt"/>
              </a:rPr>
              <a:t>one_hot_encode</a:t>
            </a:r>
            <a:endParaRPr lang="en-US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</a:rPr>
              <a:t>Преобразовали выходные тензоры </a:t>
            </a:r>
            <a:r>
              <a:rPr lang="en-US" sz="1600" dirty="0" err="1">
                <a:latin typeface="+mj-lt"/>
              </a:rPr>
              <a:t>one_hot</a:t>
            </a:r>
            <a:r>
              <a:rPr lang="ru-RU" sz="1600" dirty="0">
                <a:latin typeface="+mj-lt"/>
              </a:rPr>
              <a:t> к форме </a:t>
            </a:r>
            <a:r>
              <a:rPr lang="en-US" sz="1600" dirty="0">
                <a:latin typeface="+mj-lt"/>
              </a:rPr>
              <a:t>submission</a:t>
            </a:r>
            <a:endParaRPr lang="ru-RU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Не успели реализовать </a:t>
            </a:r>
            <a:r>
              <a:rPr lang="ru-RU" dirty="0" err="1"/>
              <a:t>кроссвалидацию</a:t>
            </a:r>
            <a:endParaRPr lang="en-US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(</a:t>
            </a:r>
            <a:r>
              <a:rPr lang="ru-RU" sz="1600" dirty="0">
                <a:latin typeface="+mj-lt"/>
              </a:rPr>
              <a:t>все это заняло </a:t>
            </a:r>
            <a:r>
              <a:rPr lang="ru-RU" sz="1600" dirty="0" err="1">
                <a:latin typeface="+mj-lt"/>
              </a:rPr>
              <a:t>боОльшую</a:t>
            </a:r>
            <a:r>
              <a:rPr lang="ru-RU" sz="1600" dirty="0">
                <a:latin typeface="+mj-lt"/>
              </a:rPr>
              <a:t> часть человеко-часов</a:t>
            </a:r>
            <a:r>
              <a:rPr lang="en-US" sz="1600" dirty="0">
                <a:latin typeface="+mj-lt"/>
              </a:rPr>
              <a:t>)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896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7654069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/>
              <a:t>Загрузка, анализ и предобработка данных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Bebas Neue Bold" pitchFamily="34" charset="-52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13847" y="1253511"/>
            <a:ext cx="7654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>
              <a:latin typeface="Europe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EDC2E2-0513-4FBA-9097-56FD30192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8" t="21786" r="8222" b="9020"/>
          <a:stretch/>
        </p:blipFill>
        <p:spPr>
          <a:xfrm>
            <a:off x="1314008" y="1407399"/>
            <a:ext cx="6056437" cy="35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0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7654069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 Bold" pitchFamily="34" charset="-52"/>
                <a:cs typeface="Arial" panose="020B0604020202020204" pitchFamily="34" charset="0"/>
              </a:rPr>
              <a:t>Тренировка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13847" y="1632652"/>
            <a:ext cx="76540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ru-RU" sz="1600" dirty="0">
                <a:latin typeface="+mj-lt"/>
              </a:rPr>
              <a:t>За основу взяли решение с </a:t>
            </a:r>
            <a:r>
              <a:rPr lang="en-US" sz="1600" dirty="0" err="1">
                <a:latin typeface="+mj-lt"/>
              </a:rPr>
              <a:t>kaggle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по классификации токсичности в комментариях</a:t>
            </a:r>
          </a:p>
          <a:p>
            <a:pPr marL="742950" lvl="1" indent="-285750">
              <a:buFontTx/>
              <a:buChar char="-"/>
            </a:pPr>
            <a:endParaRPr lang="ru-RU" sz="1600" dirty="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ru-RU" sz="1600" dirty="0">
                <a:latin typeface="+mj-lt"/>
              </a:rPr>
              <a:t>Мы выбрали </a:t>
            </a:r>
            <a:r>
              <a:rPr lang="ru-RU" sz="1600" dirty="0" err="1">
                <a:latin typeface="+mj-lt"/>
              </a:rPr>
              <a:t>предобученный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рускойязычный</a:t>
            </a:r>
            <a:r>
              <a:rPr lang="ru-RU" sz="16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BERT</a:t>
            </a:r>
            <a:r>
              <a:rPr lang="ru-RU" sz="1600" dirty="0">
                <a:latin typeface="+mj-lt"/>
              </a:rPr>
              <a:t> на предложениях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из </a:t>
            </a:r>
            <a:r>
              <a:rPr lang="en-US" sz="1600" dirty="0" err="1">
                <a:latin typeface="+mj-lt"/>
              </a:rPr>
              <a:t>DeepPavlov</a:t>
            </a:r>
            <a:endParaRPr lang="ru-RU" sz="1600" dirty="0">
              <a:latin typeface="+mj-lt"/>
            </a:endParaRPr>
          </a:p>
          <a:p>
            <a:pPr marL="742950" lvl="1" indent="-285750">
              <a:buFontTx/>
              <a:buChar char="-"/>
            </a:pPr>
            <a:endParaRPr lang="ru-RU" sz="1600" dirty="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ru-RU" sz="1600" dirty="0">
                <a:latin typeface="+mj-lt"/>
              </a:rPr>
              <a:t>Очистка данных не дала особого прироста</a:t>
            </a:r>
          </a:p>
          <a:p>
            <a:pPr marL="742950" lvl="1" indent="-285750">
              <a:buFontTx/>
              <a:buChar char="-"/>
            </a:pPr>
            <a:endParaRPr lang="ru-RU" sz="1600" dirty="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ru-RU" sz="1600" dirty="0">
                <a:latin typeface="+mj-lt"/>
              </a:rPr>
              <a:t>Увеличивали количество эпох от 5-40</a:t>
            </a:r>
          </a:p>
          <a:p>
            <a:pPr marL="742950" lvl="1" indent="-285750">
              <a:buFontTx/>
              <a:buChar char="-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61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7654069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/>
              <a:t>Выбор пробного алгоритма решения задачи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Bebas Neue Bold" pitchFamily="34" charset="-52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13847" y="1253511"/>
            <a:ext cx="7654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>
              <a:latin typeface="Europe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C51FD0F-7B65-425E-97AA-E6BCC578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881" y="1561288"/>
            <a:ext cx="2223969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BDCD6F-AC57-472C-B7E6-E3033ACF79AB}"/>
              </a:ext>
            </a:extLst>
          </p:cNvPr>
          <p:cNvSpPr/>
          <p:nvPr/>
        </p:nvSpPr>
        <p:spPr>
          <a:xfrm>
            <a:off x="1671480" y="2320329"/>
            <a:ext cx="2711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Europe" pitchFamily="2" charset="0"/>
              </a:rPr>
              <a:t>BERT</a:t>
            </a:r>
            <a:endParaRPr lang="ru-RU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0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8030153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/>
              <a:t>Предварительно обученная модель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Bebas Neue Bold" pitchFamily="34" charset="-52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13847" y="1253511"/>
            <a:ext cx="7654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>
              <a:latin typeface="Europe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D26D27-7D63-4FE2-A1F2-D58A5B75A48E}"/>
              </a:ext>
            </a:extLst>
          </p:cNvPr>
          <p:cNvSpPr/>
          <p:nvPr/>
        </p:nvSpPr>
        <p:spPr>
          <a:xfrm>
            <a:off x="838762" y="1173182"/>
            <a:ext cx="79291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RuBert</a:t>
            </a:r>
            <a:r>
              <a:rPr lang="en-US" b="1" dirty="0"/>
              <a:t>-base-cased-sentence</a:t>
            </a:r>
          </a:p>
          <a:p>
            <a:r>
              <a:rPr lang="en-US" dirty="0"/>
              <a:t>Sentence </a:t>
            </a:r>
            <a:r>
              <a:rPr lang="en-US" dirty="0" err="1"/>
              <a:t>RuBERT</a:t>
            </a:r>
            <a:r>
              <a:rPr lang="en-US" dirty="0"/>
              <a:t> (Russian, cased, 12-layer, 768-hidden, 12-heads, 180M parameters) is a representation‑based sentence encoder for Russian. It is initialized with </a:t>
            </a:r>
            <a:r>
              <a:rPr lang="en-US" dirty="0" err="1"/>
              <a:t>RuBERT</a:t>
            </a:r>
            <a:r>
              <a:rPr lang="en-US" dirty="0"/>
              <a:t> and fine‑tuned on SNLI[1] google-translated to </a:t>
            </a:r>
            <a:r>
              <a:rPr lang="en-US" dirty="0" err="1"/>
              <a:t>russian</a:t>
            </a:r>
            <a:r>
              <a:rPr lang="en-US" dirty="0"/>
              <a:t> and on </a:t>
            </a:r>
            <a:r>
              <a:rPr lang="en-US" dirty="0" err="1"/>
              <a:t>russian</a:t>
            </a:r>
            <a:r>
              <a:rPr lang="en-US" dirty="0"/>
              <a:t> part of XNLI dev set[2]. Sentence representations are mean pooled token embeddings in the same manner as in Sentence‑BERT[3].</a:t>
            </a:r>
          </a:p>
          <a:p>
            <a:r>
              <a:rPr lang="en-US" sz="1200" dirty="0"/>
              <a:t>[1]: S. R. Bowman, G. </a:t>
            </a:r>
            <a:r>
              <a:rPr lang="en-US" sz="1200" dirty="0" err="1"/>
              <a:t>Angeli</a:t>
            </a:r>
            <a:r>
              <a:rPr lang="en-US" sz="1200" dirty="0"/>
              <a:t>, C. Potts, and C. D. Manning. (2015) A large annotated corpus for learning natural language inference. </a:t>
            </a:r>
            <a:r>
              <a:rPr lang="en-US" sz="1200" dirty="0" err="1"/>
              <a:t>arXiv</a:t>
            </a:r>
            <a:r>
              <a:rPr lang="en-US" sz="1200" dirty="0"/>
              <a:t> preprint </a:t>
            </a:r>
            <a:r>
              <a:rPr lang="en-US" sz="1200" u="sng" dirty="0">
                <a:hlinkClick r:id="rId2"/>
              </a:rPr>
              <a:t>arXiv:1508.05326</a:t>
            </a:r>
            <a:endParaRPr lang="en-US" sz="1200" dirty="0"/>
          </a:p>
          <a:p>
            <a:r>
              <a:rPr lang="en-US" sz="1200" dirty="0"/>
              <a:t>[2]: Williams A., Bowman S. (2018) XNLI: Evaluating Cross-lingual Sentence Representations. </a:t>
            </a:r>
            <a:r>
              <a:rPr lang="en-US" sz="1200" dirty="0" err="1"/>
              <a:t>arXiv</a:t>
            </a:r>
            <a:r>
              <a:rPr lang="en-US" sz="1200" dirty="0"/>
              <a:t> preprint </a:t>
            </a:r>
            <a:r>
              <a:rPr lang="en-US" sz="1200" u="sng" dirty="0">
                <a:hlinkClick r:id="rId3"/>
              </a:rPr>
              <a:t>arXiv:1809.05053</a:t>
            </a:r>
            <a:endParaRPr lang="en-US" sz="1200" dirty="0"/>
          </a:p>
          <a:p>
            <a:r>
              <a:rPr lang="en-US" sz="1200" dirty="0"/>
              <a:t>[3]: N. Reimers, I. </a:t>
            </a:r>
            <a:r>
              <a:rPr lang="en-US" sz="1200" dirty="0" err="1"/>
              <a:t>Gurevych</a:t>
            </a:r>
            <a:r>
              <a:rPr lang="en-US" sz="1200" dirty="0"/>
              <a:t> (2019) Sentence-BERT: Sentence Embeddings using Siamese BERT-Networks. </a:t>
            </a:r>
            <a:r>
              <a:rPr lang="en-US" sz="1200" dirty="0" err="1"/>
              <a:t>arXiv</a:t>
            </a:r>
            <a:r>
              <a:rPr lang="en-US" sz="1200" dirty="0"/>
              <a:t> preprint </a:t>
            </a:r>
            <a:r>
              <a:rPr lang="en-US" sz="1200" u="sng" dirty="0">
                <a:hlinkClick r:id="rId4"/>
              </a:rPr>
              <a:t>arXiv:1908.10084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788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1E00-F5C1-4BFA-BA0C-6D14DDA8128C}"/>
              </a:ext>
            </a:extLst>
          </p:cNvPr>
          <p:cNvSpPr txBox="1">
            <a:spLocks/>
          </p:cNvSpPr>
          <p:nvPr/>
        </p:nvSpPr>
        <p:spPr>
          <a:xfrm>
            <a:off x="1113847" y="500529"/>
            <a:ext cx="7654069" cy="752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/>
              <a:t>Основные алгоритмы и использованные библиотеки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Bebas Neue Bold" pitchFamily="34" charset="-52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A3A23-9C87-4B8C-88D8-34344FFD84D8}"/>
              </a:ext>
            </a:extLst>
          </p:cNvPr>
          <p:cNvSpPr/>
          <p:nvPr/>
        </p:nvSpPr>
        <p:spPr>
          <a:xfrm>
            <a:off x="1113847" y="1253511"/>
            <a:ext cx="7654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400" dirty="0">
              <a:latin typeface="Europe" pitchFamily="2" charset="0"/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043EF878-D1BC-461E-83D3-D10698F96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17450"/>
              </p:ext>
            </p:extLst>
          </p:nvPr>
        </p:nvGraphicFramePr>
        <p:xfrm>
          <a:off x="1256387" y="1364987"/>
          <a:ext cx="5458178" cy="3638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61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18555</TotalTime>
  <Words>350</Words>
  <Application>Microsoft Office PowerPoint</Application>
  <PresentationFormat>Экран (16:9)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Bebas Neue Bold</vt:lpstr>
      <vt:lpstr>Europe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Вандышева Наталья</dc:creator>
  <dc:description/>
  <cp:lastModifiedBy>Илья Евстифеев</cp:lastModifiedBy>
  <cp:revision>736</cp:revision>
  <cp:lastPrinted>2019-11-18T08:25:35Z</cp:lastPrinted>
  <dcterms:created xsi:type="dcterms:W3CDTF">2019-04-16T08:06:32Z</dcterms:created>
  <dcterms:modified xsi:type="dcterms:W3CDTF">2021-05-19T05:13:26Z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diakov.net</vt:lpwstr>
  </property>
  <property fmtid="{D5CDD505-2E9C-101B-9397-08002B2CF9AE}" pid="4" name="ContentTypeId">
    <vt:lpwstr>0x01010048EDF893E0002F41953D622B3D1ED211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Экран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</vt:i4>
  </property>
  <property fmtid="{D5CDD505-2E9C-101B-9397-08002B2CF9AE}" pid="14" name="_dlc_DocIdItemGuid">
    <vt:lpwstr>bbd2931a-e655-4328-b789-433c77aa119a</vt:lpwstr>
  </property>
</Properties>
</file>