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376" r:id="rId3"/>
    <p:sldId id="257" r:id="rId4"/>
    <p:sldId id="404" r:id="rId5"/>
    <p:sldId id="405" r:id="rId6"/>
    <p:sldId id="403" r:id="rId7"/>
    <p:sldId id="377" r:id="rId8"/>
    <p:sldId id="401" r:id="rId9"/>
    <p:sldId id="402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33"/>
    <p:restoredTop sz="90261"/>
  </p:normalViewPr>
  <p:slideViewPr>
    <p:cSldViewPr snapToGrid="0" snapToObjects="1">
      <p:cViewPr varScale="1">
        <p:scale>
          <a:sx n="110" d="100"/>
          <a:sy n="110" d="100"/>
        </p:scale>
        <p:origin x="84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8677B0-A853-A74F-9D8B-6A8EFFB33EA6}" type="datetimeFigureOut">
              <a:rPr kumimoji="1" lang="zh-TW" altLang="en-US" smtClean="0"/>
              <a:t>2021/8/23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16920C-C692-5E49-903E-3FE976A4B33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571428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203.64.84.213:8080/fhir/DocumentReference?subject=Patient/2240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e7d99c953e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e7d99c953e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31664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e62f547b48_0_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e62f547b48_0_1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dirty="0">
                <a:solidFill>
                  <a:schemeClr val="dk1"/>
                </a:solidFill>
              </a:rPr>
              <a:t>Get all practitioner role</a:t>
            </a:r>
            <a:endParaRPr dirty="0"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dirty="0" err="1">
                <a:solidFill>
                  <a:schemeClr val="dk1"/>
                </a:solidFill>
              </a:rPr>
              <a:t>透過</a:t>
            </a:r>
            <a:r>
              <a:rPr lang="en" dirty="0">
                <a:solidFill>
                  <a:schemeClr val="dk1"/>
                </a:solidFill>
              </a:rPr>
              <a:t> organization </a:t>
            </a:r>
            <a:r>
              <a:rPr lang="en" dirty="0" err="1">
                <a:solidFill>
                  <a:schemeClr val="dk1"/>
                </a:solidFill>
              </a:rPr>
              <a:t>欄位來歸類此醫師屬於哪個組織</a:t>
            </a:r>
            <a:endParaRPr dirty="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dirty="0">
                <a:solidFill>
                  <a:schemeClr val="dk1"/>
                </a:solidFill>
              </a:rPr>
              <a:t>Check all Organization in FHIR server</a:t>
            </a:r>
            <a:endParaRPr dirty="0"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dirty="0">
                <a:solidFill>
                  <a:schemeClr val="dk1"/>
                </a:solidFill>
              </a:rPr>
              <a:t>Get all </a:t>
            </a:r>
            <a:r>
              <a:rPr lang="en" dirty="0" err="1">
                <a:solidFill>
                  <a:schemeClr val="dk1"/>
                </a:solidFill>
              </a:rPr>
              <a:t>DocumentReference</a:t>
            </a:r>
            <a:r>
              <a:rPr lang="en" dirty="0">
                <a:solidFill>
                  <a:schemeClr val="dk1"/>
                </a:solidFill>
              </a:rPr>
              <a:t> below the selected Organization and related authenticator </a:t>
            </a:r>
            <a:r>
              <a:rPr lang="en" dirty="0" err="1">
                <a:solidFill>
                  <a:schemeClr val="dk1"/>
                </a:solidFill>
              </a:rPr>
              <a:t>列出屬於此Patient</a:t>
            </a:r>
            <a:r>
              <a:rPr lang="en" dirty="0">
                <a:solidFill>
                  <a:schemeClr val="dk1"/>
                </a:solidFill>
              </a:rPr>
              <a:t> </a:t>
            </a:r>
            <a:r>
              <a:rPr lang="en" dirty="0" err="1">
                <a:solidFill>
                  <a:schemeClr val="dk1"/>
                </a:solidFill>
              </a:rPr>
              <a:t>所屬Resource</a:t>
            </a:r>
            <a:r>
              <a:rPr lang="en" dirty="0">
                <a:solidFill>
                  <a:schemeClr val="dk1"/>
                </a:solidFill>
              </a:rPr>
              <a:t> </a:t>
            </a:r>
            <a:endParaRPr dirty="0">
              <a:solidFill>
                <a:schemeClr val="dk1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dirty="0">
                <a:solidFill>
                  <a:schemeClr val="dk1"/>
                </a:solidFill>
              </a:rPr>
              <a:t>get </a:t>
            </a:r>
            <a:r>
              <a:rPr lang="en" u="sng" dirty="0">
                <a:solidFill>
                  <a:srgbClr val="0097A7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http://203.64.84.213:8080/fhir/DocumentReference?custodian=Organization/</a:t>
            </a:r>
            <a:r>
              <a:rPr lang="en" dirty="0" err="1">
                <a:solidFill>
                  <a:schemeClr val="dk1"/>
                </a:solidFill>
              </a:rPr>
              <a:t>id&amp;authenticator</a:t>
            </a:r>
            <a:r>
              <a:rPr lang="en" dirty="0">
                <a:solidFill>
                  <a:schemeClr val="dk1"/>
                </a:solidFill>
              </a:rPr>
              <a:t>=Patient/id</a:t>
            </a:r>
            <a:endParaRPr dirty="0">
              <a:solidFill>
                <a:schemeClr val="dk1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dirty="0">
                <a:solidFill>
                  <a:schemeClr val="dk1"/>
                </a:solidFill>
              </a:rPr>
              <a:t>Show date, service category(e.g. MRI, medical check up, etc.)</a:t>
            </a:r>
            <a:endParaRPr dirty="0"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dirty="0">
                <a:solidFill>
                  <a:schemeClr val="dk1"/>
                </a:solidFill>
              </a:rPr>
              <a:t>Get all resources of related </a:t>
            </a:r>
            <a:r>
              <a:rPr lang="en" dirty="0" err="1">
                <a:solidFill>
                  <a:schemeClr val="dk1"/>
                </a:solidFill>
              </a:rPr>
              <a:t>DocumentReference</a:t>
            </a:r>
            <a:r>
              <a:rPr lang="en" dirty="0">
                <a:solidFill>
                  <a:schemeClr val="dk1"/>
                </a:solidFill>
              </a:rPr>
              <a:t> (</a:t>
            </a:r>
            <a:r>
              <a:rPr lang="en" dirty="0" err="1">
                <a:solidFill>
                  <a:schemeClr val="dk1"/>
                </a:solidFill>
              </a:rPr>
              <a:t>DocumentReference.content</a:t>
            </a:r>
            <a:r>
              <a:rPr lang="en" dirty="0">
                <a:solidFill>
                  <a:schemeClr val="dk1"/>
                </a:solidFill>
              </a:rPr>
              <a:t>) </a:t>
            </a:r>
            <a:endParaRPr dirty="0"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dirty="0">
                <a:solidFill>
                  <a:schemeClr val="dk1"/>
                </a:solidFill>
              </a:rPr>
              <a:t>Check which resource has been authorized to the chosen practitioner (FHIR Consent)</a:t>
            </a:r>
            <a:endParaRPr dirty="0">
              <a:solidFill>
                <a:schemeClr val="dk1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400" dirty="0">
                <a:solidFill>
                  <a:srgbClr val="373637"/>
                </a:solidFill>
              </a:rPr>
              <a:t>☑ </a:t>
            </a:r>
            <a:r>
              <a:rPr lang="en" dirty="0">
                <a:solidFill>
                  <a:srgbClr val="373637"/>
                </a:solidFill>
              </a:rPr>
              <a:t>= </a:t>
            </a:r>
            <a:r>
              <a:rPr lang="en" dirty="0" err="1">
                <a:solidFill>
                  <a:srgbClr val="373637"/>
                </a:solidFill>
              </a:rPr>
              <a:t>所選組織下已授權的Document</a:t>
            </a:r>
            <a:r>
              <a:rPr lang="en" dirty="0">
                <a:solidFill>
                  <a:srgbClr val="373637"/>
                </a:solidFill>
              </a:rPr>
              <a:t> Reference</a:t>
            </a:r>
            <a:endParaRPr dirty="0">
              <a:solidFill>
                <a:srgbClr val="373637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400" dirty="0">
                <a:solidFill>
                  <a:schemeClr val="dk1"/>
                </a:solidFill>
              </a:rPr>
              <a:t>☐ </a:t>
            </a:r>
            <a:r>
              <a:rPr lang="en" dirty="0">
                <a:solidFill>
                  <a:schemeClr val="dk1"/>
                </a:solidFill>
              </a:rPr>
              <a:t>= </a:t>
            </a:r>
            <a:r>
              <a:rPr lang="en" dirty="0" err="1">
                <a:solidFill>
                  <a:schemeClr val="dk1"/>
                </a:solidFill>
              </a:rPr>
              <a:t>所選組織下未授權的Document</a:t>
            </a:r>
            <a:r>
              <a:rPr lang="en" dirty="0">
                <a:solidFill>
                  <a:schemeClr val="dk1"/>
                </a:solidFill>
              </a:rPr>
              <a:t> Reference</a:t>
            </a:r>
            <a:endParaRPr dirty="0"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dirty="0" err="1">
                <a:solidFill>
                  <a:schemeClr val="dk1"/>
                </a:solidFill>
              </a:rPr>
              <a:t>執行授權或取消授權</a:t>
            </a:r>
            <a:endParaRPr dirty="0">
              <a:solidFill>
                <a:schemeClr val="dk1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dirty="0" err="1">
                <a:solidFill>
                  <a:schemeClr val="dk1"/>
                </a:solidFill>
              </a:rPr>
              <a:t>已選取Resources製作consent</a:t>
            </a:r>
            <a:endParaRPr dirty="0">
              <a:solidFill>
                <a:schemeClr val="dk1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dirty="0" err="1">
                <a:solidFill>
                  <a:schemeClr val="dk1"/>
                </a:solidFill>
              </a:rPr>
              <a:t>取消選區Resources</a:t>
            </a:r>
            <a:r>
              <a:rPr lang="en" dirty="0">
                <a:solidFill>
                  <a:schemeClr val="dk1"/>
                </a:solidFill>
              </a:rPr>
              <a:t> (?)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Question</a:t>
            </a:r>
            <a:endParaRPr dirty="0"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dirty="0">
                <a:solidFill>
                  <a:schemeClr val="dk1"/>
                </a:solidFill>
                <a:highlight>
                  <a:srgbClr val="FFFF00"/>
                </a:highlight>
              </a:rPr>
              <a:t>If person has 2 status: patient and practitioner. We let user choose by themselves?</a:t>
            </a:r>
            <a:endParaRPr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87246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090D16-E147-D648-8FBA-A6E6B3848C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C2E5021-1523-A04C-AFC7-64B066C6D0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2C3632F-8B56-E04F-AF07-7D89B48B6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FBEA7-9DE6-7747-B8AD-3ADBBD9C2D02}" type="datetimeFigureOut">
              <a:rPr kumimoji="1" lang="zh-TW" altLang="en-US" smtClean="0"/>
              <a:t>2021/8/23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3FB83C0-954E-2247-9932-6FCF8C332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02C8F01-F096-D946-AFD4-067BCC111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51344-DDE3-9649-BEE1-AE2DFF1F583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72122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66954E-1ADF-5847-A46D-2457B9342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14D31BD-5271-7541-95C2-282C9297AC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5DD890E-158C-3540-A5DF-E6F422AA4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FBEA7-9DE6-7747-B8AD-3ADBBD9C2D02}" type="datetimeFigureOut">
              <a:rPr kumimoji="1" lang="zh-TW" altLang="en-US" smtClean="0"/>
              <a:t>2021/8/23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603B78E-91D8-1045-8E03-8775B900C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F47220B-37D8-BA45-8CEE-49CFD30CF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51344-DDE3-9649-BEE1-AE2DFF1F583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265927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436A92D4-6C8F-C547-B8BD-7DF53EE335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2ED5269-FEED-BF43-8C5F-12E451BDA8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FA7C7E3-94A0-074F-A52C-15155D39F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FBEA7-9DE6-7747-B8AD-3ADBBD9C2D02}" type="datetimeFigureOut">
              <a:rPr kumimoji="1" lang="zh-TW" altLang="en-US" smtClean="0"/>
              <a:t>2021/8/23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47085A2-9D4B-5345-8E84-944DEA8B0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91CFE7F-05ED-F24D-A20F-5736ED805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51344-DDE3-9649-BEE1-AE2DFF1F583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538349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980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7783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1438C76-7DDC-D64C-8F6A-94CCE33A3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8041B8D-DF98-8F47-B04B-4D6A06432D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CBB23CA-D5C1-7441-BC6A-281A3AC6E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FBEA7-9DE6-7747-B8AD-3ADBBD9C2D02}" type="datetimeFigureOut">
              <a:rPr kumimoji="1" lang="zh-TW" altLang="en-US" smtClean="0"/>
              <a:t>2021/8/23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F83496E-628B-1C49-8D8D-38C2D9725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235B9B9-E39E-2147-80FF-12C2B521B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51344-DDE3-9649-BEE1-AE2DFF1F583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223358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3813C1E-8AF7-FF45-9B16-CFDCC6009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B7C595C-DCFB-BD44-BA4D-5CAA826732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B8C6845-FEBD-C24E-AED1-A37B282D5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FBEA7-9DE6-7747-B8AD-3ADBBD9C2D02}" type="datetimeFigureOut">
              <a:rPr kumimoji="1" lang="zh-TW" altLang="en-US" smtClean="0"/>
              <a:t>2021/8/23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261693D-3BC0-A840-8911-27DCA81D1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3E60154-1ACC-0946-A131-E6FA36C36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51344-DDE3-9649-BEE1-AE2DFF1F583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93099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3A3F616-1383-B444-8624-9AD89F7D2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8ED6843-802A-FF4F-BC97-519ECBE215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C16D3FF-698E-1C4C-ACF4-52FEE05036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54B087F-1FCC-2E4A-93B0-A24A2755E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FBEA7-9DE6-7747-B8AD-3ADBBD9C2D02}" type="datetimeFigureOut">
              <a:rPr kumimoji="1" lang="zh-TW" altLang="en-US" smtClean="0"/>
              <a:t>2021/8/23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88FE6D6-C015-1449-B8BC-288858D55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294B0E4-9FFE-4740-9CC4-6E2B5AAF1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51344-DDE3-9649-BEE1-AE2DFF1F583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821156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F0EF217-A6B4-AE41-AF77-AD666DE90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A2B8838-F532-284C-87F2-80131202F8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C5CE11D-EC2E-2F40-A2A8-09E06FB3D9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A8092C3B-589D-4B47-B5D5-DE7EA13A40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3FFCF45D-BB10-504E-94AC-C5F5D9C52D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71EDE17B-551C-3742-9745-9A141AFC1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FBEA7-9DE6-7747-B8AD-3ADBBD9C2D02}" type="datetimeFigureOut">
              <a:rPr kumimoji="1" lang="zh-TW" altLang="en-US" smtClean="0"/>
              <a:t>2021/8/23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304F53FC-1F86-BE40-9C74-0757806BD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405C005B-135E-F04C-B02B-DE17B3DD8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51344-DDE3-9649-BEE1-AE2DFF1F583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93634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D93C138-39E4-A34C-AA39-D523D55A9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3EFFA0FE-3E1E-BD41-BF06-33E49CD6C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FBEA7-9DE6-7747-B8AD-3ADBBD9C2D02}" type="datetimeFigureOut">
              <a:rPr kumimoji="1" lang="zh-TW" altLang="en-US" smtClean="0"/>
              <a:t>2021/8/23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B6CF93C2-0F8F-ED4D-9F51-17944779E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5E3CDA7-795C-A34E-9FED-EA48FB934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51344-DDE3-9649-BEE1-AE2DFF1F583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945488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0C2D728E-6A5C-504E-B53B-C61DCB32B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FBEA7-9DE6-7747-B8AD-3ADBBD9C2D02}" type="datetimeFigureOut">
              <a:rPr kumimoji="1" lang="zh-TW" altLang="en-US" smtClean="0"/>
              <a:t>2021/8/23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B39B4986-2D02-6745-B66C-0CF284ED0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617FD4D-AEB5-7A4D-9429-F799F72F1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51344-DDE3-9649-BEE1-AE2DFF1F583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76387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C5103A7-DE98-D44D-97BC-9233AEB36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2C49727-B5D5-E641-8E33-ABFB5C9843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737DA24-FA5C-2242-877F-5C05BC2A19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F6F0D89-FC50-BF40-B265-DEDE96F47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FBEA7-9DE6-7747-B8AD-3ADBBD9C2D02}" type="datetimeFigureOut">
              <a:rPr kumimoji="1" lang="zh-TW" altLang="en-US" smtClean="0"/>
              <a:t>2021/8/23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EA844E9-3525-F142-BA61-0F75699A3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A1ECCD9-F06D-924A-A677-E6243A3FE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51344-DDE3-9649-BEE1-AE2DFF1F583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468033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7D19E1-6421-7E41-B5E3-CB676FA85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2C0C3C21-A7E6-1E49-A01A-A595347FDC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6346AFD-2D52-B146-A6C6-36BC595AA7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6C172F2-FB64-A74A-B6F0-5EF877C62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FBEA7-9DE6-7747-B8AD-3ADBBD9C2D02}" type="datetimeFigureOut">
              <a:rPr kumimoji="1" lang="zh-TW" altLang="en-US" smtClean="0"/>
              <a:t>2021/8/23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8270FC2-CE0D-F349-B569-8E20521F3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16BE756-1A64-9B40-A0C6-A0929BEDB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51344-DDE3-9649-BEE1-AE2DFF1F583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65086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B64DDCBC-30B5-4E45-BB73-21466D71B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C91E322-5F75-624D-9F54-8BECF74016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9B1C5A9-E1EB-2148-846E-08F45FC08B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FBEA7-9DE6-7747-B8AD-3ADBBD9C2D02}" type="datetimeFigureOut">
              <a:rPr kumimoji="1" lang="zh-TW" altLang="en-US" smtClean="0"/>
              <a:t>2021/8/23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5CCF1DD-21A5-EF45-8CFF-09B6BDC1F8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8B305FE-B1DC-884C-8486-2879A85AB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C51344-DDE3-9649-BEE1-AE2DFF1F583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207935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203.64.84.213:8080/fhir/DocumentReference/3330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FB2BB2-5579-1B41-9AF7-EE32362C88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zh-TW" altLang="en-US" sz="4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教材檔案上傳管理與授權範例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303D674-A9C3-7043-94F5-ECE8265201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208671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DDF31D71-569B-1C47-A4C9-34738C5016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9385" y="1031790"/>
            <a:ext cx="9194886" cy="4961083"/>
          </a:xfrm>
          <a:prstGeom prst="rect">
            <a:avLst/>
          </a:prstGeom>
        </p:spPr>
      </p:pic>
      <p:cxnSp>
        <p:nvCxnSpPr>
          <p:cNvPr id="7" name="直線箭頭接點 6">
            <a:extLst>
              <a:ext uri="{FF2B5EF4-FFF2-40B4-BE49-F238E27FC236}">
                <a16:creationId xmlns:a16="http://schemas.microsoft.com/office/drawing/2014/main" id="{EF57C80B-FD3D-6D4E-8558-097DB61A7105}"/>
              </a:ext>
            </a:extLst>
          </p:cNvPr>
          <p:cNvCxnSpPr>
            <a:cxnSpLocks/>
          </p:cNvCxnSpPr>
          <p:nvPr/>
        </p:nvCxnSpPr>
        <p:spPr>
          <a:xfrm flipV="1">
            <a:off x="4163786" y="568818"/>
            <a:ext cx="391471" cy="1676361"/>
          </a:xfrm>
          <a:prstGeom prst="straightConnector1">
            <a:avLst/>
          </a:prstGeom>
          <a:solidFill>
            <a:schemeClr val="accent2">
              <a:lumMod val="40000"/>
              <a:lumOff val="60000"/>
            </a:schemeClr>
          </a:solidFill>
          <a:ln w="9525" cap="flat">
            <a:solidFill>
              <a:srgbClr val="C00000"/>
            </a:solidFill>
            <a:headEnd type="oval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" name="文字方塊 9">
            <a:extLst>
              <a:ext uri="{FF2B5EF4-FFF2-40B4-BE49-F238E27FC236}">
                <a16:creationId xmlns:a16="http://schemas.microsoft.com/office/drawing/2014/main" id="{1162C63B-5CBC-AA4C-B4D7-CED00B8A80D1}"/>
              </a:ext>
            </a:extLst>
          </p:cNvPr>
          <p:cNvSpPr txBox="1"/>
          <p:nvPr/>
        </p:nvSpPr>
        <p:spPr>
          <a:xfrm>
            <a:off x="4904638" y="230264"/>
            <a:ext cx="21146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TW" altLang="en-US" sz="1600" dirty="0">
                <a:solidFill>
                  <a:srgbClr val="C00000"/>
                </a:solidFill>
                <a:latin typeface="Arial" panose="020B06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表示註冊文件類型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8877BE56-984A-F945-ACAB-835160B68644}"/>
              </a:ext>
            </a:extLst>
          </p:cNvPr>
          <p:cNvSpPr txBox="1"/>
          <p:nvPr/>
        </p:nvSpPr>
        <p:spPr>
          <a:xfrm>
            <a:off x="1209385" y="5992873"/>
            <a:ext cx="16065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TW" altLang="en-US" sz="1600" dirty="0">
                <a:solidFill>
                  <a:srgbClr val="C00000"/>
                </a:solidFill>
                <a:latin typeface="Arial" panose="020B06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授權內容</a:t>
            </a:r>
            <a:r>
              <a:rPr kumimoji="1" lang="en-US" altLang="zh-TW" sz="1600" dirty="0">
                <a:solidFill>
                  <a:srgbClr val="C00000"/>
                </a:solidFill>
                <a:latin typeface="Arial" panose="020B06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zh-TW" sz="1600" dirty="0">
                <a:solidFill>
                  <a:srgbClr val="C00000"/>
                </a:solidFill>
                <a:latin typeface="Arial" panose="020B06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File</a:t>
            </a:r>
            <a:r>
              <a:rPr kumimoji="1" lang="zh-TW" altLang="en-US" sz="1600" dirty="0">
                <a:solidFill>
                  <a:srgbClr val="C00000"/>
                </a:solidFill>
                <a:latin typeface="Arial" panose="020B06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 </a:t>
            </a:r>
            <a:r>
              <a:rPr kumimoji="1" lang="en-US" altLang="zh-TW" sz="1600" dirty="0" err="1">
                <a:solidFill>
                  <a:srgbClr val="C00000"/>
                </a:solidFill>
                <a:latin typeface="Arial" panose="020B06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url</a:t>
            </a:r>
            <a:r>
              <a:rPr kumimoji="1" lang="zh-TW" altLang="en-US" sz="1600" dirty="0">
                <a:solidFill>
                  <a:srgbClr val="C00000"/>
                </a:solidFill>
                <a:latin typeface="Arial" panose="020B06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B29BE17-6AA0-A74A-8995-28F79E15F981}"/>
              </a:ext>
            </a:extLst>
          </p:cNvPr>
          <p:cNvSpPr/>
          <p:nvPr/>
        </p:nvSpPr>
        <p:spPr>
          <a:xfrm>
            <a:off x="-116448" y="4102793"/>
            <a:ext cx="349967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TW" altLang="en-US" dirty="0">
                <a:solidFill>
                  <a:srgbClr val="C00000"/>
                </a:solidFill>
                <a:latin typeface="Arial" panose="020B06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授權者</a:t>
            </a:r>
            <a:endParaRPr kumimoji="1" lang="en-US" altLang="zh-TW" dirty="0">
              <a:solidFill>
                <a:srgbClr val="C00000"/>
              </a:solidFill>
              <a:latin typeface="Arial" panose="020B0604020202020204" pitchFamily="34" charset="0"/>
              <a:ea typeface="Microsoft JhengHei" panose="020B0604030504040204" pitchFamily="34" charset="-12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zh-TW" dirty="0">
                <a:solidFill>
                  <a:srgbClr val="C00000"/>
                </a:solidFill>
                <a:latin typeface="Arial" panose="020B06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PractitionerRole</a:t>
            </a:r>
            <a:r>
              <a:rPr kumimoji="1" lang="zh-TW" altLang="en-US" dirty="0">
                <a:solidFill>
                  <a:srgbClr val="C00000"/>
                </a:solidFill>
                <a:latin typeface="Arial" panose="020B06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（教師）</a:t>
            </a:r>
            <a:endParaRPr lang="zh-TW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12D7AB72-B525-734D-BBE0-4C0CCBE25AB7}"/>
              </a:ext>
            </a:extLst>
          </p:cNvPr>
          <p:cNvSpPr/>
          <p:nvPr/>
        </p:nvSpPr>
        <p:spPr>
          <a:xfrm>
            <a:off x="1209385" y="3322016"/>
            <a:ext cx="3876575" cy="359592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7B7BA13-F94C-7140-BA1D-EFDA5CB0183A}"/>
              </a:ext>
            </a:extLst>
          </p:cNvPr>
          <p:cNvSpPr/>
          <p:nvPr/>
        </p:nvSpPr>
        <p:spPr>
          <a:xfrm>
            <a:off x="1209385" y="2562896"/>
            <a:ext cx="3876575" cy="296148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83101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CF5227-14AB-464A-B8C4-B00DF4DEE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83058"/>
            <a:ext cx="10515600" cy="1325563"/>
          </a:xfrm>
        </p:spPr>
        <p:txBody>
          <a:bodyPr>
            <a:normAutofit/>
          </a:bodyPr>
          <a:lstStyle/>
          <a:p>
            <a:r>
              <a:rPr kumimoji="1"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步驟一、檔案上傳與詮釋資料建立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13501D7-FACE-3C4A-9712-C718E4C2F0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4742" y="737605"/>
            <a:ext cx="11430964" cy="5674770"/>
          </a:xfrm>
        </p:spPr>
        <p:txBody>
          <a:bodyPr>
            <a:normAutofit/>
          </a:bodyPr>
          <a:lstStyle/>
          <a:p>
            <a:r>
              <a:rPr kumimoji="1"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上傳檔案（以</a:t>
            </a:r>
            <a:r>
              <a:rPr kumimoji="1" lang="en-US" altLang="zh-TW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QT</a:t>
            </a:r>
            <a:r>
              <a:rPr kumimoji="1"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kumimoji="1" lang="en-US" altLang="zh-TW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application,</a:t>
            </a:r>
            <a:r>
              <a:rPr kumimoji="1"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上傳到</a:t>
            </a:r>
            <a:r>
              <a:rPr kumimoji="1" lang="en-US" altLang="zh-TW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content</a:t>
            </a:r>
            <a:r>
              <a:rPr kumimoji="1"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kumimoji="1" lang="en-US" altLang="zh-TW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server</a:t>
            </a:r>
            <a:r>
              <a:rPr kumimoji="1"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）</a:t>
            </a:r>
            <a:endParaRPr kumimoji="1" lang="en-US" altLang="zh-TW" sz="2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lvl="1"/>
            <a:r>
              <a:rPr kumimoji="1" lang="zh-CN" altLang="en-US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如使用網頁上傳：上傳後可直接有檔案連結列表</a:t>
            </a:r>
            <a:endParaRPr kumimoji="1" lang="en-US" altLang="zh-TW" sz="2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lvl="1"/>
            <a:r>
              <a:rPr kumimoji="1"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Ftp</a:t>
            </a:r>
            <a:r>
              <a:rPr kumimoji="1" lang="zh-TW" altLang="en-US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上傳，需有</a:t>
            </a:r>
            <a:r>
              <a:rPr kumimoji="1" lang="en-US" altLang="zh-TW" sz="2000" b="1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api</a:t>
            </a:r>
            <a:r>
              <a:rPr kumimoji="1" lang="zh-CN" altLang="en-US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提供檔案連結列表查詢</a:t>
            </a:r>
            <a:r>
              <a:rPr kumimoji="1" lang="zh-TW" altLang="en-US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kumimoji="1"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or</a:t>
            </a:r>
            <a:r>
              <a:rPr kumimoji="1" lang="zh-TW" altLang="en-US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程式抓取同檔案夾理的檔案列表</a:t>
            </a:r>
            <a:endParaRPr kumimoji="1" lang="en-US" altLang="zh-CN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lvl="1"/>
            <a:endParaRPr kumimoji="1" lang="en-US" altLang="zh-CN" sz="2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lvl="1"/>
            <a:r>
              <a:rPr kumimoji="1" lang="zh-CN" altLang="en-US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負責：舒雅、盈如</a:t>
            </a:r>
            <a:endParaRPr kumimoji="1" lang="en-US" altLang="zh-CN" sz="2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457200" lvl="1" indent="0">
              <a:buNone/>
            </a:pPr>
            <a:endParaRPr kumimoji="1" lang="en-US" altLang="zh-TW" sz="2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kumimoji="1" lang="en-US" altLang="zh-TW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DocumentReference</a:t>
            </a:r>
            <a:r>
              <a:rPr kumimoji="1" lang="zh-CN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建立並註冊</a:t>
            </a:r>
            <a:endParaRPr kumimoji="1" lang="en-US" altLang="zh-TW" sz="2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lvl="1"/>
            <a:r>
              <a:rPr kumimoji="1" lang="zh-TW" altLang="en-US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檔案擁有者（</a:t>
            </a:r>
            <a:r>
              <a:rPr kumimoji="1" lang="en-US" altLang="zh-TW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PractitionerRole</a:t>
            </a:r>
            <a:r>
              <a:rPr kumimoji="1" lang="zh-TW" altLang="en-US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）</a:t>
            </a:r>
            <a:r>
              <a:rPr kumimoji="1" lang="en-US" altLang="zh-TW" sz="2000" dirty="0">
                <a:latin typeface="Microsoft JhengHei" panose="020B0604030504040204" pitchFamily="34" charset="-120"/>
                <a:ea typeface="Microsoft JhengHei" panose="020B0604030504040204" pitchFamily="34" charset="-120"/>
                <a:sym typeface="Wingdings" pitchFamily="2" charset="2"/>
              </a:rPr>
              <a:t></a:t>
            </a:r>
            <a:r>
              <a:rPr kumimoji="1" lang="zh-TW" altLang="en-US" sz="2000" dirty="0">
                <a:latin typeface="Microsoft JhengHei" panose="020B0604030504040204" pitchFamily="34" charset="-120"/>
                <a:ea typeface="Microsoft JhengHei" panose="020B0604030504040204" pitchFamily="34" charset="-120"/>
                <a:sym typeface="Wingdings" pitchFamily="2" charset="2"/>
              </a:rPr>
              <a:t> </a:t>
            </a:r>
            <a:r>
              <a:rPr kumimoji="1" lang="en-US" altLang="zh-TW" sz="20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DocumentReference.authenticator</a:t>
            </a:r>
            <a:endParaRPr kumimoji="1" lang="en-US" altLang="zh-TW" sz="2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lvl="1"/>
            <a:r>
              <a:rPr kumimoji="1" lang="zh-CN" altLang="en-US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檔案儲存所屬組織</a:t>
            </a:r>
            <a:r>
              <a:rPr kumimoji="1" lang="zh-TW" altLang="en-US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kumimoji="1" lang="en-US" altLang="zh-TW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</a:t>
            </a:r>
            <a:r>
              <a:rPr kumimoji="1" lang="en-US" altLang="zh-TW" sz="20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PractitionerRole.organization</a:t>
            </a:r>
            <a:r>
              <a:rPr kumimoji="1" lang="en-US" altLang="zh-TW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r>
              <a:rPr kumimoji="1" lang="en-US" altLang="zh-TW" sz="2000" dirty="0">
                <a:latin typeface="Microsoft JhengHei" panose="020B0604030504040204" pitchFamily="34" charset="-120"/>
                <a:ea typeface="Microsoft JhengHei" panose="020B0604030504040204" pitchFamily="34" charset="-120"/>
                <a:sym typeface="Wingdings" pitchFamily="2" charset="2"/>
              </a:rPr>
              <a:t></a:t>
            </a:r>
            <a:r>
              <a:rPr kumimoji="1" lang="en-US" altLang="zh-TW" sz="20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DocumentReference.custodian</a:t>
            </a:r>
            <a:endParaRPr kumimoji="1" lang="en-US" altLang="zh-TW" sz="2000" dirty="0">
              <a:latin typeface="Microsoft JhengHei" panose="020B0604030504040204" pitchFamily="34" charset="-120"/>
              <a:ea typeface="Microsoft JhengHei" panose="020B0604030504040204" pitchFamily="34" charset="-120"/>
              <a:sym typeface="Wingdings" pitchFamily="2" charset="2"/>
            </a:endParaRPr>
          </a:p>
          <a:p>
            <a:pPr lvl="1"/>
            <a:r>
              <a:rPr kumimoji="1" lang="en-US" altLang="zh-TW" sz="20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Documentreference.status</a:t>
            </a:r>
            <a:r>
              <a:rPr kumimoji="1" lang="en-US" altLang="zh-TW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=“current”</a:t>
            </a:r>
            <a:endParaRPr kumimoji="1" lang="en-US" altLang="zh-TW" sz="2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lvl="1"/>
            <a:r>
              <a:rPr kumimoji="1" lang="zh-TW" altLang="en-US" sz="2000" b="1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取得檔案列表</a:t>
            </a:r>
            <a:r>
              <a:rPr kumimoji="1" lang="zh-TW" altLang="en-US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，建立</a:t>
            </a:r>
            <a:r>
              <a:rPr kumimoji="1" lang="en-US" altLang="zh-TW" sz="20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DocumentReference.content</a:t>
            </a:r>
            <a:r>
              <a:rPr kumimoji="1" lang="zh-TW" altLang="en-US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endParaRPr kumimoji="1" lang="en-US" altLang="zh-TW" sz="2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lvl="1"/>
            <a:endParaRPr kumimoji="1" lang="en-US" altLang="zh-TW" sz="2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kumimoji="1"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上傳至</a:t>
            </a:r>
            <a:r>
              <a:rPr kumimoji="1" lang="en-US" altLang="zh-TW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portal</a:t>
            </a:r>
            <a:r>
              <a:rPr kumimoji="1" lang="zh-CN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註冊，並進入至</a:t>
            </a:r>
            <a:r>
              <a:rPr kumimoji="1"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kumimoji="1" lang="zh-CN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授權流程</a:t>
            </a:r>
            <a:endParaRPr kumimoji="1" lang="zh-TW" altLang="en-US" sz="2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57584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3E53EF8-3A1F-F344-916F-EC60DEAEBF5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734642" y="1828801"/>
            <a:ext cx="8537552" cy="5150734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31422EF6-8C4C-A84B-AFA0-0C94EB23B39F}"/>
              </a:ext>
            </a:extLst>
          </p:cNvPr>
          <p:cNvSpPr/>
          <p:nvPr/>
        </p:nvSpPr>
        <p:spPr>
          <a:xfrm>
            <a:off x="1504925" y="1717943"/>
            <a:ext cx="4224544" cy="5261592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BD6AC1E2-1FD5-074F-BFE4-4F33DD480465}"/>
              </a:ext>
            </a:extLst>
          </p:cNvPr>
          <p:cNvSpPr txBox="1"/>
          <p:nvPr/>
        </p:nvSpPr>
        <p:spPr>
          <a:xfrm>
            <a:off x="274764" y="323102"/>
            <a:ext cx="671209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TW" sz="1600" dirty="0">
                <a:solidFill>
                  <a:srgbClr val="C00000"/>
                </a:solidFill>
                <a:latin typeface="Arial" panose="020B06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Step1</a:t>
            </a:r>
            <a:r>
              <a:rPr kumimoji="1" lang="zh-TW" altLang="en-US" sz="1600" dirty="0">
                <a:solidFill>
                  <a:srgbClr val="C00000"/>
                </a:solidFill>
                <a:latin typeface="Arial" panose="020B06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 </a:t>
            </a:r>
            <a:r>
              <a:rPr kumimoji="1" lang="en-US" altLang="zh-TW" sz="1600" dirty="0">
                <a:solidFill>
                  <a:srgbClr val="C00000"/>
                </a:solidFill>
                <a:latin typeface="Arial" panose="020B06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:</a:t>
            </a:r>
            <a:r>
              <a:rPr kumimoji="1" lang="zh-TW" altLang="en-US" sz="1600" dirty="0">
                <a:solidFill>
                  <a:srgbClr val="C00000"/>
                </a:solidFill>
                <a:latin typeface="Arial" panose="020B06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 </a:t>
            </a:r>
            <a:r>
              <a:rPr kumimoji="1" lang="zh-CN" altLang="en-US" sz="1600" dirty="0">
                <a:solidFill>
                  <a:srgbClr val="C00000"/>
                </a:solidFill>
                <a:latin typeface="Arial" panose="020B06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多選預計上傳檔案</a:t>
            </a:r>
            <a:endParaRPr kumimoji="1" lang="en-US" altLang="zh-CN" sz="1600" dirty="0">
              <a:solidFill>
                <a:srgbClr val="C00000"/>
              </a:solidFill>
              <a:latin typeface="Arial" panose="020B0604020202020204" pitchFamily="34" charset="0"/>
              <a:ea typeface="Microsoft JhengHei" panose="020B0604030504040204" pitchFamily="34" charset="-12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TW" sz="1600" dirty="0">
                <a:solidFill>
                  <a:srgbClr val="C00000"/>
                </a:solidFill>
                <a:latin typeface="Arial" panose="020B06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Step2</a:t>
            </a:r>
            <a:r>
              <a:rPr kumimoji="1" lang="zh-TW" altLang="en-US" sz="1600" dirty="0">
                <a:solidFill>
                  <a:srgbClr val="C00000"/>
                </a:solidFill>
                <a:latin typeface="Arial" panose="020B06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 </a:t>
            </a:r>
            <a:r>
              <a:rPr kumimoji="1" lang="en-US" altLang="zh-TW" sz="1600" dirty="0">
                <a:solidFill>
                  <a:srgbClr val="C00000"/>
                </a:solidFill>
                <a:latin typeface="Arial" panose="020B06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:</a:t>
            </a:r>
            <a:r>
              <a:rPr kumimoji="1" lang="zh-TW" altLang="en-US" sz="1600" dirty="0">
                <a:solidFill>
                  <a:srgbClr val="C00000"/>
                </a:solidFill>
                <a:latin typeface="Arial" panose="020B06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 取得檔案資訊（檔名、格式）</a:t>
            </a:r>
            <a:endParaRPr kumimoji="1" lang="en-US" altLang="zh-TW" sz="1600" dirty="0">
              <a:solidFill>
                <a:srgbClr val="C00000"/>
              </a:solidFill>
              <a:latin typeface="Arial" panose="020B0604020202020204" pitchFamily="34" charset="0"/>
              <a:ea typeface="Microsoft JhengHei" panose="020B0604030504040204" pitchFamily="34" charset="-12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TW" sz="1600" dirty="0">
                <a:solidFill>
                  <a:srgbClr val="C00000"/>
                </a:solidFill>
                <a:latin typeface="Arial" panose="020B06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Step3</a:t>
            </a:r>
            <a:r>
              <a:rPr kumimoji="1" lang="zh-TW" altLang="en-US" sz="1600" dirty="0">
                <a:solidFill>
                  <a:srgbClr val="C00000"/>
                </a:solidFill>
                <a:latin typeface="Arial" panose="020B06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 </a:t>
            </a:r>
            <a:r>
              <a:rPr kumimoji="1" lang="en-US" altLang="zh-TW" sz="1600" dirty="0">
                <a:solidFill>
                  <a:srgbClr val="C00000"/>
                </a:solidFill>
                <a:latin typeface="Arial" panose="020B06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:</a:t>
            </a:r>
            <a:r>
              <a:rPr kumimoji="1" lang="zh-TW" altLang="en-US" sz="1600" dirty="0">
                <a:solidFill>
                  <a:srgbClr val="C00000"/>
                </a:solidFill>
                <a:latin typeface="Arial" panose="020B06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上傳到</a:t>
            </a:r>
            <a:r>
              <a:rPr kumimoji="1" lang="en-US" altLang="zh-TW" sz="1600" dirty="0">
                <a:solidFill>
                  <a:srgbClr val="C00000"/>
                </a:solidFill>
                <a:latin typeface="Arial" panose="020B06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ftp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TW" sz="1600" dirty="0">
                <a:solidFill>
                  <a:srgbClr val="C00000"/>
                </a:solidFill>
                <a:latin typeface="Arial" panose="020B06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Step4</a:t>
            </a:r>
            <a:r>
              <a:rPr kumimoji="1" lang="zh-TW" altLang="en-US" sz="1600" dirty="0">
                <a:solidFill>
                  <a:srgbClr val="C00000"/>
                </a:solidFill>
                <a:latin typeface="Arial" panose="020B06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 </a:t>
            </a:r>
            <a:r>
              <a:rPr kumimoji="1" lang="en-US" altLang="zh-TW" sz="1600" dirty="0">
                <a:solidFill>
                  <a:srgbClr val="C00000"/>
                </a:solidFill>
                <a:latin typeface="Arial" panose="020B06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:</a:t>
            </a:r>
            <a:r>
              <a:rPr kumimoji="1" lang="zh-TW" altLang="en-US" sz="1600" dirty="0">
                <a:solidFill>
                  <a:srgbClr val="C00000"/>
                </a:solidFill>
                <a:latin typeface="Arial" panose="020B06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 使用檔案資訊、檔案上傳</a:t>
            </a:r>
            <a:r>
              <a:rPr kumimoji="1" lang="en-US" altLang="zh-TW" sz="1600" dirty="0">
                <a:solidFill>
                  <a:srgbClr val="C00000"/>
                </a:solidFill>
                <a:latin typeface="Arial" panose="020B06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ftp</a:t>
            </a:r>
            <a:r>
              <a:rPr kumimoji="1" lang="zh-CN" altLang="en-US" sz="1600" dirty="0">
                <a:solidFill>
                  <a:srgbClr val="C00000"/>
                </a:solidFill>
                <a:latin typeface="Arial" panose="020B06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後的</a:t>
            </a:r>
            <a:r>
              <a:rPr kumimoji="1" lang="en-US" altLang="zh-TW" sz="1600" dirty="0" err="1">
                <a:solidFill>
                  <a:srgbClr val="C00000"/>
                </a:solidFill>
                <a:latin typeface="Arial" panose="020B06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url</a:t>
            </a:r>
            <a:r>
              <a:rPr kumimoji="1" lang="zh-TW" altLang="en-US" sz="1600" dirty="0">
                <a:solidFill>
                  <a:srgbClr val="C00000"/>
                </a:solidFill>
                <a:latin typeface="Arial" panose="020B06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 組成</a:t>
            </a:r>
            <a:r>
              <a:rPr kumimoji="1" lang="en-US" altLang="zh-TW" sz="1600" dirty="0">
                <a:solidFill>
                  <a:srgbClr val="C00000"/>
                </a:solidFill>
                <a:latin typeface="Arial" panose="020B06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DocumentReference</a:t>
            </a:r>
            <a:r>
              <a:rPr kumimoji="1" lang="zh-TW" altLang="en-US" sz="1600" dirty="0">
                <a:solidFill>
                  <a:srgbClr val="C00000"/>
                </a:solidFill>
                <a:latin typeface="Arial" panose="020B06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 </a:t>
            </a:r>
            <a:endParaRPr kumimoji="1" lang="en-US" altLang="zh-CN" sz="1600" dirty="0">
              <a:solidFill>
                <a:srgbClr val="C00000"/>
              </a:solidFill>
              <a:latin typeface="Arial" panose="020B0604020202020204" pitchFamily="34" charset="0"/>
              <a:ea typeface="Microsoft JhengHei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D9AFB61F-7CD6-8A41-BC3C-F72C9E65ADB5}"/>
              </a:ext>
            </a:extLst>
          </p:cNvPr>
          <p:cNvSpPr txBox="1"/>
          <p:nvPr/>
        </p:nvSpPr>
        <p:spPr>
          <a:xfrm>
            <a:off x="2037144" y="1828801"/>
            <a:ext cx="51167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File</a:t>
            </a:r>
            <a:endParaRPr kumimoji="1"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764C35F4-8440-404D-9676-50F26AF974D0}"/>
              </a:ext>
            </a:extLst>
          </p:cNvPr>
          <p:cNvSpPr txBox="1"/>
          <p:nvPr/>
        </p:nvSpPr>
        <p:spPr>
          <a:xfrm>
            <a:off x="2686522" y="2480240"/>
            <a:ext cx="52129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FTP</a:t>
            </a:r>
            <a:endParaRPr kumimoji="1"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6A565AA9-CF63-A04D-AC62-8498FA5B51E4}"/>
              </a:ext>
            </a:extLst>
          </p:cNvPr>
          <p:cNvSpPr txBox="1"/>
          <p:nvPr/>
        </p:nvSpPr>
        <p:spPr>
          <a:xfrm>
            <a:off x="5848339" y="2110908"/>
            <a:ext cx="242756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zh-TW" dirty="0"/>
              <a:t>DocumentReference</a:t>
            </a:r>
            <a:endParaRPr kumimoji="1" lang="zh-TW" alt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9CC9B993-3F1E-F74D-93D8-37DBB0009B17}"/>
              </a:ext>
            </a:extLst>
          </p:cNvPr>
          <p:cNvSpPr txBox="1"/>
          <p:nvPr/>
        </p:nvSpPr>
        <p:spPr>
          <a:xfrm>
            <a:off x="2165225" y="2480240"/>
            <a:ext cx="47641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file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13566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6DDDBC4C-718D-D146-BE38-0CDEF4969E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227" y="1666754"/>
            <a:ext cx="6180759" cy="2998888"/>
          </a:xfrm>
          <a:prstGeom prst="rect">
            <a:avLst/>
          </a:prstGeom>
        </p:spPr>
      </p:pic>
      <p:cxnSp>
        <p:nvCxnSpPr>
          <p:cNvPr id="5" name="直線箭頭接點 4">
            <a:extLst>
              <a:ext uri="{FF2B5EF4-FFF2-40B4-BE49-F238E27FC236}">
                <a16:creationId xmlns:a16="http://schemas.microsoft.com/office/drawing/2014/main" id="{7437168D-A4F1-0B41-83C7-32D47BE2B938}"/>
              </a:ext>
            </a:extLst>
          </p:cNvPr>
          <p:cNvCxnSpPr>
            <a:cxnSpLocks/>
          </p:cNvCxnSpPr>
          <p:nvPr/>
        </p:nvCxnSpPr>
        <p:spPr>
          <a:xfrm flipV="1">
            <a:off x="1736203" y="833377"/>
            <a:ext cx="4456253" cy="3032568"/>
          </a:xfrm>
          <a:prstGeom prst="straightConnector1">
            <a:avLst/>
          </a:prstGeom>
          <a:solidFill>
            <a:schemeClr val="accent2">
              <a:lumMod val="40000"/>
              <a:lumOff val="60000"/>
            </a:schemeClr>
          </a:solidFill>
          <a:ln w="9525" cap="flat">
            <a:solidFill>
              <a:srgbClr val="C00000"/>
            </a:solidFill>
            <a:headEnd type="oval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13198C45-3D49-1F4D-903F-542E3A7A33F2}"/>
              </a:ext>
            </a:extLst>
          </p:cNvPr>
          <p:cNvSpPr/>
          <p:nvPr/>
        </p:nvSpPr>
        <p:spPr>
          <a:xfrm>
            <a:off x="6247184" y="324105"/>
            <a:ext cx="6399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TW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url</a:t>
            </a:r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:</a:t>
            </a:r>
            <a:r>
              <a:rPr kumimoji="1" lang="zh-TW" altLang="en-US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99698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02FD52C7-907B-D143-BB37-402833A8E79F}"/>
              </a:ext>
            </a:extLst>
          </p:cNvPr>
          <p:cNvSpPr/>
          <p:nvPr/>
        </p:nvSpPr>
        <p:spPr>
          <a:xfrm>
            <a:off x="89613" y="142319"/>
            <a:ext cx="28674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DocumentReference</a:t>
            </a:r>
            <a:r>
              <a:rPr kumimoji="1" lang="zh-CN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範例</a:t>
            </a:r>
            <a:endParaRPr lang="zh-TW" altLang="en-US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04024B50-E84D-5C40-B338-F6566D2407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1156002"/>
              </p:ext>
            </p:extLst>
          </p:nvPr>
        </p:nvGraphicFramePr>
        <p:xfrm>
          <a:off x="486538" y="511651"/>
          <a:ext cx="11284914" cy="693384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22343">
                  <a:extLst>
                    <a:ext uri="{9D8B030D-6E8A-4147-A177-3AD203B41FA5}">
                      <a16:colId xmlns:a16="http://schemas.microsoft.com/office/drawing/2014/main" val="3346991109"/>
                    </a:ext>
                  </a:extLst>
                </a:gridCol>
                <a:gridCol w="312516">
                  <a:extLst>
                    <a:ext uri="{9D8B030D-6E8A-4147-A177-3AD203B41FA5}">
                      <a16:colId xmlns:a16="http://schemas.microsoft.com/office/drawing/2014/main" val="57291265"/>
                    </a:ext>
                  </a:extLst>
                </a:gridCol>
                <a:gridCol w="300942">
                  <a:extLst>
                    <a:ext uri="{9D8B030D-6E8A-4147-A177-3AD203B41FA5}">
                      <a16:colId xmlns:a16="http://schemas.microsoft.com/office/drawing/2014/main" val="41110155"/>
                    </a:ext>
                  </a:extLst>
                </a:gridCol>
                <a:gridCol w="2942762">
                  <a:extLst>
                    <a:ext uri="{9D8B030D-6E8A-4147-A177-3AD203B41FA5}">
                      <a16:colId xmlns:a16="http://schemas.microsoft.com/office/drawing/2014/main" val="2839015718"/>
                    </a:ext>
                  </a:extLst>
                </a:gridCol>
                <a:gridCol w="2260067">
                  <a:extLst>
                    <a:ext uri="{9D8B030D-6E8A-4147-A177-3AD203B41FA5}">
                      <a16:colId xmlns:a16="http://schemas.microsoft.com/office/drawing/2014/main" val="285153479"/>
                    </a:ext>
                  </a:extLst>
                </a:gridCol>
                <a:gridCol w="4346284">
                  <a:extLst>
                    <a:ext uri="{9D8B030D-6E8A-4147-A177-3AD203B41FA5}">
                      <a16:colId xmlns:a16="http://schemas.microsoft.com/office/drawing/2014/main" val="474821521"/>
                    </a:ext>
                  </a:extLst>
                </a:gridCol>
              </a:tblGrid>
              <a:tr h="114110">
                <a:tc>
                  <a:txBody>
                    <a:bodyPr/>
                    <a:lstStyle/>
                    <a:p>
                      <a:pPr algn="l" fontAlgn="ctr"/>
                      <a:r>
                        <a:rPr lang="en-GB" sz="900" u="none" strike="noStrike">
                          <a:effectLst/>
                        </a:rPr>
                        <a:t>Name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900" u="none" strike="noStrike">
                          <a:effectLst/>
                        </a:rPr>
                        <a:t>Flags</a:t>
                      </a:r>
                      <a:endParaRPr lang="en-GB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900" u="none" strike="noStrike">
                          <a:effectLst/>
                        </a:rPr>
                        <a:t>Card.</a:t>
                      </a:r>
                      <a:endParaRPr lang="en-GB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900" u="none" strike="noStrike">
                          <a:effectLst/>
                        </a:rPr>
                        <a:t>Type</a:t>
                      </a:r>
                      <a:endParaRPr lang="en-GB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900" u="none" strike="noStrike">
                          <a:effectLst/>
                        </a:rPr>
                        <a:t>Note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900" u="none" strike="noStrike">
                          <a:effectLst/>
                        </a:rPr>
                        <a:t>Description &amp; Constraints</a:t>
                      </a:r>
                      <a:endParaRPr lang="en-GB" sz="900" b="1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840743770"/>
                  </a:ext>
                </a:extLst>
              </a:tr>
              <a:tr h="405724"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GB" sz="900" u="none" strike="noStrike" dirty="0">
                          <a:effectLst/>
                        </a:rPr>
                        <a:t> </a:t>
                      </a:r>
                      <a:r>
                        <a:rPr lang="en-GB" sz="900" u="none" strike="noStrike" dirty="0" err="1">
                          <a:effectLst/>
                        </a:rPr>
                        <a:t>DocumentReference</a:t>
                      </a:r>
                      <a:endParaRPr lang="en-GB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GB" sz="900" u="none" strike="noStrike">
                          <a:effectLst/>
                        </a:rPr>
                        <a:t>TU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 rowSpan="2"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GB" sz="900" u="none" strike="noStrike">
                          <a:effectLst/>
                        </a:rPr>
                        <a:t>DomainResource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u="none" strike="noStrike">
                          <a:effectLst/>
                        </a:rPr>
                        <a:t>讓文件擁有者可以取得文件列表，以供授權</a:t>
                      </a:r>
                      <a:r>
                        <a:rPr lang="en-US" altLang="zh-TW" sz="900" u="none" strike="noStrike">
                          <a:effectLst/>
                        </a:rPr>
                        <a:t>; </a:t>
                      </a:r>
                      <a:br>
                        <a:rPr lang="en-US" altLang="zh-TW" sz="900" u="none" strike="noStrike">
                          <a:effectLst/>
                        </a:rPr>
                      </a:br>
                      <a:r>
                        <a:rPr lang="zh-TW" altLang="en-US" sz="900" u="none" strike="noStrike">
                          <a:effectLst/>
                        </a:rPr>
                        <a:t>擁有者授權，將此</a:t>
                      </a:r>
                      <a:r>
                        <a:rPr lang="en-GB" sz="900" u="none" strike="noStrike">
                          <a:effectLst/>
                        </a:rPr>
                        <a:t>Documentreference</a:t>
                      </a:r>
                      <a:r>
                        <a:rPr lang="zh-TW" altLang="en-US" sz="900" u="none" strike="noStrike">
                          <a:effectLst/>
                        </a:rPr>
                        <a:t>對應到 </a:t>
                      </a:r>
                      <a:r>
                        <a:rPr lang="en-GB" sz="900" u="none" strike="noStrike">
                          <a:effectLst/>
                        </a:rPr>
                        <a:t>Consent.provision.data</a:t>
                      </a:r>
                      <a:r>
                        <a:rPr lang="zh-TW" altLang="en-US" sz="900" u="none" strike="noStrike">
                          <a:effectLst/>
                        </a:rPr>
                        <a:t>中</a:t>
                      </a:r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900" u="none" strike="noStrike">
                          <a:effectLst/>
                        </a:rPr>
                        <a:t>A reference to a document</a:t>
                      </a:r>
                      <a:endParaRPr lang="en-GB" sz="9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325369585"/>
                  </a:ext>
                </a:extLst>
              </a:tr>
              <a:tr h="213004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900" u="none" strike="noStrike">
                          <a:effectLst/>
                        </a:rPr>
                        <a:t>Elements defined in Ancestors: id, meta, implicitRules, language, text, contained, extension, modifierExtension</a:t>
                      </a:r>
                      <a:endParaRPr lang="en-GB" sz="9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04737830"/>
                  </a:ext>
                </a:extLst>
              </a:tr>
              <a:tr h="114110">
                <a:tc>
                  <a:txBody>
                    <a:bodyPr/>
                    <a:lstStyle/>
                    <a:p>
                      <a:pPr algn="l" fontAlgn="ctr"/>
                      <a:r>
                        <a:rPr lang="en-GB" sz="9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 - </a:t>
                      </a:r>
                      <a:r>
                        <a:rPr lang="en-GB" sz="900" u="none" strike="noStrike" dirty="0" err="1">
                          <a:solidFill>
                            <a:srgbClr val="FF0000"/>
                          </a:solidFill>
                          <a:effectLst/>
                        </a:rPr>
                        <a:t>masterIdentifier</a:t>
                      </a:r>
                      <a:endParaRPr lang="en-GB" sz="900" b="0" i="0" u="none" strike="noStrike" dirty="0">
                        <a:solidFill>
                          <a:srgbClr val="FF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l-GR" sz="900" u="none" strike="noStrike">
                          <a:effectLst/>
                        </a:rPr>
                        <a:t>Σ</a:t>
                      </a:r>
                      <a:endParaRPr lang="el-G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900" u="none" strike="noStrike">
                          <a:effectLst/>
                        </a:rPr>
                        <a:t>0..1</a:t>
                      </a:r>
                      <a:endParaRPr lang="en-US" altLang="zh-TW" sz="9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900" u="none" strike="noStrike">
                          <a:effectLst/>
                        </a:rPr>
                        <a:t>Identifier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900" u="none" strike="noStrike">
                          <a:effectLst/>
                        </a:rPr>
                        <a:t>Master Version Specific Identifier</a:t>
                      </a:r>
                      <a:endParaRPr lang="en-GB" sz="9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541323792"/>
                  </a:ext>
                </a:extLst>
              </a:tr>
              <a:tr h="114110">
                <a:tc>
                  <a:txBody>
                    <a:bodyPr/>
                    <a:lstStyle/>
                    <a:p>
                      <a:pPr algn="l" fontAlgn="ctr"/>
                      <a:r>
                        <a:rPr lang="en-GB" sz="9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  - identifier</a:t>
                      </a:r>
                      <a:endParaRPr lang="en-GB" sz="900" b="0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l-GR" sz="900" u="none" strike="noStrike">
                          <a:effectLst/>
                        </a:rPr>
                        <a:t>Σ</a:t>
                      </a:r>
                      <a:endParaRPr lang="el-G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900" u="none" strike="noStrike">
                          <a:effectLst/>
                        </a:rPr>
                        <a:t>0..*</a:t>
                      </a:r>
                      <a:endParaRPr lang="en-US" altLang="zh-TW" sz="9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900" u="none" strike="noStrike">
                          <a:effectLst/>
                        </a:rPr>
                        <a:t>Identifier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900" u="none" strike="noStrike">
                          <a:effectLst/>
                        </a:rPr>
                        <a:t>Other identifiers for the document</a:t>
                      </a:r>
                      <a:endParaRPr lang="en-GB" sz="9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532547216"/>
                  </a:ext>
                </a:extLst>
              </a:tr>
              <a:tr h="126789"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GB" sz="9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 - status</a:t>
                      </a:r>
                      <a:endParaRPr lang="en-GB" sz="900" b="0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l-GR" sz="900" u="none" strike="noStrike">
                          <a:effectLst/>
                        </a:rPr>
                        <a:t>?!Σ</a:t>
                      </a:r>
                      <a:endParaRPr lang="el-G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altLang="zh-TW" sz="900" u="none" strike="noStrike">
                          <a:effectLst/>
                        </a:rPr>
                        <a:t>1..1</a:t>
                      </a:r>
                      <a:endParaRPr lang="en-US" altLang="zh-TW" sz="9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GB" sz="900" u="none" strike="noStrike">
                          <a:effectLst/>
                        </a:rPr>
                        <a:t>code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u="none" strike="noStrike">
                          <a:effectLst/>
                        </a:rPr>
                        <a:t>描述文件 狀態如何？（目前 </a:t>
                      </a:r>
                      <a:r>
                        <a:rPr lang="en-US" altLang="zh-TW" sz="900" u="none" strike="noStrike">
                          <a:effectLst/>
                        </a:rPr>
                        <a:t>\ </a:t>
                      </a:r>
                      <a:r>
                        <a:rPr lang="zh-TW" altLang="en-US" sz="900" u="none" strike="noStrike">
                          <a:effectLst/>
                        </a:rPr>
                        <a:t>被取代 </a:t>
                      </a:r>
                      <a:r>
                        <a:rPr lang="en-US" altLang="zh-TW" sz="900" u="none" strike="noStrike">
                          <a:effectLst/>
                        </a:rPr>
                        <a:t>\ </a:t>
                      </a:r>
                      <a:r>
                        <a:rPr lang="zh-TW" altLang="en-US" sz="900" u="none" strike="noStrike">
                          <a:effectLst/>
                        </a:rPr>
                        <a:t>輸入錯誤）</a:t>
                      </a:r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900" u="none" strike="noStrike">
                          <a:effectLst/>
                        </a:rPr>
                        <a:t>current | superseded | entered-in-error</a:t>
                      </a:r>
                      <a:endParaRPr lang="en-GB" sz="9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126970806"/>
                  </a:ext>
                </a:extLst>
              </a:tr>
              <a:tr h="11411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900" u="none" strike="noStrike">
                          <a:effectLst/>
                        </a:rPr>
                        <a:t>DocumentReferenceStatus (Required)</a:t>
                      </a:r>
                      <a:endParaRPr lang="en-GB" sz="9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07522704"/>
                  </a:ext>
                </a:extLst>
              </a:tr>
              <a:tr h="126789"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GB" sz="9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  - </a:t>
                      </a:r>
                      <a:r>
                        <a:rPr lang="en-GB" sz="900" u="none" strike="noStrike" dirty="0" err="1">
                          <a:solidFill>
                            <a:srgbClr val="FF0000"/>
                          </a:solidFill>
                          <a:effectLst/>
                        </a:rPr>
                        <a:t>docStatus</a:t>
                      </a:r>
                      <a:endParaRPr lang="en-GB" sz="900" b="0" i="0" u="none" strike="noStrike" dirty="0">
                        <a:solidFill>
                          <a:srgbClr val="FF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l-GR" sz="900" u="none" strike="noStrike">
                          <a:effectLst/>
                        </a:rPr>
                        <a:t>Σ</a:t>
                      </a:r>
                      <a:endParaRPr lang="el-G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altLang="zh-TW" sz="900" u="none" strike="noStrike">
                          <a:effectLst/>
                        </a:rPr>
                        <a:t>0..1</a:t>
                      </a:r>
                      <a:endParaRPr lang="en-US" altLang="zh-TW" sz="9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GB" sz="900" u="none" strike="noStrike">
                          <a:effectLst/>
                        </a:rPr>
                        <a:t>code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u="none" strike="noStrike">
                          <a:effectLst/>
                        </a:rPr>
                        <a:t>欲 註冊的文件 狀態如何 </a:t>
                      </a:r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900" u="none" strike="noStrike">
                          <a:effectLst/>
                        </a:rPr>
                        <a:t>preliminary | final | amended | entered-in-error</a:t>
                      </a:r>
                      <a:endParaRPr lang="en-GB" sz="9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455776161"/>
                  </a:ext>
                </a:extLst>
              </a:tr>
              <a:tr h="11411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900" u="none" strike="noStrike">
                          <a:effectLst/>
                        </a:rPr>
                        <a:t>CompositionStatus (Required)</a:t>
                      </a:r>
                      <a:endParaRPr lang="en-GB" sz="9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685235049"/>
                  </a:ext>
                </a:extLst>
              </a:tr>
              <a:tr h="133127"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GB" sz="9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  - type</a:t>
                      </a:r>
                      <a:endParaRPr lang="en-GB" sz="900" b="0" i="0" u="none" strike="noStrike" dirty="0">
                        <a:solidFill>
                          <a:srgbClr val="FF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l-GR" sz="900" u="none" strike="noStrike">
                          <a:effectLst/>
                        </a:rPr>
                        <a:t>Σ</a:t>
                      </a:r>
                      <a:endParaRPr lang="el-G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altLang="zh-TW" sz="900" u="none" strike="noStrike">
                          <a:effectLst/>
                        </a:rPr>
                        <a:t>0..1</a:t>
                      </a:r>
                      <a:endParaRPr lang="en-US" altLang="zh-TW" sz="9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GB" sz="900" u="none" strike="noStrike">
                          <a:effectLst/>
                        </a:rPr>
                        <a:t>CodeableConcept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u="none" strike="noStrike">
                          <a:effectLst/>
                        </a:rPr>
                        <a:t>提供系統判斷查詢，表示註冊文件類型</a:t>
                      </a:r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900" u="none" strike="noStrike">
                          <a:effectLst/>
                        </a:rPr>
                        <a:t>Kind of document (LOINC if possible)</a:t>
                      </a:r>
                      <a:endParaRPr lang="en-GB" sz="9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902890826"/>
                  </a:ext>
                </a:extLst>
              </a:tr>
              <a:tr h="319507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u="none" strike="noStrike">
                          <a:effectLst/>
                        </a:rPr>
                        <a:t>如：</a:t>
                      </a:r>
                      <a:r>
                        <a:rPr lang="en-GB" sz="900" u="none" strike="noStrike">
                          <a:effectLst/>
                        </a:rPr>
                        <a:t>https://www.hl7.org/fhir/valueset-c80-doc-typecodes.html  </a:t>
                      </a:r>
                      <a:br>
                        <a:rPr lang="en-GB" sz="900" u="none" strike="noStrike">
                          <a:effectLst/>
                        </a:rPr>
                      </a:br>
                      <a:r>
                        <a:rPr lang="en-GB" sz="900" u="none" strike="noStrike">
                          <a:effectLst/>
                        </a:rPr>
                        <a:t>18842-5  Discharge summary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900" u="none" strike="noStrike">
                          <a:effectLst/>
                        </a:rPr>
                        <a:t>Document Type Value Set (Preferred)</a:t>
                      </a:r>
                      <a:endParaRPr lang="en-GB" sz="9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816218649"/>
                  </a:ext>
                </a:extLst>
              </a:tr>
              <a:tr h="114110"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GB" sz="900" u="none" strike="noStrike" dirty="0">
                          <a:effectLst/>
                        </a:rPr>
                        <a:t>  - category</a:t>
                      </a:r>
                      <a:endParaRPr lang="en-GB" sz="9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l-GR" sz="900" u="none" strike="noStrike" dirty="0">
                          <a:effectLst/>
                        </a:rPr>
                        <a:t>Σ</a:t>
                      </a:r>
                      <a:endParaRPr lang="el-GR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altLang="zh-TW" sz="900" u="none" strike="noStrike">
                          <a:effectLst/>
                        </a:rPr>
                        <a:t>0..*</a:t>
                      </a:r>
                      <a:endParaRPr lang="en-US" altLang="zh-TW" sz="9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GB" sz="900" u="none" strike="noStrike">
                          <a:effectLst/>
                        </a:rPr>
                        <a:t>CodeableConcept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900" u="none" strike="noStrike">
                          <a:effectLst/>
                        </a:rPr>
                        <a:t>Categorization of document</a:t>
                      </a:r>
                      <a:endParaRPr lang="en-GB" sz="9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291602862"/>
                  </a:ext>
                </a:extLst>
              </a:tr>
              <a:tr h="380365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u="none" strike="noStrike">
                          <a:effectLst/>
                        </a:rPr>
                        <a:t>如：</a:t>
                      </a:r>
                      <a:r>
                        <a:rPr lang="en-GB" sz="900" u="none" strike="noStrike">
                          <a:effectLst/>
                        </a:rPr>
                        <a:t>https://www.hl7.org/fhir/valueset-document-classcodes.html  </a:t>
                      </a:r>
                      <a:br>
                        <a:rPr lang="en-GB" sz="900" u="none" strike="noStrike">
                          <a:effectLst/>
                        </a:rPr>
                      </a:br>
                      <a:r>
                        <a:rPr lang="en-GB" sz="900" u="none" strike="noStrike">
                          <a:effectLst/>
                        </a:rPr>
                        <a:t>18842-5  Discharge summary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900" u="none" strike="noStrike">
                          <a:effectLst/>
                        </a:rPr>
                        <a:t>Document Class Value Set (Example)</a:t>
                      </a:r>
                      <a:endParaRPr lang="en-GB" sz="9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496065573"/>
                  </a:ext>
                </a:extLst>
              </a:tr>
              <a:tr h="213004">
                <a:tc>
                  <a:txBody>
                    <a:bodyPr/>
                    <a:lstStyle/>
                    <a:p>
                      <a:pPr algn="l" fontAlgn="ctr"/>
                      <a:r>
                        <a:rPr lang="en-GB" sz="9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  - subject</a:t>
                      </a:r>
                      <a:endParaRPr lang="en-GB" sz="900" b="0" i="0" u="none" strike="noStrike" dirty="0">
                        <a:solidFill>
                          <a:srgbClr val="FF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l-GR" sz="900" u="none" strike="noStrike" dirty="0">
                          <a:effectLst/>
                        </a:rPr>
                        <a:t>Σ</a:t>
                      </a:r>
                      <a:endParaRPr lang="el-GR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900" u="none" strike="noStrike">
                          <a:effectLst/>
                        </a:rPr>
                        <a:t>0..1</a:t>
                      </a:r>
                      <a:endParaRPr lang="en-US" altLang="zh-TW" sz="9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900" u="none" strike="noStrike">
                          <a:effectLst/>
                        </a:rPr>
                        <a:t>Reference(Patient | Practitioner | Group | Device)</a:t>
                      </a:r>
                      <a:endParaRPr lang="en-GB" sz="9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FF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900" u="none" strike="noStrike">
                          <a:effectLst/>
                        </a:rPr>
                        <a:t>Who/what is the subject of the document</a:t>
                      </a:r>
                      <a:endParaRPr lang="en-GB" sz="9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14678577"/>
                  </a:ext>
                </a:extLst>
              </a:tr>
              <a:tr h="133127">
                <a:tc>
                  <a:txBody>
                    <a:bodyPr/>
                    <a:lstStyle/>
                    <a:p>
                      <a:pPr algn="l" fontAlgn="ctr"/>
                      <a:r>
                        <a:rPr lang="en-GB" sz="9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  - date</a:t>
                      </a:r>
                      <a:endParaRPr lang="en-GB" sz="900" b="0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l-GR" sz="900" u="none" strike="noStrike">
                          <a:effectLst/>
                        </a:rPr>
                        <a:t>Σ</a:t>
                      </a:r>
                      <a:endParaRPr lang="el-G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900" u="none" strike="noStrike">
                          <a:effectLst/>
                        </a:rPr>
                        <a:t>0..1</a:t>
                      </a:r>
                      <a:endParaRPr lang="en-US" altLang="zh-TW" sz="9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900" u="none" strike="noStrike">
                          <a:effectLst/>
                        </a:rPr>
                        <a:t>instant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900" u="none" strike="noStrike">
                          <a:effectLst/>
                        </a:rPr>
                        <a:t>When this document reference was created</a:t>
                      </a:r>
                      <a:endParaRPr lang="en-GB" sz="9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634670354"/>
                  </a:ext>
                </a:extLst>
              </a:tr>
              <a:tr h="133127">
                <a:tc>
                  <a:txBody>
                    <a:bodyPr/>
                    <a:lstStyle/>
                    <a:p>
                      <a:pPr algn="l" fontAlgn="ctr"/>
                      <a:r>
                        <a:rPr lang="en-GB" sz="900" u="none" strike="noStrike" dirty="0">
                          <a:effectLst/>
                        </a:rPr>
                        <a:t> - author</a:t>
                      </a:r>
                      <a:endParaRPr lang="en-GB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l-GR" sz="900" u="none" strike="noStrike">
                          <a:effectLst/>
                        </a:rPr>
                        <a:t>Σ</a:t>
                      </a:r>
                      <a:endParaRPr lang="el-G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900" u="none" strike="noStrike">
                          <a:effectLst/>
                        </a:rPr>
                        <a:t>0..*</a:t>
                      </a:r>
                      <a:endParaRPr lang="en-US" altLang="zh-TW" sz="9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GB" sz="900" u="none" strike="noStrike">
                          <a:effectLst/>
                        </a:rPr>
                        <a:t>Reference(Practitioner | PractitionerRole | Organization | Device | Patient | RelatedPerson)</a:t>
                      </a:r>
                      <a:endParaRPr lang="en-GB" sz="9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900" u="none" strike="noStrike">
                          <a:effectLst/>
                        </a:rPr>
                        <a:t>Who and/or what authored the document</a:t>
                      </a:r>
                      <a:endParaRPr lang="en-GB" sz="9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986872282"/>
                  </a:ext>
                </a:extLst>
              </a:tr>
              <a:tr h="213004">
                <a:tc>
                  <a:txBody>
                    <a:bodyPr/>
                    <a:lstStyle/>
                    <a:p>
                      <a:pPr algn="l" fontAlgn="ctr"/>
                      <a:r>
                        <a:rPr lang="en-GB" sz="9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  - authenticator</a:t>
                      </a:r>
                      <a:endParaRPr lang="en-GB" sz="900" b="0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900" u="none" strike="noStrike">
                          <a:effectLst/>
                        </a:rPr>
                        <a:t>0..1</a:t>
                      </a:r>
                      <a:endParaRPr lang="en-US" altLang="zh-TW" sz="9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900" u="none" strike="noStrike">
                          <a:effectLst/>
                        </a:rPr>
                        <a:t>Reference(Practitioner | PractitionerRole | Organization)</a:t>
                      </a:r>
                      <a:endParaRPr lang="en-GB" sz="9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u="none" strike="noStrike">
                          <a:effectLst/>
                        </a:rPr>
                        <a:t>誰認證此文件、也代表授權者（如：主治醫師）</a:t>
                      </a:r>
                      <a:endParaRPr lang="zh-TW" altLang="en-US" sz="900" b="0" i="0" u="none" strike="noStrike">
                        <a:solidFill>
                          <a:srgbClr val="FF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900" u="none" strike="noStrike">
                          <a:effectLst/>
                        </a:rPr>
                        <a:t>Who/what authenticated the document</a:t>
                      </a:r>
                      <a:endParaRPr lang="en-GB" sz="9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136339370"/>
                  </a:ext>
                </a:extLst>
              </a:tr>
              <a:tr h="133127">
                <a:tc>
                  <a:txBody>
                    <a:bodyPr/>
                    <a:lstStyle/>
                    <a:p>
                      <a:pPr algn="l" fontAlgn="ctr"/>
                      <a:r>
                        <a:rPr lang="en-GB" sz="9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  - custodian</a:t>
                      </a:r>
                      <a:endParaRPr lang="en-GB" sz="900" b="0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900" u="none" strike="noStrike">
                          <a:effectLst/>
                        </a:rPr>
                        <a:t>0..1</a:t>
                      </a:r>
                      <a:endParaRPr lang="en-US" altLang="zh-TW" sz="9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900" u="none" strike="noStrike">
                          <a:effectLst/>
                        </a:rPr>
                        <a:t>Reference(Organization)</a:t>
                      </a:r>
                      <a:endParaRPr lang="en-GB" sz="9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u="none" strike="noStrike">
                          <a:effectLst/>
                        </a:rPr>
                        <a:t>管理文件的組織（如：醫院）</a:t>
                      </a:r>
                      <a:endParaRPr lang="zh-TW" altLang="en-US" sz="900" b="0" i="0" u="none" strike="noStrike">
                        <a:solidFill>
                          <a:srgbClr val="FF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900" u="none" strike="noStrike">
                          <a:effectLst/>
                        </a:rPr>
                        <a:t>Organization which maintains the document</a:t>
                      </a:r>
                      <a:endParaRPr lang="en-GB" sz="9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507570412"/>
                  </a:ext>
                </a:extLst>
              </a:tr>
              <a:tr h="114110">
                <a:tc>
                  <a:txBody>
                    <a:bodyPr/>
                    <a:lstStyle/>
                    <a:p>
                      <a:pPr algn="l" fontAlgn="ctr"/>
                      <a:r>
                        <a:rPr lang="en-GB" sz="900" u="none" strike="noStrike" dirty="0">
                          <a:effectLst/>
                        </a:rPr>
                        <a:t>  - </a:t>
                      </a:r>
                      <a:r>
                        <a:rPr lang="en-GB" sz="900" u="none" strike="noStrike" dirty="0" err="1">
                          <a:effectLst/>
                        </a:rPr>
                        <a:t>relatesTo</a:t>
                      </a:r>
                      <a:endParaRPr lang="en-GB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l-GR" sz="900" u="none" strike="noStrike">
                          <a:effectLst/>
                        </a:rPr>
                        <a:t>Σ</a:t>
                      </a:r>
                      <a:endParaRPr lang="el-G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900" u="none" strike="noStrike">
                          <a:effectLst/>
                        </a:rPr>
                        <a:t>0..*</a:t>
                      </a:r>
                      <a:endParaRPr lang="en-US" altLang="zh-TW" sz="9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900" u="none" strike="noStrike">
                          <a:effectLst/>
                        </a:rPr>
                        <a:t>BackboneElement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900" u="none" strike="noStrike">
                          <a:effectLst/>
                        </a:rPr>
                        <a:t>Relationships to other documents</a:t>
                      </a:r>
                      <a:endParaRPr lang="en-GB" sz="9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16577922"/>
                  </a:ext>
                </a:extLst>
              </a:tr>
              <a:tr h="114110"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GB" sz="900" u="none" strike="noStrike">
                          <a:effectLst/>
                        </a:rPr>
                        <a:t>  -  - code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l-GR" sz="900" u="none" strike="noStrike">
                          <a:effectLst/>
                        </a:rPr>
                        <a:t>Σ</a:t>
                      </a:r>
                      <a:endParaRPr lang="el-GR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altLang="zh-TW" sz="900" u="none" strike="noStrike">
                          <a:effectLst/>
                        </a:rPr>
                        <a:t>1..1</a:t>
                      </a:r>
                      <a:endParaRPr lang="en-US" altLang="zh-TW" sz="9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GB" sz="900" u="none" strike="noStrike">
                          <a:effectLst/>
                        </a:rPr>
                        <a:t>code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900" u="none" strike="noStrike">
                          <a:effectLst/>
                        </a:rPr>
                        <a:t>replaces | transforms | signs | appends</a:t>
                      </a:r>
                      <a:endParaRPr lang="en-GB" sz="9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263327876"/>
                  </a:ext>
                </a:extLst>
              </a:tr>
              <a:tr h="11411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900" u="none" strike="noStrike">
                          <a:effectLst/>
                        </a:rPr>
                        <a:t>DocumentRelationshipType (Required)</a:t>
                      </a:r>
                      <a:endParaRPr lang="en-GB" sz="9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274237610"/>
                  </a:ext>
                </a:extLst>
              </a:tr>
              <a:tr h="114110">
                <a:tc>
                  <a:txBody>
                    <a:bodyPr/>
                    <a:lstStyle/>
                    <a:p>
                      <a:pPr algn="l" fontAlgn="ctr"/>
                      <a:r>
                        <a:rPr lang="en-GB" sz="900" u="none" strike="noStrike">
                          <a:effectLst/>
                        </a:rPr>
                        <a:t>  -  - target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l-GR" sz="900" u="none" strike="noStrike">
                          <a:effectLst/>
                        </a:rPr>
                        <a:t>Σ</a:t>
                      </a:r>
                      <a:endParaRPr lang="el-GR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900" u="none" strike="noStrike">
                          <a:effectLst/>
                        </a:rPr>
                        <a:t>1..1</a:t>
                      </a:r>
                      <a:endParaRPr lang="en-US" altLang="zh-TW" sz="9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900" u="none" strike="noStrike">
                          <a:effectLst/>
                        </a:rPr>
                        <a:t>Reference(DocumentReference)</a:t>
                      </a:r>
                      <a:endParaRPr lang="en-GB" sz="9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900" u="none" strike="noStrike">
                          <a:effectLst/>
                        </a:rPr>
                        <a:t>Target of the relationship</a:t>
                      </a:r>
                      <a:endParaRPr lang="en-GB" sz="9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375000131"/>
                  </a:ext>
                </a:extLst>
              </a:tr>
              <a:tr h="114110">
                <a:tc>
                  <a:txBody>
                    <a:bodyPr/>
                    <a:lstStyle/>
                    <a:p>
                      <a:pPr algn="l" fontAlgn="ctr"/>
                      <a:r>
                        <a:rPr lang="en-GB" sz="900" u="none" strike="noStrike">
                          <a:effectLst/>
                        </a:rPr>
                        <a:t>  - description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l-GR" sz="900" u="none" strike="noStrike">
                          <a:effectLst/>
                        </a:rPr>
                        <a:t>Σ</a:t>
                      </a:r>
                      <a:endParaRPr lang="el-G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900" u="none" strike="noStrike">
                          <a:effectLst/>
                        </a:rPr>
                        <a:t>0..1</a:t>
                      </a:r>
                      <a:endParaRPr lang="en-US" altLang="zh-TW" sz="9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900" u="none" strike="noStrike">
                          <a:effectLst/>
                        </a:rPr>
                        <a:t>string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900" u="none" strike="noStrike">
                          <a:effectLst/>
                        </a:rPr>
                        <a:t>Human-readable description</a:t>
                      </a:r>
                      <a:endParaRPr lang="en-GB" sz="9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196197443"/>
                  </a:ext>
                </a:extLst>
              </a:tr>
              <a:tr h="114110"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GB" sz="900" u="none" strike="noStrike">
                          <a:effectLst/>
                        </a:rPr>
                        <a:t>  - securityLabel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l-GR" sz="900" u="none" strike="noStrike">
                          <a:effectLst/>
                        </a:rPr>
                        <a:t>Σ</a:t>
                      </a:r>
                      <a:endParaRPr lang="el-G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altLang="zh-TW" sz="900" u="none" strike="noStrike">
                          <a:effectLst/>
                        </a:rPr>
                        <a:t>0..*</a:t>
                      </a:r>
                      <a:endParaRPr lang="en-US" altLang="zh-TW" sz="9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GB" sz="900" u="none" strike="noStrike">
                          <a:effectLst/>
                        </a:rPr>
                        <a:t>CodeableConcept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900" u="none" strike="noStrike">
                          <a:effectLst/>
                        </a:rPr>
                        <a:t>Document security-tags</a:t>
                      </a:r>
                      <a:endParaRPr lang="en-GB" sz="9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472047196"/>
                  </a:ext>
                </a:extLst>
              </a:tr>
              <a:tr h="11411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900" u="none" strike="noStrike">
                          <a:effectLst/>
                        </a:rPr>
                        <a:t>SecurityLabels (Extensible)</a:t>
                      </a:r>
                      <a:endParaRPr lang="en-GB" sz="9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860842884"/>
                  </a:ext>
                </a:extLst>
              </a:tr>
              <a:tr h="139467">
                <a:tc>
                  <a:txBody>
                    <a:bodyPr/>
                    <a:lstStyle/>
                    <a:p>
                      <a:pPr algn="l" fontAlgn="ctr"/>
                      <a:r>
                        <a:rPr lang="en-GB" sz="9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  - content</a:t>
                      </a:r>
                      <a:endParaRPr lang="en-GB" sz="900" b="0" i="0" u="none" strike="noStrike" dirty="0">
                        <a:solidFill>
                          <a:srgbClr val="FF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l-GR" sz="900" u="none" strike="noStrike">
                          <a:effectLst/>
                        </a:rPr>
                        <a:t>Σ</a:t>
                      </a:r>
                      <a:endParaRPr lang="el-G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900" u="none" strike="noStrike">
                          <a:effectLst/>
                        </a:rPr>
                        <a:t>1..*</a:t>
                      </a:r>
                      <a:endParaRPr lang="en-US" altLang="zh-TW" sz="9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900" u="none" strike="noStrike">
                          <a:effectLst/>
                        </a:rPr>
                        <a:t>BackboneElement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u="none" strike="noStrike">
                          <a:effectLst/>
                        </a:rPr>
                        <a:t>欲註冊內容（預設以</a:t>
                      </a:r>
                      <a:r>
                        <a:rPr lang="en-GB" sz="900" u="none" strike="noStrike">
                          <a:effectLst/>
                        </a:rPr>
                        <a:t>Bundle.type=document</a:t>
                      </a:r>
                      <a:r>
                        <a:rPr lang="zh-TW" altLang="en-US" sz="900" u="none" strike="noStrike">
                          <a:effectLst/>
                        </a:rPr>
                        <a:t>來進行註冊）</a:t>
                      </a:r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900" u="none" strike="noStrike">
                          <a:effectLst/>
                        </a:rPr>
                        <a:t>Document referenced</a:t>
                      </a:r>
                      <a:endParaRPr lang="en-GB" sz="9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723083213"/>
                  </a:ext>
                </a:extLst>
              </a:tr>
              <a:tr h="133127">
                <a:tc>
                  <a:txBody>
                    <a:bodyPr/>
                    <a:lstStyle/>
                    <a:p>
                      <a:pPr algn="l" fontAlgn="ctr"/>
                      <a:r>
                        <a:rPr lang="en-GB" sz="9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  -  - attachment</a:t>
                      </a:r>
                      <a:endParaRPr lang="en-GB" sz="900" b="0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l-GR" sz="900" u="none" strike="noStrike">
                          <a:effectLst/>
                        </a:rPr>
                        <a:t>Σ</a:t>
                      </a:r>
                      <a:endParaRPr lang="el-GR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900" u="none" strike="noStrike">
                          <a:effectLst/>
                        </a:rPr>
                        <a:t>1..1</a:t>
                      </a:r>
                      <a:endParaRPr lang="en-US" altLang="zh-TW" sz="9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900" u="none" strike="noStrike">
                          <a:effectLst/>
                        </a:rPr>
                        <a:t>Attachment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u="none" strike="noStrike">
                          <a:effectLst/>
                        </a:rPr>
                        <a:t>如：</a:t>
                      </a:r>
                      <a:r>
                        <a:rPr lang="en-GB" sz="900" u="none" strike="noStrike">
                          <a:effectLst/>
                        </a:rPr>
                        <a:t>Document : [gatewayLink]/Bundle/[id] 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900" u="none" strike="noStrike">
                          <a:effectLst/>
                        </a:rPr>
                        <a:t>Where to access the document</a:t>
                      </a:r>
                      <a:endParaRPr lang="en-GB" sz="9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850541425"/>
                  </a:ext>
                </a:extLst>
              </a:tr>
              <a:tr h="114110"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GB" sz="900" u="none" strike="noStrike">
                          <a:effectLst/>
                        </a:rPr>
                        <a:t>  -  - format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l-GR" sz="900" u="none" strike="noStrike">
                          <a:effectLst/>
                        </a:rPr>
                        <a:t>Σ</a:t>
                      </a:r>
                      <a:endParaRPr lang="el-G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altLang="zh-TW" sz="900" u="none" strike="noStrike">
                          <a:effectLst/>
                        </a:rPr>
                        <a:t>0..1</a:t>
                      </a:r>
                      <a:endParaRPr lang="en-US" altLang="zh-TW" sz="9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GB" sz="900" u="none" strike="noStrike">
                          <a:effectLst/>
                        </a:rPr>
                        <a:t>Coding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900" u="none" strike="noStrike">
                          <a:effectLst/>
                        </a:rPr>
                        <a:t>Format/content rules for the document</a:t>
                      </a:r>
                      <a:endParaRPr lang="en-GB" sz="9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0930820"/>
                  </a:ext>
                </a:extLst>
              </a:tr>
              <a:tr h="11411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900" u="none" strike="noStrike">
                          <a:effectLst/>
                        </a:rPr>
                        <a:t>DocumentReference Format Code Set (Preferred)</a:t>
                      </a:r>
                      <a:endParaRPr lang="en-GB" sz="9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316512439"/>
                  </a:ext>
                </a:extLst>
              </a:tr>
              <a:tr h="114110">
                <a:tc>
                  <a:txBody>
                    <a:bodyPr/>
                    <a:lstStyle/>
                    <a:p>
                      <a:pPr algn="l" fontAlgn="ctr"/>
                      <a:r>
                        <a:rPr lang="en-GB" sz="900" u="none" strike="noStrike">
                          <a:effectLst/>
                        </a:rPr>
                        <a:t>  - context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l-GR" sz="900" u="none" strike="noStrike">
                          <a:effectLst/>
                        </a:rPr>
                        <a:t>Σ</a:t>
                      </a:r>
                      <a:endParaRPr lang="el-G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900" u="none" strike="noStrike">
                          <a:effectLst/>
                        </a:rPr>
                        <a:t>0..1</a:t>
                      </a:r>
                      <a:endParaRPr lang="en-US" altLang="zh-TW" sz="9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900" u="none" strike="noStrike">
                          <a:effectLst/>
                        </a:rPr>
                        <a:t>BackboneElement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900" u="none" strike="noStrike">
                          <a:effectLst/>
                        </a:rPr>
                        <a:t>Clinical context of document</a:t>
                      </a:r>
                      <a:endParaRPr lang="en-GB" sz="9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70235977"/>
                  </a:ext>
                </a:extLst>
              </a:tr>
              <a:tr h="114110">
                <a:tc>
                  <a:txBody>
                    <a:bodyPr/>
                    <a:lstStyle/>
                    <a:p>
                      <a:pPr algn="l" fontAlgn="ctr"/>
                      <a:r>
                        <a:rPr lang="en-GB" sz="900" u="none" strike="noStrike">
                          <a:effectLst/>
                        </a:rPr>
                        <a:t>  -  - encounter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900" u="none" strike="noStrike">
                          <a:effectLst/>
                        </a:rPr>
                        <a:t>0..*</a:t>
                      </a:r>
                      <a:endParaRPr lang="en-US" altLang="zh-TW" sz="9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900" u="none" strike="noStrike">
                          <a:effectLst/>
                        </a:rPr>
                        <a:t>Reference(Encounter | EpisodeOfCare)</a:t>
                      </a:r>
                      <a:endParaRPr lang="en-GB" sz="9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900" u="none" strike="noStrike">
                          <a:effectLst/>
                        </a:rPr>
                        <a:t>Context of the document content</a:t>
                      </a:r>
                      <a:endParaRPr lang="en-GB" sz="9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744887488"/>
                  </a:ext>
                </a:extLst>
              </a:tr>
              <a:tr h="114110"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GB" sz="900" u="none" strike="noStrike">
                          <a:effectLst/>
                        </a:rPr>
                        <a:t>  -  - event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 rowSpan="2"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altLang="zh-TW" sz="900" u="none" strike="noStrike">
                          <a:effectLst/>
                        </a:rPr>
                        <a:t>0..*</a:t>
                      </a:r>
                      <a:endParaRPr lang="en-US" altLang="zh-TW" sz="9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GB" sz="900" u="none" strike="noStrike">
                          <a:effectLst/>
                        </a:rPr>
                        <a:t>CodeableConcept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900" u="none" strike="noStrike">
                          <a:effectLst/>
                        </a:rPr>
                        <a:t>Main clinical acts documented</a:t>
                      </a:r>
                      <a:endParaRPr lang="en-GB" sz="9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105700939"/>
                  </a:ext>
                </a:extLst>
              </a:tr>
              <a:tr h="11411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900" u="none" strike="noStrike">
                          <a:effectLst/>
                        </a:rPr>
                        <a:t>v3 Code System ActCode (Example)</a:t>
                      </a:r>
                      <a:endParaRPr lang="en-GB" sz="9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669580656"/>
                  </a:ext>
                </a:extLst>
              </a:tr>
              <a:tr h="114110">
                <a:tc>
                  <a:txBody>
                    <a:bodyPr/>
                    <a:lstStyle/>
                    <a:p>
                      <a:pPr algn="l" fontAlgn="ctr"/>
                      <a:r>
                        <a:rPr lang="en-GB" sz="900" u="none" strike="noStrike">
                          <a:effectLst/>
                        </a:rPr>
                        <a:t>  -  - period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l-GR" sz="900" u="none" strike="noStrike">
                          <a:effectLst/>
                        </a:rPr>
                        <a:t>Σ</a:t>
                      </a:r>
                      <a:endParaRPr lang="el-G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900" u="none" strike="noStrike">
                          <a:effectLst/>
                        </a:rPr>
                        <a:t>0..1</a:t>
                      </a:r>
                      <a:endParaRPr lang="en-US" altLang="zh-TW" sz="9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900" u="none" strike="noStrike">
                          <a:effectLst/>
                        </a:rPr>
                        <a:t>Period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900" u="none" strike="noStrike">
                          <a:effectLst/>
                        </a:rPr>
                        <a:t>Time of service that is being documented</a:t>
                      </a:r>
                      <a:endParaRPr lang="en-GB" sz="9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58758977"/>
                  </a:ext>
                </a:extLst>
              </a:tr>
              <a:tr h="114110"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GB" sz="900" u="none" strike="noStrike">
                          <a:effectLst/>
                        </a:rPr>
                        <a:t>  -  - facilityType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 rowSpan="2"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altLang="zh-TW" sz="900" u="none" strike="noStrike">
                          <a:effectLst/>
                        </a:rPr>
                        <a:t>0..1</a:t>
                      </a:r>
                      <a:endParaRPr lang="en-US" altLang="zh-TW" sz="9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GB" sz="900" u="none" strike="noStrike">
                          <a:effectLst/>
                        </a:rPr>
                        <a:t>CodeableConcept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900" u="none" strike="noStrike">
                          <a:effectLst/>
                        </a:rPr>
                        <a:t>Kind of facility where patient was seen</a:t>
                      </a:r>
                      <a:endParaRPr lang="en-GB" sz="9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04681803"/>
                  </a:ext>
                </a:extLst>
              </a:tr>
              <a:tr h="11411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900" u="none" strike="noStrike">
                          <a:effectLst/>
                        </a:rPr>
                        <a:t>Facility Type Code Value Set (Example)</a:t>
                      </a:r>
                      <a:endParaRPr lang="en-GB" sz="9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30511686"/>
                  </a:ext>
                </a:extLst>
              </a:tr>
              <a:tr h="114110"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GB" sz="900" u="none" strike="noStrike">
                          <a:effectLst/>
                        </a:rPr>
                        <a:t>  -  - practiceSetting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 rowSpan="2"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altLang="zh-TW" sz="900" u="none" strike="noStrike">
                          <a:effectLst/>
                        </a:rPr>
                        <a:t>0..1</a:t>
                      </a:r>
                      <a:endParaRPr lang="en-US" altLang="zh-TW" sz="9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GB" sz="900" u="none" strike="noStrike">
                          <a:effectLst/>
                        </a:rPr>
                        <a:t>CodeableConcept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900" u="none" strike="noStrike">
                          <a:effectLst/>
                        </a:rPr>
                        <a:t>Additional details about where the content was created (e.g. clinical specialty)</a:t>
                      </a:r>
                      <a:endParaRPr lang="en-GB" sz="9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911475364"/>
                  </a:ext>
                </a:extLst>
              </a:tr>
              <a:tr h="11411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900" u="none" strike="noStrike">
                          <a:effectLst/>
                        </a:rPr>
                        <a:t>Practice Setting Code Value Set (Example)</a:t>
                      </a:r>
                      <a:endParaRPr lang="en-GB" sz="9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710175772"/>
                  </a:ext>
                </a:extLst>
              </a:tr>
              <a:tr h="114110">
                <a:tc>
                  <a:txBody>
                    <a:bodyPr/>
                    <a:lstStyle/>
                    <a:p>
                      <a:pPr algn="l" fontAlgn="ctr"/>
                      <a:r>
                        <a:rPr lang="en-GB" sz="900" u="none" strike="noStrike">
                          <a:effectLst/>
                        </a:rPr>
                        <a:t>  -  - sourcePatientInfo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900" u="none" strike="noStrike">
                          <a:effectLst/>
                        </a:rPr>
                        <a:t>0..1</a:t>
                      </a:r>
                      <a:endParaRPr lang="en-US" altLang="zh-TW" sz="9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900" u="none" strike="noStrike">
                          <a:effectLst/>
                        </a:rPr>
                        <a:t>Reference(Patient)</a:t>
                      </a:r>
                      <a:endParaRPr lang="en-GB" sz="9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900" u="none" strike="noStrike">
                          <a:effectLst/>
                        </a:rPr>
                        <a:t>Patient demographics from source</a:t>
                      </a:r>
                      <a:endParaRPr lang="en-GB" sz="9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623230116"/>
                  </a:ext>
                </a:extLst>
              </a:tr>
              <a:tr h="114110">
                <a:tc>
                  <a:txBody>
                    <a:bodyPr/>
                    <a:lstStyle/>
                    <a:p>
                      <a:pPr algn="l" fontAlgn="ctr"/>
                      <a:r>
                        <a:rPr lang="en-GB" sz="900" u="none" strike="noStrike">
                          <a:effectLst/>
                        </a:rPr>
                        <a:t>  -  - related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900" u="none" strike="noStrike">
                          <a:effectLst/>
                        </a:rPr>
                        <a:t>0..*</a:t>
                      </a:r>
                      <a:endParaRPr lang="en-US" altLang="zh-TW" sz="9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900" u="none" strike="noStrike">
                          <a:effectLst/>
                        </a:rPr>
                        <a:t>Reference(Any)</a:t>
                      </a:r>
                      <a:endParaRPr lang="en-GB" sz="9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 dirty="0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900" u="none" strike="noStrike" dirty="0">
                          <a:effectLst/>
                        </a:rPr>
                        <a:t>Related identifiers or resources</a:t>
                      </a:r>
                      <a:endParaRPr lang="en-GB" sz="900" b="0" i="0" u="none" strike="noStrike" dirty="0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9694408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28962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CF5227-14AB-464A-B8C4-B00DF4DEE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83058"/>
            <a:ext cx="10515600" cy="1325563"/>
          </a:xfrm>
        </p:spPr>
        <p:txBody>
          <a:bodyPr>
            <a:normAutofit/>
          </a:bodyPr>
          <a:lstStyle/>
          <a:p>
            <a:r>
              <a:rPr kumimoji="1"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步驟</a:t>
            </a:r>
            <a:r>
              <a:rPr kumimoji="1" lang="zh-CN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二</a:t>
            </a:r>
            <a:r>
              <a:rPr kumimoji="1"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、授權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13501D7-FACE-3C4A-9712-C718E4C2F0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4742" y="737605"/>
            <a:ext cx="11430964" cy="5674770"/>
          </a:xfrm>
        </p:spPr>
        <p:txBody>
          <a:bodyPr>
            <a:normAutofit/>
          </a:bodyPr>
          <a:lstStyle/>
          <a:p>
            <a:endParaRPr kumimoji="1" lang="zh-TW" altLang="en-US" sz="2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4" name="Google Shape;69;p15">
            <a:extLst>
              <a:ext uri="{FF2B5EF4-FFF2-40B4-BE49-F238E27FC236}">
                <a16:creationId xmlns:a16="http://schemas.microsoft.com/office/drawing/2014/main" id="{1EFEDC5F-1290-B54C-936D-FCB41CF0609C}"/>
              </a:ext>
            </a:extLst>
          </p:cNvPr>
          <p:cNvSpPr txBox="1"/>
          <p:nvPr/>
        </p:nvSpPr>
        <p:spPr>
          <a:xfrm>
            <a:off x="4355881" y="871785"/>
            <a:ext cx="1432800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" sz="1600">
                <a:highlight>
                  <a:srgbClr val="FFFF00"/>
                </a:highlight>
              </a:rPr>
              <a:t>1. 選擇 </a:t>
            </a:r>
            <a:r>
              <a:rPr lang="en" sz="1600">
                <a:solidFill>
                  <a:schemeClr val="dk1"/>
                </a:solidFill>
                <a:highlight>
                  <a:srgbClr val="FFFF00"/>
                </a:highlight>
              </a:rPr>
              <a:t>[</a:t>
            </a:r>
            <a:r>
              <a:rPr lang="en" sz="1600">
                <a:highlight>
                  <a:srgbClr val="FFFF00"/>
                </a:highlight>
              </a:rPr>
              <a:t>組織</a:t>
            </a:r>
            <a:r>
              <a:rPr lang="en" sz="1600">
                <a:solidFill>
                  <a:schemeClr val="dk1"/>
                </a:solidFill>
                <a:highlight>
                  <a:srgbClr val="FFFF00"/>
                </a:highlight>
              </a:rPr>
              <a:t>]</a:t>
            </a:r>
            <a:endParaRPr sz="1600">
              <a:highlight>
                <a:srgbClr val="FFFF00"/>
              </a:highlight>
            </a:endParaRPr>
          </a:p>
        </p:txBody>
      </p:sp>
      <p:sp>
        <p:nvSpPr>
          <p:cNvPr id="5" name="Google Shape;70;p15">
            <a:extLst>
              <a:ext uri="{FF2B5EF4-FFF2-40B4-BE49-F238E27FC236}">
                <a16:creationId xmlns:a16="http://schemas.microsoft.com/office/drawing/2014/main" id="{39CE8793-2DE6-3A4E-8B9C-0D5A9BCB2B19}"/>
              </a:ext>
            </a:extLst>
          </p:cNvPr>
          <p:cNvSpPr txBox="1"/>
          <p:nvPr/>
        </p:nvSpPr>
        <p:spPr>
          <a:xfrm>
            <a:off x="2857676" y="3604219"/>
            <a:ext cx="1092400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/>
            <a:endParaRPr sz="1600">
              <a:highlight>
                <a:srgbClr val="FFFF00"/>
              </a:highlight>
            </a:endParaRPr>
          </a:p>
        </p:txBody>
      </p:sp>
      <p:sp>
        <p:nvSpPr>
          <p:cNvPr id="6" name="Google Shape;71;p15">
            <a:extLst>
              <a:ext uri="{FF2B5EF4-FFF2-40B4-BE49-F238E27FC236}">
                <a16:creationId xmlns:a16="http://schemas.microsoft.com/office/drawing/2014/main" id="{B218CA6E-30A1-3248-BD77-8982444743F1}"/>
              </a:ext>
            </a:extLst>
          </p:cNvPr>
          <p:cNvSpPr txBox="1"/>
          <p:nvPr/>
        </p:nvSpPr>
        <p:spPr>
          <a:xfrm>
            <a:off x="9368081" y="5909785"/>
            <a:ext cx="1765200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/>
            <a:r>
              <a:rPr lang="en" sz="1600">
                <a:highlight>
                  <a:srgbClr val="FFFF00"/>
                </a:highlight>
              </a:rPr>
              <a:t>5. </a:t>
            </a:r>
            <a:r>
              <a:rPr lang="en" sz="1600">
                <a:solidFill>
                  <a:schemeClr val="dk1"/>
                </a:solidFill>
                <a:highlight>
                  <a:srgbClr val="FFFF00"/>
                </a:highlight>
              </a:rPr>
              <a:t>點選 [儲存] 按鈕</a:t>
            </a:r>
            <a:endParaRPr sz="1600">
              <a:highlight>
                <a:srgbClr val="FFFF00"/>
              </a:highlight>
            </a:endParaRPr>
          </a:p>
        </p:txBody>
      </p:sp>
      <p:grpSp>
        <p:nvGrpSpPr>
          <p:cNvPr id="7" name="Google Shape;72;p15">
            <a:extLst>
              <a:ext uri="{FF2B5EF4-FFF2-40B4-BE49-F238E27FC236}">
                <a16:creationId xmlns:a16="http://schemas.microsoft.com/office/drawing/2014/main" id="{904B503D-E679-564B-8A10-5313D4A9D98A}"/>
              </a:ext>
            </a:extLst>
          </p:cNvPr>
          <p:cNvGrpSpPr/>
          <p:nvPr/>
        </p:nvGrpSpPr>
        <p:grpSpPr>
          <a:xfrm>
            <a:off x="1694682" y="813669"/>
            <a:ext cx="9141980" cy="5827543"/>
            <a:chOff x="1988850" y="318950"/>
            <a:chExt cx="6856485" cy="4370657"/>
          </a:xfrm>
        </p:grpSpPr>
        <p:cxnSp>
          <p:nvCxnSpPr>
            <p:cNvPr id="8" name="Google Shape;73;p15">
              <a:extLst>
                <a:ext uri="{FF2B5EF4-FFF2-40B4-BE49-F238E27FC236}">
                  <a16:creationId xmlns:a16="http://schemas.microsoft.com/office/drawing/2014/main" id="{D425AECA-B53F-D246-94D2-1231F0AF789C}"/>
                </a:ext>
              </a:extLst>
            </p:cNvPr>
            <p:cNvCxnSpPr>
              <a:stCxn id="4" idx="2"/>
              <a:endCxn id="12" idx="0"/>
            </p:cNvCxnSpPr>
            <p:nvPr/>
          </p:nvCxnSpPr>
          <p:spPr>
            <a:xfrm flipH="1">
              <a:off x="4522050" y="554791"/>
              <a:ext cx="1101435" cy="161884"/>
            </a:xfrm>
            <a:prstGeom prst="straightConnector1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9" name="Google Shape;75;p15">
              <a:extLst>
                <a:ext uri="{FF2B5EF4-FFF2-40B4-BE49-F238E27FC236}">
                  <a16:creationId xmlns:a16="http://schemas.microsoft.com/office/drawing/2014/main" id="{20493F20-F50E-844D-B666-534C0A6EB6E0}"/>
                </a:ext>
              </a:extLst>
            </p:cNvPr>
            <p:cNvSpPr txBox="1"/>
            <p:nvPr/>
          </p:nvSpPr>
          <p:spPr>
            <a:xfrm>
              <a:off x="1988850" y="1049150"/>
              <a:ext cx="10212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algn="ctr"/>
              <a:r>
                <a:rPr lang="en" sz="1600">
                  <a:highlight>
                    <a:srgbClr val="FFFF00"/>
                  </a:highlight>
                </a:rPr>
                <a:t>2. 選擇</a:t>
              </a:r>
              <a:r>
                <a:rPr lang="en" sz="1600">
                  <a:solidFill>
                    <a:schemeClr val="dk1"/>
                  </a:solidFill>
                  <a:highlight>
                    <a:srgbClr val="FFFF00"/>
                  </a:highlight>
                </a:rPr>
                <a:t>組織下的被授權者</a:t>
              </a:r>
              <a:endParaRPr sz="1600">
                <a:highlight>
                  <a:srgbClr val="FFFF00"/>
                </a:highlight>
              </a:endParaRPr>
            </a:p>
          </p:txBody>
        </p:sp>
        <p:sp>
          <p:nvSpPr>
            <p:cNvPr id="10" name="Google Shape;76;p15">
              <a:extLst>
                <a:ext uri="{FF2B5EF4-FFF2-40B4-BE49-F238E27FC236}">
                  <a16:creationId xmlns:a16="http://schemas.microsoft.com/office/drawing/2014/main" id="{7556D2F1-705A-D948-9378-021DCD103D8D}"/>
                </a:ext>
              </a:extLst>
            </p:cNvPr>
            <p:cNvSpPr txBox="1"/>
            <p:nvPr/>
          </p:nvSpPr>
          <p:spPr>
            <a:xfrm>
              <a:off x="7565475" y="2080400"/>
              <a:ext cx="9402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algn="ctr"/>
              <a:r>
                <a:rPr lang="en" sz="1600">
                  <a:highlight>
                    <a:srgbClr val="FFFF00"/>
                  </a:highlight>
                </a:rPr>
                <a:t>點選此按鈕可顯示文件容</a:t>
              </a:r>
              <a:endParaRPr sz="1600">
                <a:highlight>
                  <a:srgbClr val="FFFF00"/>
                </a:highlight>
              </a:endParaRPr>
            </a:p>
          </p:txBody>
        </p:sp>
        <p:pic>
          <p:nvPicPr>
            <p:cNvPr id="11" name="Google Shape;77;p15">
              <a:extLst>
                <a:ext uri="{FF2B5EF4-FFF2-40B4-BE49-F238E27FC236}">
                  <a16:creationId xmlns:a16="http://schemas.microsoft.com/office/drawing/2014/main" id="{57810E47-E479-3446-954E-DB671422EC82}"/>
                </a:ext>
              </a:extLst>
            </p:cNvPr>
            <p:cNvPicPr preferRelativeResize="0"/>
            <p:nvPr/>
          </p:nvPicPr>
          <p:blipFill rotWithShape="1">
            <a:blip r:embed="rId2">
              <a:alphaModFix/>
            </a:blip>
            <a:srcRect t="4062" r="2114" b="2965"/>
            <a:stretch/>
          </p:blipFill>
          <p:spPr>
            <a:xfrm>
              <a:off x="3188550" y="646250"/>
              <a:ext cx="4176899" cy="37162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" name="Google Shape;74;p15">
              <a:extLst>
                <a:ext uri="{FF2B5EF4-FFF2-40B4-BE49-F238E27FC236}">
                  <a16:creationId xmlns:a16="http://schemas.microsoft.com/office/drawing/2014/main" id="{A2E54193-7EC3-4044-950E-2A770199FF18}"/>
                </a:ext>
              </a:extLst>
            </p:cNvPr>
            <p:cNvSpPr/>
            <p:nvPr/>
          </p:nvSpPr>
          <p:spPr>
            <a:xfrm>
              <a:off x="4011450" y="716675"/>
              <a:ext cx="1021200" cy="232800"/>
            </a:xfrm>
            <a:prstGeom prst="rect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highlight>
                  <a:schemeClr val="dk1"/>
                </a:highlight>
              </a:endParaRPr>
            </a:p>
          </p:txBody>
        </p:sp>
        <p:sp>
          <p:nvSpPr>
            <p:cNvPr id="13" name="Google Shape;78;p15">
              <a:extLst>
                <a:ext uri="{FF2B5EF4-FFF2-40B4-BE49-F238E27FC236}">
                  <a16:creationId xmlns:a16="http://schemas.microsoft.com/office/drawing/2014/main" id="{617F2F65-DD0F-6940-9EBE-C1A3F18DF7F9}"/>
                </a:ext>
              </a:extLst>
            </p:cNvPr>
            <p:cNvSpPr/>
            <p:nvPr/>
          </p:nvSpPr>
          <p:spPr>
            <a:xfrm>
              <a:off x="6344250" y="716675"/>
              <a:ext cx="1021200" cy="232800"/>
            </a:xfrm>
            <a:prstGeom prst="rect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highlight>
                  <a:schemeClr val="dk1"/>
                </a:highlight>
              </a:endParaRPr>
            </a:p>
          </p:txBody>
        </p:sp>
        <p:cxnSp>
          <p:nvCxnSpPr>
            <p:cNvPr id="14" name="Google Shape;79;p15">
              <a:extLst>
                <a:ext uri="{FF2B5EF4-FFF2-40B4-BE49-F238E27FC236}">
                  <a16:creationId xmlns:a16="http://schemas.microsoft.com/office/drawing/2014/main" id="{F88983B9-0AFB-2D42-A8C5-418123FE66F4}"/>
                </a:ext>
              </a:extLst>
            </p:cNvPr>
            <p:cNvCxnSpPr>
              <a:stCxn id="19" idx="2"/>
              <a:endCxn id="13" idx="0"/>
            </p:cNvCxnSpPr>
            <p:nvPr/>
          </p:nvCxnSpPr>
          <p:spPr>
            <a:xfrm>
              <a:off x="6854850" y="503616"/>
              <a:ext cx="0" cy="213059"/>
            </a:xfrm>
            <a:prstGeom prst="straightConnector1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" name="Google Shape;81;p15">
              <a:extLst>
                <a:ext uri="{FF2B5EF4-FFF2-40B4-BE49-F238E27FC236}">
                  <a16:creationId xmlns:a16="http://schemas.microsoft.com/office/drawing/2014/main" id="{57E527F1-6AA6-F242-A987-95A64553FC14}"/>
                </a:ext>
              </a:extLst>
            </p:cNvPr>
            <p:cNvSpPr/>
            <p:nvPr/>
          </p:nvSpPr>
          <p:spPr>
            <a:xfrm>
              <a:off x="6967350" y="1223000"/>
              <a:ext cx="290700" cy="2777400"/>
            </a:xfrm>
            <a:prstGeom prst="rect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highlight>
                  <a:schemeClr val="dk1"/>
                </a:highlight>
              </a:endParaRPr>
            </a:p>
          </p:txBody>
        </p:sp>
        <p:sp>
          <p:nvSpPr>
            <p:cNvPr id="16" name="Google Shape;82;p15">
              <a:extLst>
                <a:ext uri="{FF2B5EF4-FFF2-40B4-BE49-F238E27FC236}">
                  <a16:creationId xmlns:a16="http://schemas.microsoft.com/office/drawing/2014/main" id="{6DE52E1A-9DA2-7A47-B95F-614026A524D0}"/>
                </a:ext>
              </a:extLst>
            </p:cNvPr>
            <p:cNvSpPr/>
            <p:nvPr/>
          </p:nvSpPr>
          <p:spPr>
            <a:xfrm>
              <a:off x="3267225" y="1019900"/>
              <a:ext cx="1940400" cy="427800"/>
            </a:xfrm>
            <a:prstGeom prst="rect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highlight>
                  <a:schemeClr val="dk1"/>
                </a:highlight>
              </a:endParaRPr>
            </a:p>
          </p:txBody>
        </p:sp>
        <p:cxnSp>
          <p:nvCxnSpPr>
            <p:cNvPr id="17" name="Google Shape;83;p15">
              <a:extLst>
                <a:ext uri="{FF2B5EF4-FFF2-40B4-BE49-F238E27FC236}">
                  <a16:creationId xmlns:a16="http://schemas.microsoft.com/office/drawing/2014/main" id="{88B50F2D-70E5-ED48-8D6E-79E99FEA6185}"/>
                </a:ext>
              </a:extLst>
            </p:cNvPr>
            <p:cNvCxnSpPr>
              <a:stCxn id="10" idx="1"/>
              <a:endCxn id="15" idx="3"/>
            </p:cNvCxnSpPr>
            <p:nvPr/>
          </p:nvCxnSpPr>
          <p:spPr>
            <a:xfrm flipH="1">
              <a:off x="7258050" y="2265066"/>
              <a:ext cx="307425" cy="346633"/>
            </a:xfrm>
            <a:prstGeom prst="straightConnector1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" name="Google Shape;84;p15">
              <a:extLst>
                <a:ext uri="{FF2B5EF4-FFF2-40B4-BE49-F238E27FC236}">
                  <a16:creationId xmlns:a16="http://schemas.microsoft.com/office/drawing/2014/main" id="{88486A6C-AB4E-394F-97C4-B40C8DE60ED0}"/>
                </a:ext>
              </a:extLst>
            </p:cNvPr>
            <p:cNvCxnSpPr>
              <a:stCxn id="9" idx="3"/>
              <a:endCxn id="16" idx="1"/>
            </p:cNvCxnSpPr>
            <p:nvPr/>
          </p:nvCxnSpPr>
          <p:spPr>
            <a:xfrm flipV="1">
              <a:off x="3010050" y="1233800"/>
              <a:ext cx="257175" cy="16"/>
            </a:xfrm>
            <a:prstGeom prst="straightConnector1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9" name="Google Shape;80;p15">
              <a:extLst>
                <a:ext uri="{FF2B5EF4-FFF2-40B4-BE49-F238E27FC236}">
                  <a16:creationId xmlns:a16="http://schemas.microsoft.com/office/drawing/2014/main" id="{D4376D1F-443C-FE42-8966-AC9F7BD6603E}"/>
                </a:ext>
              </a:extLst>
            </p:cNvPr>
            <p:cNvSpPr txBox="1"/>
            <p:nvPr/>
          </p:nvSpPr>
          <p:spPr>
            <a:xfrm>
              <a:off x="6317550" y="318950"/>
              <a:ext cx="1074600" cy="1846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r>
                <a:rPr lang="en" sz="1600">
                  <a:highlight>
                    <a:srgbClr val="FFFF00"/>
                  </a:highlight>
                </a:rPr>
                <a:t>3. 點選 </a:t>
              </a:r>
              <a:r>
                <a:rPr lang="en" sz="1600">
                  <a:solidFill>
                    <a:schemeClr val="dk1"/>
                  </a:solidFill>
                  <a:highlight>
                    <a:srgbClr val="FFFF00"/>
                  </a:highlight>
                </a:rPr>
                <a:t>[</a:t>
              </a:r>
              <a:r>
                <a:rPr lang="en" sz="1600">
                  <a:highlight>
                    <a:srgbClr val="FFFF00"/>
                  </a:highlight>
                </a:rPr>
                <a:t>組織</a:t>
              </a:r>
              <a:r>
                <a:rPr lang="en" sz="1600">
                  <a:solidFill>
                    <a:schemeClr val="dk1"/>
                  </a:solidFill>
                  <a:highlight>
                    <a:srgbClr val="FFFF00"/>
                  </a:highlight>
                </a:rPr>
                <a:t>]</a:t>
              </a:r>
              <a:endParaRPr sz="1600">
                <a:highlight>
                  <a:srgbClr val="FFFF00"/>
                </a:highlight>
              </a:endParaRPr>
            </a:p>
          </p:txBody>
        </p:sp>
        <p:sp>
          <p:nvSpPr>
            <p:cNvPr id="20" name="Google Shape;85;p15">
              <a:extLst>
                <a:ext uri="{FF2B5EF4-FFF2-40B4-BE49-F238E27FC236}">
                  <a16:creationId xmlns:a16="http://schemas.microsoft.com/office/drawing/2014/main" id="{FA8B74F6-5E85-544C-AAC2-B5431550B991}"/>
                </a:ext>
              </a:extLst>
            </p:cNvPr>
            <p:cNvSpPr/>
            <p:nvPr/>
          </p:nvSpPr>
          <p:spPr>
            <a:xfrm>
              <a:off x="6181725" y="4055975"/>
              <a:ext cx="1076400" cy="264300"/>
            </a:xfrm>
            <a:prstGeom prst="rect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highlight>
                  <a:schemeClr val="dk1"/>
                </a:highlight>
              </a:endParaRPr>
            </a:p>
          </p:txBody>
        </p:sp>
        <p:sp>
          <p:nvSpPr>
            <p:cNvPr id="21" name="Google Shape;86;p15">
              <a:extLst>
                <a:ext uri="{FF2B5EF4-FFF2-40B4-BE49-F238E27FC236}">
                  <a16:creationId xmlns:a16="http://schemas.microsoft.com/office/drawing/2014/main" id="{9DBEED81-B73B-DE41-A787-5A615EBB811E}"/>
                </a:ext>
              </a:extLst>
            </p:cNvPr>
            <p:cNvSpPr/>
            <p:nvPr/>
          </p:nvSpPr>
          <p:spPr>
            <a:xfrm>
              <a:off x="5207625" y="1493750"/>
              <a:ext cx="183600" cy="1077900"/>
            </a:xfrm>
            <a:prstGeom prst="rect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highlight>
                  <a:schemeClr val="dk1"/>
                </a:highlight>
              </a:endParaRPr>
            </a:p>
          </p:txBody>
        </p:sp>
        <p:sp>
          <p:nvSpPr>
            <p:cNvPr id="22" name="Google Shape;87;p15">
              <a:extLst>
                <a:ext uri="{FF2B5EF4-FFF2-40B4-BE49-F238E27FC236}">
                  <a16:creationId xmlns:a16="http://schemas.microsoft.com/office/drawing/2014/main" id="{2E657EA0-35FD-7A43-AE7F-32E1F25BEF9C}"/>
                </a:ext>
              </a:extLst>
            </p:cNvPr>
            <p:cNvSpPr/>
            <p:nvPr/>
          </p:nvSpPr>
          <p:spPr>
            <a:xfrm>
              <a:off x="5207625" y="3125850"/>
              <a:ext cx="183600" cy="788700"/>
            </a:xfrm>
            <a:prstGeom prst="rect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highlight>
                  <a:schemeClr val="dk1"/>
                </a:highlight>
              </a:endParaRPr>
            </a:p>
          </p:txBody>
        </p:sp>
        <p:cxnSp>
          <p:nvCxnSpPr>
            <p:cNvPr id="23" name="Google Shape;88;p15">
              <a:extLst>
                <a:ext uri="{FF2B5EF4-FFF2-40B4-BE49-F238E27FC236}">
                  <a16:creationId xmlns:a16="http://schemas.microsoft.com/office/drawing/2014/main" id="{8C62770F-911A-144D-8672-BD572D2BC0A4}"/>
                </a:ext>
              </a:extLst>
            </p:cNvPr>
            <p:cNvCxnSpPr>
              <a:stCxn id="21" idx="1"/>
              <a:endCxn id="25" idx="0"/>
            </p:cNvCxnSpPr>
            <p:nvPr/>
          </p:nvCxnSpPr>
          <p:spPr>
            <a:xfrm flipH="1">
              <a:off x="4487475" y="2032700"/>
              <a:ext cx="720150" cy="2287575"/>
            </a:xfrm>
            <a:prstGeom prst="straightConnector1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" name="Google Shape;90;p15">
              <a:extLst>
                <a:ext uri="{FF2B5EF4-FFF2-40B4-BE49-F238E27FC236}">
                  <a16:creationId xmlns:a16="http://schemas.microsoft.com/office/drawing/2014/main" id="{F77FB2FE-0A83-6C4F-A969-E2EFE6AFA717}"/>
                </a:ext>
              </a:extLst>
            </p:cNvPr>
            <p:cNvCxnSpPr>
              <a:stCxn id="22" idx="1"/>
              <a:endCxn id="25" idx="0"/>
            </p:cNvCxnSpPr>
            <p:nvPr/>
          </p:nvCxnSpPr>
          <p:spPr>
            <a:xfrm flipH="1">
              <a:off x="4487475" y="3520200"/>
              <a:ext cx="720150" cy="800074"/>
            </a:xfrm>
            <a:prstGeom prst="straightConnector1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5" name="Google Shape;89;p15">
              <a:extLst>
                <a:ext uri="{FF2B5EF4-FFF2-40B4-BE49-F238E27FC236}">
                  <a16:creationId xmlns:a16="http://schemas.microsoft.com/office/drawing/2014/main" id="{FAFC0D0A-473E-D648-86D5-481CD69E5B39}"/>
                </a:ext>
              </a:extLst>
            </p:cNvPr>
            <p:cNvSpPr txBox="1"/>
            <p:nvPr/>
          </p:nvSpPr>
          <p:spPr>
            <a:xfrm>
              <a:off x="3767325" y="4320275"/>
              <a:ext cx="14403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algn="ctr"/>
              <a:r>
                <a:rPr lang="en" sz="1600">
                  <a:highlight>
                    <a:srgbClr val="FFFF00"/>
                  </a:highlight>
                </a:rPr>
                <a:t>4. 選取欲授權的 Resource</a:t>
              </a:r>
              <a:endParaRPr sz="1600">
                <a:highlight>
                  <a:srgbClr val="FFFF00"/>
                </a:highlight>
              </a:endParaRPr>
            </a:p>
          </p:txBody>
        </p:sp>
        <p:cxnSp>
          <p:nvCxnSpPr>
            <p:cNvPr id="26" name="Google Shape;91;p15">
              <a:extLst>
                <a:ext uri="{FF2B5EF4-FFF2-40B4-BE49-F238E27FC236}">
                  <a16:creationId xmlns:a16="http://schemas.microsoft.com/office/drawing/2014/main" id="{69EA7B5A-4137-084B-95B0-02875ABFE2EA}"/>
                </a:ext>
              </a:extLst>
            </p:cNvPr>
            <p:cNvCxnSpPr>
              <a:stCxn id="6" idx="1"/>
              <a:endCxn id="20" idx="2"/>
            </p:cNvCxnSpPr>
            <p:nvPr/>
          </p:nvCxnSpPr>
          <p:spPr>
            <a:xfrm flipH="1">
              <a:off x="6719925" y="4240959"/>
              <a:ext cx="2125410" cy="79316"/>
            </a:xfrm>
            <a:prstGeom prst="straightConnector1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31102624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6"/>
          <p:cNvSpPr txBox="1">
            <a:spLocks noGrp="1"/>
          </p:cNvSpPr>
          <p:nvPr>
            <p:ph type="title"/>
          </p:nvPr>
        </p:nvSpPr>
        <p:spPr>
          <a:xfrm>
            <a:off x="415600" y="980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" b="1"/>
              <a:t>Document Reference 範例</a:t>
            </a:r>
            <a:endParaRPr b="1"/>
          </a:p>
        </p:txBody>
      </p:sp>
      <p:sp>
        <p:nvSpPr>
          <p:cNvPr id="97" name="Google Shape;97;p16"/>
          <p:cNvSpPr txBox="1">
            <a:spLocks noGrp="1"/>
          </p:cNvSpPr>
          <p:nvPr>
            <p:ph type="body" idx="1"/>
          </p:nvPr>
        </p:nvSpPr>
        <p:spPr>
          <a:xfrm>
            <a:off x="415600" y="1151400"/>
            <a:ext cx="39752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 algn="ctr">
              <a:lnSpc>
                <a:spcPct val="80000"/>
              </a:lnSpc>
              <a:buSzPts val="1100"/>
              <a:buNone/>
            </a:pPr>
            <a:r>
              <a:rPr lang="en" sz="1673" b="1"/>
              <a:t>醫療院所產生的資料</a:t>
            </a:r>
            <a:endParaRPr sz="1673" b="1"/>
          </a:p>
          <a:p>
            <a:pPr marL="0" indent="0">
              <a:lnSpc>
                <a:spcPct val="80000"/>
              </a:lnSpc>
              <a:buSzPts val="1100"/>
              <a:buNone/>
            </a:pPr>
            <a:endParaRPr sz="1540"/>
          </a:p>
          <a:p>
            <a:pPr marL="0" indent="0">
              <a:lnSpc>
                <a:spcPct val="80000"/>
              </a:lnSpc>
              <a:buClr>
                <a:schemeClr val="dk1"/>
              </a:buClr>
              <a:buSzPts val="1100"/>
              <a:buNone/>
            </a:pPr>
            <a:r>
              <a:rPr lang="en" sz="1540"/>
              <a:t>{</a:t>
            </a:r>
            <a:endParaRPr sz="1540"/>
          </a:p>
          <a:p>
            <a:pPr marL="0" indent="0">
              <a:lnSpc>
                <a:spcPct val="80000"/>
              </a:lnSpc>
              <a:buClr>
                <a:schemeClr val="dk1"/>
              </a:buClr>
              <a:buSzPts val="1100"/>
              <a:buNone/>
            </a:pPr>
            <a:r>
              <a:rPr lang="en" sz="1540"/>
              <a:t>  "resourceType": "DocumentReference",</a:t>
            </a:r>
            <a:endParaRPr sz="1540"/>
          </a:p>
          <a:p>
            <a:pPr marL="0" indent="0">
              <a:lnSpc>
                <a:spcPct val="80000"/>
              </a:lnSpc>
              <a:buClr>
                <a:schemeClr val="dk1"/>
              </a:buClr>
              <a:buSzPts val="1100"/>
              <a:buNone/>
            </a:pPr>
            <a:r>
              <a:rPr lang="en" sz="1540"/>
              <a:t>  "type": {</a:t>
            </a:r>
            <a:endParaRPr sz="1540"/>
          </a:p>
          <a:p>
            <a:pPr marL="0" indent="0">
              <a:lnSpc>
                <a:spcPct val="80000"/>
              </a:lnSpc>
              <a:buClr>
                <a:schemeClr val="dk1"/>
              </a:buClr>
              <a:buSzPts val="1100"/>
              <a:buNone/>
            </a:pPr>
            <a:r>
              <a:rPr lang="en" sz="1540"/>
              <a:t>    "coding": [</a:t>
            </a:r>
            <a:endParaRPr sz="1540"/>
          </a:p>
          <a:p>
            <a:pPr marL="0" indent="0">
              <a:lnSpc>
                <a:spcPct val="80000"/>
              </a:lnSpc>
              <a:buClr>
                <a:schemeClr val="dk1"/>
              </a:buClr>
              <a:buSzPts val="1100"/>
              <a:buNone/>
            </a:pPr>
            <a:r>
              <a:rPr lang="en" sz="1540"/>
              <a:t>      {</a:t>
            </a:r>
            <a:endParaRPr sz="1540"/>
          </a:p>
          <a:p>
            <a:pPr marL="0" indent="0">
              <a:lnSpc>
                <a:spcPct val="80000"/>
              </a:lnSpc>
              <a:buClr>
                <a:schemeClr val="dk1"/>
              </a:buClr>
              <a:buSzPts val="1100"/>
              <a:buNone/>
            </a:pPr>
            <a:r>
              <a:rPr lang="en" sz="1540"/>
              <a:t>        "system": "http://loinc.org",</a:t>
            </a:r>
            <a:endParaRPr sz="1540"/>
          </a:p>
          <a:p>
            <a:pPr marL="0" indent="0">
              <a:lnSpc>
                <a:spcPct val="80000"/>
              </a:lnSpc>
              <a:buClr>
                <a:schemeClr val="dk1"/>
              </a:buClr>
              <a:buSzPts val="1100"/>
              <a:buNone/>
            </a:pPr>
            <a:r>
              <a:rPr lang="en" sz="1540"/>
              <a:t>        "code": "34108-1",</a:t>
            </a:r>
            <a:endParaRPr sz="1540"/>
          </a:p>
          <a:p>
            <a:pPr marL="0" indent="0">
              <a:lnSpc>
                <a:spcPct val="80000"/>
              </a:lnSpc>
              <a:buClr>
                <a:schemeClr val="dk1"/>
              </a:buClr>
              <a:buSzPts val="1100"/>
              <a:buNone/>
            </a:pPr>
            <a:r>
              <a:rPr lang="en" sz="1540"/>
              <a:t>        "display": "Outpatient Note"</a:t>
            </a:r>
            <a:endParaRPr sz="1540"/>
          </a:p>
          <a:p>
            <a:pPr marL="0" indent="0">
              <a:lnSpc>
                <a:spcPct val="80000"/>
              </a:lnSpc>
              <a:buClr>
                <a:schemeClr val="dk1"/>
              </a:buClr>
              <a:buSzPts val="1100"/>
              <a:buNone/>
            </a:pPr>
            <a:r>
              <a:rPr lang="en" sz="1540"/>
              <a:t>      }</a:t>
            </a:r>
            <a:endParaRPr sz="1540"/>
          </a:p>
          <a:p>
            <a:pPr marL="0" indent="0">
              <a:lnSpc>
                <a:spcPct val="80000"/>
              </a:lnSpc>
              <a:buClr>
                <a:schemeClr val="dk1"/>
              </a:buClr>
              <a:buSzPts val="1100"/>
              <a:buNone/>
            </a:pPr>
            <a:r>
              <a:rPr lang="en" sz="1540"/>
              <a:t>    ]</a:t>
            </a:r>
            <a:endParaRPr sz="1540"/>
          </a:p>
          <a:p>
            <a:pPr marL="0" indent="0">
              <a:lnSpc>
                <a:spcPct val="80000"/>
              </a:lnSpc>
              <a:buClr>
                <a:schemeClr val="dk1"/>
              </a:buClr>
              <a:buSzPts val="1100"/>
              <a:buNone/>
            </a:pPr>
            <a:r>
              <a:rPr lang="en" sz="1540"/>
              <a:t>  },</a:t>
            </a:r>
            <a:endParaRPr sz="1540"/>
          </a:p>
          <a:p>
            <a:pPr marL="0" indent="0">
              <a:lnSpc>
                <a:spcPct val="80000"/>
              </a:lnSpc>
              <a:buClr>
                <a:schemeClr val="dk1"/>
              </a:buClr>
              <a:buSzPts val="1100"/>
              <a:buNone/>
            </a:pPr>
            <a:r>
              <a:rPr lang="en" sz="1540"/>
              <a:t>  "authenticator": {</a:t>
            </a:r>
            <a:endParaRPr sz="1540"/>
          </a:p>
          <a:p>
            <a:pPr marL="0" indent="0">
              <a:lnSpc>
                <a:spcPct val="80000"/>
              </a:lnSpc>
              <a:buClr>
                <a:schemeClr val="dk1"/>
              </a:buClr>
              <a:buSzPts val="1100"/>
              <a:buNone/>
            </a:pPr>
            <a:r>
              <a:rPr lang="en" sz="1540"/>
              <a:t>    "reference": "PractitionerRole/1764"</a:t>
            </a:r>
            <a:endParaRPr sz="1540"/>
          </a:p>
          <a:p>
            <a:pPr marL="0" indent="0">
              <a:lnSpc>
                <a:spcPct val="80000"/>
              </a:lnSpc>
              <a:buClr>
                <a:schemeClr val="dk1"/>
              </a:buClr>
              <a:buSzPts val="1100"/>
              <a:buNone/>
            </a:pPr>
            <a:r>
              <a:rPr lang="en" sz="1540"/>
              <a:t>  },</a:t>
            </a:r>
            <a:endParaRPr sz="1540"/>
          </a:p>
          <a:p>
            <a:pPr marL="0" indent="0">
              <a:lnSpc>
                <a:spcPct val="80000"/>
              </a:lnSpc>
              <a:buClr>
                <a:schemeClr val="dk1"/>
              </a:buClr>
              <a:buSzPts val="1100"/>
              <a:buNone/>
            </a:pPr>
            <a:r>
              <a:rPr lang="en" sz="1540"/>
              <a:t>  "custodian": {</a:t>
            </a:r>
            <a:endParaRPr sz="1540"/>
          </a:p>
          <a:p>
            <a:pPr marL="0" indent="0">
              <a:lnSpc>
                <a:spcPct val="80000"/>
              </a:lnSpc>
              <a:buClr>
                <a:schemeClr val="dk1"/>
              </a:buClr>
              <a:buSzPts val="1100"/>
              <a:buNone/>
            </a:pPr>
            <a:r>
              <a:rPr lang="en" sz="1540"/>
              <a:t>    "reference": "Organization/2572"</a:t>
            </a:r>
            <a:endParaRPr sz="1540"/>
          </a:p>
          <a:p>
            <a:pPr marL="0" indent="0">
              <a:lnSpc>
                <a:spcPct val="80000"/>
              </a:lnSpc>
              <a:buClr>
                <a:schemeClr val="dk1"/>
              </a:buClr>
              <a:buSzPts val="1100"/>
              <a:buNone/>
            </a:pPr>
            <a:r>
              <a:rPr lang="en" sz="1540"/>
              <a:t>  }</a:t>
            </a:r>
            <a:endParaRPr sz="1540"/>
          </a:p>
          <a:p>
            <a:pPr marL="0" indent="0">
              <a:lnSpc>
                <a:spcPct val="80000"/>
              </a:lnSpc>
              <a:buClr>
                <a:schemeClr val="dk1"/>
              </a:buClr>
              <a:buSzPts val="1100"/>
              <a:buNone/>
            </a:pPr>
            <a:r>
              <a:rPr lang="en" sz="1540"/>
              <a:t>}</a:t>
            </a:r>
            <a:endParaRPr sz="1540"/>
          </a:p>
          <a:p>
            <a:pPr marL="0" indent="0">
              <a:lnSpc>
                <a:spcPct val="80000"/>
              </a:lnSpc>
              <a:buSzPts val="523"/>
              <a:buNone/>
            </a:pPr>
            <a:endParaRPr sz="1540"/>
          </a:p>
          <a:p>
            <a:pPr marL="0" indent="0">
              <a:lnSpc>
                <a:spcPct val="80000"/>
              </a:lnSpc>
              <a:buSzPts val="1100"/>
              <a:buNone/>
            </a:pPr>
            <a:r>
              <a:rPr lang="en" sz="1540"/>
              <a:t>Src: </a:t>
            </a:r>
            <a:r>
              <a:rPr lang="en" sz="1540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DocumentReference/3330</a:t>
            </a:r>
            <a:endParaRPr sz="1540"/>
          </a:p>
        </p:txBody>
      </p:sp>
      <p:sp>
        <p:nvSpPr>
          <p:cNvPr id="98" name="Google Shape;98;p16"/>
          <p:cNvSpPr txBox="1">
            <a:spLocks noGrp="1"/>
          </p:cNvSpPr>
          <p:nvPr>
            <p:ph type="body" idx="1"/>
          </p:nvPr>
        </p:nvSpPr>
        <p:spPr>
          <a:xfrm>
            <a:off x="7801200" y="1151400"/>
            <a:ext cx="39752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 algn="ctr">
              <a:lnSpc>
                <a:spcPct val="80000"/>
              </a:lnSpc>
              <a:buSzPts val="1100"/>
              <a:buNone/>
            </a:pPr>
            <a:r>
              <a:rPr lang="en" sz="1673" b="1" dirty="0" err="1"/>
              <a:t>個人化醫療</a:t>
            </a:r>
            <a:r>
              <a:rPr lang="en" sz="1673" b="1" dirty="0"/>
              <a:t> (e.g. </a:t>
            </a:r>
            <a:r>
              <a:rPr lang="en" sz="1673" b="1" dirty="0" err="1"/>
              <a:t>居家照護</a:t>
            </a:r>
            <a:r>
              <a:rPr lang="en" sz="1673" b="1" dirty="0"/>
              <a:t>)</a:t>
            </a:r>
            <a:endParaRPr sz="1673" b="1" dirty="0"/>
          </a:p>
          <a:p>
            <a:pPr marL="0" indent="0">
              <a:lnSpc>
                <a:spcPct val="80000"/>
              </a:lnSpc>
              <a:buSzPts val="1100"/>
              <a:buNone/>
            </a:pPr>
            <a:endParaRPr sz="1540" dirty="0"/>
          </a:p>
          <a:p>
            <a:pPr marL="0" indent="0">
              <a:lnSpc>
                <a:spcPct val="80000"/>
              </a:lnSpc>
              <a:buSzPts val="1100"/>
              <a:buNone/>
            </a:pPr>
            <a:r>
              <a:rPr lang="en" sz="1540" dirty="0"/>
              <a:t>{</a:t>
            </a:r>
            <a:endParaRPr sz="1540" dirty="0"/>
          </a:p>
          <a:p>
            <a:pPr marL="0" indent="0">
              <a:lnSpc>
                <a:spcPct val="80000"/>
              </a:lnSpc>
              <a:buSzPts val="1100"/>
              <a:buNone/>
            </a:pPr>
            <a:r>
              <a:rPr lang="en" sz="1540" dirty="0"/>
              <a:t>  "</a:t>
            </a:r>
            <a:r>
              <a:rPr lang="en" sz="1540" dirty="0" err="1"/>
              <a:t>resourceType</a:t>
            </a:r>
            <a:r>
              <a:rPr lang="en" sz="1540" dirty="0"/>
              <a:t>": "</a:t>
            </a:r>
            <a:r>
              <a:rPr lang="en" sz="1540" dirty="0" err="1"/>
              <a:t>DocumentReference</a:t>
            </a:r>
            <a:r>
              <a:rPr lang="en" sz="1540" dirty="0"/>
              <a:t>",</a:t>
            </a:r>
            <a:endParaRPr sz="1540" dirty="0"/>
          </a:p>
          <a:p>
            <a:pPr marL="0" indent="0">
              <a:lnSpc>
                <a:spcPct val="80000"/>
              </a:lnSpc>
              <a:buSzPts val="1100"/>
              <a:buNone/>
            </a:pPr>
            <a:r>
              <a:rPr lang="en" sz="1540" dirty="0"/>
              <a:t>  "type": {</a:t>
            </a:r>
            <a:endParaRPr sz="1540" dirty="0"/>
          </a:p>
          <a:p>
            <a:pPr marL="0" indent="0">
              <a:lnSpc>
                <a:spcPct val="80000"/>
              </a:lnSpc>
              <a:buSzPts val="1100"/>
              <a:buNone/>
            </a:pPr>
            <a:r>
              <a:rPr lang="en" sz="1540" dirty="0"/>
              <a:t>    "coding": [</a:t>
            </a:r>
            <a:endParaRPr sz="1540" dirty="0"/>
          </a:p>
          <a:p>
            <a:pPr marL="0" indent="0">
              <a:lnSpc>
                <a:spcPct val="80000"/>
              </a:lnSpc>
              <a:buSzPts val="1100"/>
              <a:buNone/>
            </a:pPr>
            <a:r>
              <a:rPr lang="en" sz="1540" dirty="0"/>
              <a:t>      {</a:t>
            </a:r>
            <a:endParaRPr sz="1540" dirty="0"/>
          </a:p>
          <a:p>
            <a:pPr marL="0" indent="0">
              <a:lnSpc>
                <a:spcPct val="80000"/>
              </a:lnSpc>
              <a:buSzPts val="1100"/>
              <a:buNone/>
            </a:pPr>
            <a:r>
              <a:rPr lang="en" sz="1540" dirty="0"/>
              <a:t>        "system": "http://</a:t>
            </a:r>
            <a:r>
              <a:rPr lang="en" sz="1540" dirty="0" err="1"/>
              <a:t>loinc.org</a:t>
            </a:r>
            <a:r>
              <a:rPr lang="en" sz="1540" dirty="0"/>
              <a:t>",</a:t>
            </a:r>
            <a:endParaRPr sz="1540" dirty="0"/>
          </a:p>
          <a:p>
            <a:pPr marL="0" indent="0">
              <a:lnSpc>
                <a:spcPct val="80000"/>
              </a:lnSpc>
              <a:buSzPts val="1100"/>
              <a:buNone/>
            </a:pPr>
            <a:r>
              <a:rPr lang="en" sz="1540" dirty="0"/>
              <a:t>        "code": "34108-1",</a:t>
            </a:r>
            <a:endParaRPr sz="1540" dirty="0"/>
          </a:p>
          <a:p>
            <a:pPr marL="0" indent="0">
              <a:lnSpc>
                <a:spcPct val="80000"/>
              </a:lnSpc>
              <a:buSzPts val="1100"/>
              <a:buNone/>
            </a:pPr>
            <a:r>
              <a:rPr lang="en" sz="1540" dirty="0"/>
              <a:t>        "display": "Outpatient Note"</a:t>
            </a:r>
            <a:endParaRPr sz="1540" dirty="0"/>
          </a:p>
          <a:p>
            <a:pPr marL="0" indent="0">
              <a:lnSpc>
                <a:spcPct val="80000"/>
              </a:lnSpc>
              <a:buSzPts val="1100"/>
              <a:buNone/>
            </a:pPr>
            <a:r>
              <a:rPr lang="en" sz="1540" dirty="0"/>
              <a:t>      }</a:t>
            </a:r>
            <a:endParaRPr sz="1540" dirty="0"/>
          </a:p>
          <a:p>
            <a:pPr marL="0" indent="0">
              <a:lnSpc>
                <a:spcPct val="80000"/>
              </a:lnSpc>
              <a:buSzPts val="1100"/>
              <a:buNone/>
            </a:pPr>
            <a:r>
              <a:rPr lang="en" sz="1540" dirty="0"/>
              <a:t>    ]</a:t>
            </a:r>
            <a:endParaRPr sz="1540" dirty="0"/>
          </a:p>
          <a:p>
            <a:pPr marL="0" indent="0">
              <a:lnSpc>
                <a:spcPct val="80000"/>
              </a:lnSpc>
              <a:buSzPts val="1100"/>
              <a:buNone/>
            </a:pPr>
            <a:r>
              <a:rPr lang="en" sz="1540" dirty="0"/>
              <a:t>  },</a:t>
            </a:r>
            <a:endParaRPr sz="1540" dirty="0"/>
          </a:p>
          <a:p>
            <a:pPr marL="0" indent="0">
              <a:lnSpc>
                <a:spcPct val="80000"/>
              </a:lnSpc>
              <a:buSzPts val="1100"/>
              <a:buNone/>
            </a:pPr>
            <a:r>
              <a:rPr lang="en" sz="1540" dirty="0"/>
              <a:t>  "authenticator": {</a:t>
            </a:r>
            <a:endParaRPr sz="1540" dirty="0"/>
          </a:p>
          <a:p>
            <a:pPr marL="0" indent="0">
              <a:lnSpc>
                <a:spcPct val="80000"/>
              </a:lnSpc>
              <a:buSzPts val="1100"/>
              <a:buNone/>
            </a:pPr>
            <a:r>
              <a:rPr lang="en" sz="1540" dirty="0"/>
              <a:t>    "reference": "Patient/2240"</a:t>
            </a:r>
            <a:endParaRPr sz="1540" dirty="0"/>
          </a:p>
          <a:p>
            <a:pPr marL="0" indent="0">
              <a:lnSpc>
                <a:spcPct val="80000"/>
              </a:lnSpc>
              <a:buSzPts val="1100"/>
              <a:buNone/>
            </a:pPr>
            <a:r>
              <a:rPr lang="en" sz="1540" dirty="0"/>
              <a:t>  },</a:t>
            </a:r>
            <a:endParaRPr sz="1540" dirty="0"/>
          </a:p>
          <a:p>
            <a:pPr marL="0" indent="0">
              <a:lnSpc>
                <a:spcPct val="80000"/>
              </a:lnSpc>
              <a:buSzPts val="1100"/>
              <a:buNone/>
            </a:pPr>
            <a:r>
              <a:rPr lang="en" sz="1540" dirty="0"/>
              <a:t>  "custodian": {</a:t>
            </a:r>
            <a:endParaRPr sz="1540" dirty="0"/>
          </a:p>
          <a:p>
            <a:pPr marL="0" indent="0">
              <a:lnSpc>
                <a:spcPct val="80000"/>
              </a:lnSpc>
              <a:buSzPts val="1100"/>
              <a:buNone/>
            </a:pPr>
            <a:r>
              <a:rPr lang="en" sz="1540" dirty="0"/>
              <a:t>    "reference": "Organization/2572"</a:t>
            </a:r>
            <a:endParaRPr sz="1540" dirty="0"/>
          </a:p>
          <a:p>
            <a:pPr marL="0" indent="0">
              <a:lnSpc>
                <a:spcPct val="80000"/>
              </a:lnSpc>
              <a:buSzPts val="1100"/>
              <a:buNone/>
            </a:pPr>
            <a:r>
              <a:rPr lang="en" sz="1540" dirty="0"/>
              <a:t>  }</a:t>
            </a:r>
            <a:endParaRPr sz="1540" dirty="0"/>
          </a:p>
          <a:p>
            <a:pPr marL="0" indent="0">
              <a:lnSpc>
                <a:spcPct val="80000"/>
              </a:lnSpc>
              <a:buSzPts val="1100"/>
              <a:buNone/>
            </a:pPr>
            <a:r>
              <a:rPr lang="en" sz="1540" dirty="0"/>
              <a:t>}</a:t>
            </a:r>
            <a:endParaRPr sz="1540" dirty="0"/>
          </a:p>
          <a:p>
            <a:pPr marL="0" indent="0">
              <a:lnSpc>
                <a:spcPct val="80000"/>
              </a:lnSpc>
              <a:buSzPts val="1100"/>
              <a:buNone/>
            </a:pPr>
            <a:endParaRPr lang="en-GB" altLang="zh-TW" sz="1540" dirty="0">
              <a:solidFill>
                <a:srgbClr val="FF0000"/>
              </a:solidFill>
            </a:endParaRPr>
          </a:p>
          <a:p>
            <a:pPr marL="0" indent="0">
              <a:lnSpc>
                <a:spcPct val="80000"/>
              </a:lnSpc>
              <a:buSzPts val="1100"/>
              <a:buNone/>
            </a:pPr>
            <a:r>
              <a:rPr lang="en-GB" altLang="zh-TW" sz="1540" dirty="0">
                <a:solidFill>
                  <a:srgbClr val="FF0000"/>
                </a:solidFill>
              </a:rPr>
              <a:t>Problem: authenticator </a:t>
            </a:r>
            <a:r>
              <a:rPr lang="zh-TW" altLang="en-US" sz="1540" dirty="0">
                <a:solidFill>
                  <a:srgbClr val="FF0000"/>
                </a:solidFill>
              </a:rPr>
              <a:t>不能參考 </a:t>
            </a:r>
            <a:r>
              <a:rPr lang="en-GB" altLang="zh-TW" sz="1540" dirty="0">
                <a:solidFill>
                  <a:srgbClr val="FF0000"/>
                </a:solidFill>
              </a:rPr>
              <a:t>Patient</a:t>
            </a:r>
          </a:p>
          <a:p>
            <a:pPr marL="0" indent="0">
              <a:lnSpc>
                <a:spcPct val="80000"/>
              </a:lnSpc>
              <a:buSzPts val="1100"/>
              <a:buNone/>
            </a:pPr>
            <a:endParaRPr sz="1540" dirty="0"/>
          </a:p>
        </p:txBody>
      </p:sp>
      <p:pic>
        <p:nvPicPr>
          <p:cNvPr id="99" name="Google Shape;99;p16"/>
          <p:cNvPicPr preferRelativeResize="0"/>
          <p:nvPr/>
        </p:nvPicPr>
        <p:blipFill rotWithShape="1">
          <a:blip r:embed="rId4">
            <a:alphaModFix/>
          </a:blip>
          <a:srcRect l="9130" t="44822" r="52571" b="50234"/>
          <a:stretch/>
        </p:blipFill>
        <p:spPr>
          <a:xfrm>
            <a:off x="6096001" y="5572033"/>
            <a:ext cx="5989132" cy="434635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6"/>
          <p:cNvSpPr/>
          <p:nvPr/>
        </p:nvSpPr>
        <p:spPr>
          <a:xfrm>
            <a:off x="609767" y="3685333"/>
            <a:ext cx="3339600" cy="4348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1" name="Google Shape;101;p16"/>
          <p:cNvSpPr/>
          <p:nvPr/>
        </p:nvSpPr>
        <p:spPr>
          <a:xfrm>
            <a:off x="7939433" y="3685333"/>
            <a:ext cx="2788000" cy="4348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2" name="Google Shape;102;p16"/>
          <p:cNvSpPr txBox="1"/>
          <p:nvPr/>
        </p:nvSpPr>
        <p:spPr>
          <a:xfrm>
            <a:off x="5059884" y="3615333"/>
            <a:ext cx="1630800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/>
            <a:r>
              <a:rPr lang="en" sz="2400">
                <a:highlight>
                  <a:srgbClr val="FFFF00"/>
                </a:highlight>
              </a:rPr>
              <a:t>授權者 </a:t>
            </a:r>
            <a:endParaRPr sz="2400">
              <a:highlight>
                <a:srgbClr val="FFFF00"/>
              </a:highlight>
            </a:endParaRPr>
          </a:p>
          <a:p>
            <a:pPr algn="ctr"/>
            <a:r>
              <a:rPr lang="en" sz="2400">
                <a:highlight>
                  <a:srgbClr val="FFFF00"/>
                </a:highlight>
              </a:rPr>
              <a:t>(資源擁有者)</a:t>
            </a:r>
            <a:endParaRPr sz="2400">
              <a:highlight>
                <a:srgbClr val="FFFF00"/>
              </a:highlight>
            </a:endParaRPr>
          </a:p>
        </p:txBody>
      </p:sp>
      <p:cxnSp>
        <p:nvCxnSpPr>
          <p:cNvPr id="103" name="Google Shape;103;p16"/>
          <p:cNvCxnSpPr>
            <a:stCxn id="100" idx="3"/>
            <a:endCxn id="102" idx="1"/>
          </p:cNvCxnSpPr>
          <p:nvPr/>
        </p:nvCxnSpPr>
        <p:spPr>
          <a:xfrm>
            <a:off x="3949367" y="3902733"/>
            <a:ext cx="1110517" cy="266598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4" name="Google Shape;104;p16"/>
          <p:cNvCxnSpPr>
            <a:stCxn id="101" idx="1"/>
            <a:endCxn id="102" idx="3"/>
          </p:cNvCxnSpPr>
          <p:nvPr/>
        </p:nvCxnSpPr>
        <p:spPr>
          <a:xfrm flipH="1">
            <a:off x="6690684" y="3902733"/>
            <a:ext cx="1248749" cy="266598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5" name="Google Shape;105;p16"/>
          <p:cNvSpPr/>
          <p:nvPr/>
        </p:nvSpPr>
        <p:spPr>
          <a:xfrm>
            <a:off x="543633" y="4264900"/>
            <a:ext cx="3108400" cy="4348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6" name="Google Shape;106;p16"/>
          <p:cNvSpPr/>
          <p:nvPr/>
        </p:nvSpPr>
        <p:spPr>
          <a:xfrm>
            <a:off x="7939433" y="4264900"/>
            <a:ext cx="3108400" cy="4348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7" name="Google Shape;107;p16"/>
          <p:cNvSpPr txBox="1"/>
          <p:nvPr/>
        </p:nvSpPr>
        <p:spPr>
          <a:xfrm>
            <a:off x="4778033" y="4375700"/>
            <a:ext cx="2194400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/>
            <a:r>
              <a:rPr lang="en" sz="2400">
                <a:highlight>
                  <a:srgbClr val="FFFF00"/>
                </a:highlight>
              </a:rPr>
              <a:t>產生文件的醫療組織</a:t>
            </a:r>
            <a:endParaRPr sz="2400">
              <a:highlight>
                <a:srgbClr val="FFFF00"/>
              </a:highlight>
            </a:endParaRPr>
          </a:p>
        </p:txBody>
      </p:sp>
      <p:cxnSp>
        <p:nvCxnSpPr>
          <p:cNvPr id="108" name="Google Shape;108;p16"/>
          <p:cNvCxnSpPr>
            <a:stCxn id="105" idx="3"/>
            <a:endCxn id="107" idx="1"/>
          </p:cNvCxnSpPr>
          <p:nvPr/>
        </p:nvCxnSpPr>
        <p:spPr>
          <a:xfrm>
            <a:off x="3652033" y="4482300"/>
            <a:ext cx="1126000" cy="262732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9" name="Google Shape;109;p16"/>
          <p:cNvCxnSpPr>
            <a:stCxn id="106" idx="1"/>
            <a:endCxn id="107" idx="3"/>
          </p:cNvCxnSpPr>
          <p:nvPr/>
        </p:nvCxnSpPr>
        <p:spPr>
          <a:xfrm flipH="1">
            <a:off x="6972433" y="4482300"/>
            <a:ext cx="967000" cy="262732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14246071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415600" y="980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" b="1"/>
              <a:t>授權介面-步驟</a:t>
            </a:r>
            <a:endParaRPr b="1"/>
          </a:p>
        </p:txBody>
      </p:sp>
      <p:sp>
        <p:nvSpPr>
          <p:cNvPr id="115" name="Google Shape;115;p17"/>
          <p:cNvSpPr/>
          <p:nvPr/>
        </p:nvSpPr>
        <p:spPr>
          <a:xfrm>
            <a:off x="176200" y="1503967"/>
            <a:ext cx="2274000" cy="533600"/>
          </a:xfrm>
          <a:prstGeom prst="roundRect">
            <a:avLst>
              <a:gd name="adj" fmla="val 16667"/>
            </a:avLst>
          </a:prstGeom>
          <a:solidFill>
            <a:srgbClr val="F9F9FA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600">
                <a:solidFill>
                  <a:schemeClr val="dk1"/>
                </a:solidFill>
              </a:rPr>
              <a:t>查詢 FHIR server 下所有</a:t>
            </a:r>
            <a:r>
              <a:rPr lang="en" sz="1600"/>
              <a:t> </a:t>
            </a:r>
            <a:r>
              <a:rPr lang="en" sz="1600">
                <a:solidFill>
                  <a:schemeClr val="dk1"/>
                </a:solidFill>
              </a:rPr>
              <a:t>PractitionerRole</a:t>
            </a:r>
            <a:endParaRPr sz="1600"/>
          </a:p>
        </p:txBody>
      </p:sp>
      <p:sp>
        <p:nvSpPr>
          <p:cNvPr id="116" name="Google Shape;116;p17"/>
          <p:cNvSpPr/>
          <p:nvPr/>
        </p:nvSpPr>
        <p:spPr>
          <a:xfrm>
            <a:off x="320200" y="2315533"/>
            <a:ext cx="1986000" cy="874000"/>
          </a:xfrm>
          <a:prstGeom prst="roundRect">
            <a:avLst>
              <a:gd name="adj" fmla="val 16667"/>
            </a:avLst>
          </a:prstGeom>
          <a:solidFill>
            <a:srgbClr val="F9F9FA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600">
                <a:solidFill>
                  <a:schemeClr val="dk1"/>
                </a:solidFill>
              </a:rPr>
              <a:t>透過 organization 欄位來歸類此醫師屬於哪個組織</a:t>
            </a:r>
            <a:endParaRPr sz="1733"/>
          </a:p>
        </p:txBody>
      </p:sp>
      <p:cxnSp>
        <p:nvCxnSpPr>
          <p:cNvPr id="117" name="Google Shape;117;p17"/>
          <p:cNvCxnSpPr>
            <a:stCxn id="115" idx="2"/>
            <a:endCxn id="116" idx="0"/>
          </p:cNvCxnSpPr>
          <p:nvPr/>
        </p:nvCxnSpPr>
        <p:spPr>
          <a:xfrm>
            <a:off x="1313200" y="2037567"/>
            <a:ext cx="0" cy="278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8" name="Google Shape;118;p17"/>
          <p:cNvSpPr/>
          <p:nvPr/>
        </p:nvSpPr>
        <p:spPr>
          <a:xfrm>
            <a:off x="3249367" y="1384233"/>
            <a:ext cx="1933200" cy="661600"/>
          </a:xfrm>
          <a:prstGeom prst="roundRect">
            <a:avLst>
              <a:gd name="adj" fmla="val 16667"/>
            </a:avLst>
          </a:prstGeom>
          <a:solidFill>
            <a:srgbClr val="F9F9FA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600"/>
              <a:t>查詢 FHIR server 下所有 [組織]</a:t>
            </a:r>
            <a:endParaRPr sz="1600"/>
          </a:p>
        </p:txBody>
      </p:sp>
      <p:cxnSp>
        <p:nvCxnSpPr>
          <p:cNvPr id="119" name="Google Shape;119;p17"/>
          <p:cNvCxnSpPr>
            <a:stCxn id="118" idx="2"/>
            <a:endCxn id="120" idx="0"/>
          </p:cNvCxnSpPr>
          <p:nvPr/>
        </p:nvCxnSpPr>
        <p:spPr>
          <a:xfrm>
            <a:off x="4215967" y="2045833"/>
            <a:ext cx="0" cy="341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0" name="Google Shape;120;p17"/>
          <p:cNvSpPr/>
          <p:nvPr/>
        </p:nvSpPr>
        <p:spPr>
          <a:xfrm>
            <a:off x="2642967" y="2387100"/>
            <a:ext cx="3146000" cy="1013600"/>
          </a:xfrm>
          <a:prstGeom prst="roundRect">
            <a:avLst>
              <a:gd name="adj" fmla="val 16667"/>
            </a:avLst>
          </a:prstGeom>
          <a:solidFill>
            <a:srgbClr val="F9F9FA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600"/>
              <a:t>依據 DocumentReference.aut</a:t>
            </a:r>
            <a:endParaRPr sz="1600"/>
          </a:p>
          <a:p>
            <a:pPr algn="ctr"/>
            <a:r>
              <a:rPr lang="en" sz="1600"/>
              <a:t>henticator (授權者) &amp; custodian (組織) 來查詢 Document Reference 列表</a:t>
            </a:r>
            <a:endParaRPr sz="1600"/>
          </a:p>
        </p:txBody>
      </p:sp>
      <p:sp>
        <p:nvSpPr>
          <p:cNvPr id="121" name="Google Shape;121;p17"/>
          <p:cNvSpPr/>
          <p:nvPr/>
        </p:nvSpPr>
        <p:spPr>
          <a:xfrm>
            <a:off x="2702567" y="3741967"/>
            <a:ext cx="3026800" cy="533600"/>
          </a:xfrm>
          <a:prstGeom prst="roundRect">
            <a:avLst>
              <a:gd name="adj" fmla="val 16667"/>
            </a:avLst>
          </a:prstGeom>
          <a:solidFill>
            <a:srgbClr val="F9F9FA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600"/>
              <a:t>列出屬於此 user 的 resources (</a:t>
            </a:r>
            <a:r>
              <a:rPr lang="en" sz="1600">
                <a:solidFill>
                  <a:schemeClr val="dk1"/>
                </a:solidFill>
              </a:rPr>
              <a:t>DocumentReference.content</a:t>
            </a:r>
            <a:r>
              <a:rPr lang="en" sz="1600"/>
              <a:t>)</a:t>
            </a:r>
            <a:endParaRPr sz="1600"/>
          </a:p>
        </p:txBody>
      </p:sp>
      <p:sp>
        <p:nvSpPr>
          <p:cNvPr id="122" name="Google Shape;122;p17"/>
          <p:cNvSpPr/>
          <p:nvPr/>
        </p:nvSpPr>
        <p:spPr>
          <a:xfrm>
            <a:off x="2742200" y="4563400"/>
            <a:ext cx="2950800" cy="533600"/>
          </a:xfrm>
          <a:prstGeom prst="roundRect">
            <a:avLst>
              <a:gd name="adj" fmla="val 16667"/>
            </a:avLst>
          </a:prstGeom>
          <a:solidFill>
            <a:srgbClr val="F9F9FA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600"/>
              <a:t>判斷有哪些 resource 已授權給被授權者 (FHIR Consent)</a:t>
            </a:r>
            <a:endParaRPr sz="1600"/>
          </a:p>
        </p:txBody>
      </p:sp>
      <p:cxnSp>
        <p:nvCxnSpPr>
          <p:cNvPr id="123" name="Google Shape;123;p17"/>
          <p:cNvCxnSpPr>
            <a:stCxn id="120" idx="2"/>
            <a:endCxn id="121" idx="0"/>
          </p:cNvCxnSpPr>
          <p:nvPr/>
        </p:nvCxnSpPr>
        <p:spPr>
          <a:xfrm>
            <a:off x="4215967" y="3400700"/>
            <a:ext cx="0" cy="341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4" name="Google Shape;124;p17"/>
          <p:cNvCxnSpPr>
            <a:stCxn id="121" idx="2"/>
            <a:endCxn id="122" idx="0"/>
          </p:cNvCxnSpPr>
          <p:nvPr/>
        </p:nvCxnSpPr>
        <p:spPr>
          <a:xfrm>
            <a:off x="4215967" y="4275567"/>
            <a:ext cx="1600" cy="288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5" name="Google Shape;125;p17"/>
          <p:cNvSpPr txBox="1">
            <a:spLocks noGrp="1"/>
          </p:cNvSpPr>
          <p:nvPr>
            <p:ph type="title"/>
          </p:nvPr>
        </p:nvSpPr>
        <p:spPr>
          <a:xfrm>
            <a:off x="218800" y="861651"/>
            <a:ext cx="2188800" cy="53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ctr"/>
            <a:r>
              <a:rPr lang="en" sz="1867" b="1"/>
              <a:t>取得被授權者資料</a:t>
            </a:r>
            <a:endParaRPr sz="1867" b="1"/>
          </a:p>
        </p:txBody>
      </p:sp>
      <p:sp>
        <p:nvSpPr>
          <p:cNvPr id="126" name="Google Shape;126;p17"/>
          <p:cNvSpPr txBox="1">
            <a:spLocks noGrp="1"/>
          </p:cNvSpPr>
          <p:nvPr>
            <p:ph type="title"/>
          </p:nvPr>
        </p:nvSpPr>
        <p:spPr>
          <a:xfrm>
            <a:off x="3222967" y="861667"/>
            <a:ext cx="1986000" cy="53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algn="ctr"/>
            <a:r>
              <a:rPr lang="en" sz="1867" b="1"/>
              <a:t>取得文件資料</a:t>
            </a:r>
            <a:endParaRPr sz="1867" b="1"/>
          </a:p>
        </p:txBody>
      </p:sp>
      <p:sp>
        <p:nvSpPr>
          <p:cNvPr id="127" name="Google Shape;127;p17"/>
          <p:cNvSpPr/>
          <p:nvPr/>
        </p:nvSpPr>
        <p:spPr>
          <a:xfrm>
            <a:off x="415567" y="5863167"/>
            <a:ext cx="1587200" cy="763600"/>
          </a:xfrm>
          <a:prstGeom prst="roundRect">
            <a:avLst>
              <a:gd name="adj" fmla="val 16667"/>
            </a:avLst>
          </a:prstGeom>
          <a:solidFill>
            <a:srgbClr val="F9F9FA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600"/>
              <a:t>已選取Resources製作consent</a:t>
            </a:r>
            <a:endParaRPr sz="1600"/>
          </a:p>
        </p:txBody>
      </p:sp>
      <p:sp>
        <p:nvSpPr>
          <p:cNvPr id="128" name="Google Shape;128;p17"/>
          <p:cNvSpPr txBox="1">
            <a:spLocks noGrp="1"/>
          </p:cNvSpPr>
          <p:nvPr>
            <p:ph type="title"/>
          </p:nvPr>
        </p:nvSpPr>
        <p:spPr>
          <a:xfrm>
            <a:off x="899100" y="5244400"/>
            <a:ext cx="2576000" cy="53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ctr"/>
            <a:r>
              <a:rPr lang="en" sz="1867" b="1"/>
              <a:t>執行授權或取消授權</a:t>
            </a:r>
            <a:endParaRPr sz="1867" b="1"/>
          </a:p>
        </p:txBody>
      </p:sp>
      <p:sp>
        <p:nvSpPr>
          <p:cNvPr id="129" name="Google Shape;129;p17"/>
          <p:cNvSpPr/>
          <p:nvPr/>
        </p:nvSpPr>
        <p:spPr>
          <a:xfrm>
            <a:off x="2311400" y="5863167"/>
            <a:ext cx="1647200" cy="763600"/>
          </a:xfrm>
          <a:prstGeom prst="roundRect">
            <a:avLst>
              <a:gd name="adj" fmla="val 16667"/>
            </a:avLst>
          </a:prstGeom>
          <a:solidFill>
            <a:srgbClr val="F9F9FA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600"/>
              <a:t>取消選取Resources 刪除 consent </a:t>
            </a:r>
            <a:r>
              <a:rPr lang="en" sz="1600">
                <a:solidFill>
                  <a:srgbClr val="FF0000"/>
                </a:solidFill>
              </a:rPr>
              <a:t>(?)</a:t>
            </a:r>
            <a:endParaRPr sz="1600">
              <a:solidFill>
                <a:srgbClr val="FF0000"/>
              </a:solidFill>
            </a:endParaRPr>
          </a:p>
        </p:txBody>
      </p:sp>
      <p:sp>
        <p:nvSpPr>
          <p:cNvPr id="130" name="Google Shape;130;p17"/>
          <p:cNvSpPr txBox="1"/>
          <p:nvPr/>
        </p:nvSpPr>
        <p:spPr>
          <a:xfrm>
            <a:off x="6178533" y="959467"/>
            <a:ext cx="4895200" cy="492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" sz="1600">
                <a:solidFill>
                  <a:schemeClr val="dk1"/>
                </a:solidFill>
              </a:rPr>
              <a:t>判斷文件已授權過的方式有2個：</a:t>
            </a:r>
            <a:endParaRPr sz="1600">
              <a:solidFill>
                <a:schemeClr val="dk1"/>
              </a:solidFill>
            </a:endParaRPr>
          </a:p>
        </p:txBody>
      </p:sp>
      <p:graphicFrame>
        <p:nvGraphicFramePr>
          <p:cNvPr id="131" name="Google Shape;131;p17"/>
          <p:cNvGraphicFramePr/>
          <p:nvPr>
            <p:extLst/>
          </p:nvPr>
        </p:nvGraphicFramePr>
        <p:xfrm>
          <a:off x="6254267" y="1451867"/>
          <a:ext cx="5705366" cy="414512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07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52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591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3148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稽核種類</a:t>
                      </a:r>
                      <a:endParaRPr sz="16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strike="sngStrike" dirty="0" err="1"/>
                        <a:t>前面稽核</a:t>
                      </a:r>
                      <a:endParaRPr sz="1600" b="1" strike="sngStrike" dirty="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dirty="0" err="1">
                          <a:solidFill>
                            <a:srgbClr val="FF0000"/>
                          </a:solidFill>
                        </a:rPr>
                        <a:t>後面稽核</a:t>
                      </a:r>
                      <a:r>
                        <a:rPr lang="en" sz="1600" b="1" dirty="0">
                          <a:solidFill>
                            <a:srgbClr val="FF0000"/>
                          </a:solidFill>
                        </a:rPr>
                        <a:t>（</a:t>
                      </a:r>
                      <a:r>
                        <a:rPr lang="zh-CN" altLang="en-US" sz="1600" b="1" dirty="0">
                          <a:solidFill>
                            <a:srgbClr val="FF0000"/>
                          </a:solidFill>
                        </a:rPr>
                        <a:t>放置</a:t>
                      </a:r>
                      <a:r>
                        <a:rPr lang="en-US" altLang="zh-TW" sz="1600" b="1" dirty="0">
                          <a:solidFill>
                            <a:srgbClr val="FF0000"/>
                          </a:solidFill>
                        </a:rPr>
                        <a:t>consent</a:t>
                      </a:r>
                      <a:r>
                        <a:rPr lang="zh-CN" altLang="en-US" sz="1600" b="1" dirty="0">
                          <a:solidFill>
                            <a:srgbClr val="FF0000"/>
                          </a:solidFill>
                        </a:rPr>
                        <a:t>管理</a:t>
                      </a:r>
                      <a:r>
                        <a:rPr lang="en" sz="1600" b="1" dirty="0">
                          <a:solidFill>
                            <a:srgbClr val="FF0000"/>
                          </a:solidFill>
                        </a:rPr>
                        <a:t>）</a:t>
                      </a:r>
                      <a:endParaRPr sz="1600" b="1" dirty="0">
                        <a:solidFill>
                          <a:srgbClr val="FF0000"/>
                        </a:solidFill>
                      </a:endParaRP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0684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做法</a:t>
                      </a:r>
                      <a:endParaRPr sz="16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撈資料時，判斷文件是否已授權過。不用顯示已授權過的文件 (或者可以顯示並加上 checkbox==true 表示此文件已授權過)</a:t>
                      </a:r>
                      <a:endParaRPr sz="16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 err="1">
                          <a:solidFill>
                            <a:srgbClr val="FF0000"/>
                          </a:solidFill>
                        </a:rPr>
                        <a:t>顯示所有文件。按</a:t>
                      </a:r>
                      <a:r>
                        <a:rPr lang="en" sz="1600" dirty="0">
                          <a:solidFill>
                            <a:srgbClr val="FF0000"/>
                          </a:solidFill>
                        </a:rPr>
                        <a:t> submit </a:t>
                      </a:r>
                      <a:r>
                        <a:rPr lang="en" sz="1600" dirty="0" err="1">
                          <a:solidFill>
                            <a:srgbClr val="FF0000"/>
                          </a:solidFill>
                        </a:rPr>
                        <a:t>後，若文件已授權過</a:t>
                      </a:r>
                      <a:r>
                        <a:rPr lang="en" sz="1600" dirty="0">
                          <a:solidFill>
                            <a:srgbClr val="FF0000"/>
                          </a:solidFill>
                        </a:rPr>
                        <a:t>， alert “</a:t>
                      </a:r>
                      <a:r>
                        <a:rPr lang="en" sz="1600" dirty="0" err="1">
                          <a:solidFill>
                            <a:srgbClr val="FF0000"/>
                          </a:solidFill>
                        </a:rPr>
                        <a:t>已授權</a:t>
                      </a:r>
                      <a:r>
                        <a:rPr lang="en" sz="1600" dirty="0">
                          <a:solidFill>
                            <a:srgbClr val="FF0000"/>
                          </a:solidFill>
                        </a:rPr>
                        <a:t>”（</a:t>
                      </a:r>
                      <a:r>
                        <a:rPr lang="en" sz="1600" dirty="0" err="1">
                          <a:solidFill>
                            <a:srgbClr val="FF0000"/>
                          </a:solidFill>
                        </a:rPr>
                        <a:t>不用再產生</a:t>
                      </a:r>
                      <a:r>
                        <a:rPr lang="en" sz="1600" dirty="0">
                          <a:solidFill>
                            <a:srgbClr val="FF0000"/>
                          </a:solidFill>
                        </a:rPr>
                        <a:t> consent)</a:t>
                      </a:r>
                      <a:endParaRPr sz="1600" dirty="0">
                        <a:solidFill>
                          <a:srgbClr val="FF0000"/>
                        </a:solidFill>
                      </a:endParaRP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148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優點</a:t>
                      </a:r>
                      <a:endParaRPr sz="16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避免使用者重複授權的動作</a:t>
                      </a:r>
                      <a:endParaRPr sz="16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 dirty="0" err="1">
                          <a:solidFill>
                            <a:srgbClr val="FF0000"/>
                          </a:solidFill>
                        </a:rPr>
                        <a:t>速度較快，因為只檢查單一文件</a:t>
                      </a:r>
                      <a:endParaRPr sz="1600" dirty="0">
                        <a:solidFill>
                          <a:srgbClr val="FF0000"/>
                        </a:solidFill>
                      </a:endParaRP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7532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</a:rPr>
                        <a:t>缺點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</a:rPr>
                        <a:t>資料量多影響速度</a:t>
                      </a:r>
                      <a:endParaRPr sz="16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 err="1">
                          <a:solidFill>
                            <a:srgbClr val="FF0000"/>
                          </a:solidFill>
                        </a:rPr>
                        <a:t>若使用者選擇已授權的文件得重新做授權的動作</a:t>
                      </a:r>
                      <a:endParaRPr sz="1600" dirty="0">
                        <a:solidFill>
                          <a:srgbClr val="FF0000"/>
                        </a:solidFill>
                      </a:endParaRP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32" name="Google Shape;132;p17"/>
          <p:cNvSpPr/>
          <p:nvPr/>
        </p:nvSpPr>
        <p:spPr>
          <a:xfrm>
            <a:off x="6024333" y="1084333"/>
            <a:ext cx="157600" cy="4268800"/>
          </a:xfrm>
          <a:prstGeom prst="leftBrace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cxnSp>
        <p:nvCxnSpPr>
          <p:cNvPr id="133" name="Google Shape;133;p17"/>
          <p:cNvCxnSpPr>
            <a:stCxn id="122" idx="3"/>
          </p:cNvCxnSpPr>
          <p:nvPr/>
        </p:nvCxnSpPr>
        <p:spPr>
          <a:xfrm rot="10800000" flipH="1">
            <a:off x="5693000" y="3886600"/>
            <a:ext cx="418800" cy="9436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17483815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642</TotalTime>
  <Words>1389</Words>
  <Application>Microsoft Macintosh PowerPoint</Application>
  <PresentationFormat>寬螢幕</PresentationFormat>
  <Paragraphs>286</Paragraphs>
  <Slides>9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8" baseType="lpstr">
      <vt:lpstr>微軟正黑體</vt:lpstr>
      <vt:lpstr>微軟正黑體</vt:lpstr>
      <vt:lpstr>新細明體</vt:lpstr>
      <vt:lpstr>等线</vt:lpstr>
      <vt:lpstr>Arial</vt:lpstr>
      <vt:lpstr>Calibri</vt:lpstr>
      <vt:lpstr>Calibri Light</vt:lpstr>
      <vt:lpstr>Wingdings</vt:lpstr>
      <vt:lpstr>Office 佈景主題</vt:lpstr>
      <vt:lpstr>教材檔案上傳管理與授權範例</vt:lpstr>
      <vt:lpstr>PowerPoint 簡報</vt:lpstr>
      <vt:lpstr>步驟一、檔案上傳與詮釋資料建立</vt:lpstr>
      <vt:lpstr>PowerPoint 簡報</vt:lpstr>
      <vt:lpstr>PowerPoint 簡報</vt:lpstr>
      <vt:lpstr>PowerPoint 簡報</vt:lpstr>
      <vt:lpstr>步驟二、授權</vt:lpstr>
      <vt:lpstr>Document Reference 範例</vt:lpstr>
      <vt:lpstr>授權介面-步驟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Microsoft Office 使用者</dc:creator>
  <cp:lastModifiedBy>Microsoft Office 使用者</cp:lastModifiedBy>
  <cp:revision>33</cp:revision>
  <dcterms:created xsi:type="dcterms:W3CDTF">2021-08-13T05:17:20Z</dcterms:created>
  <dcterms:modified xsi:type="dcterms:W3CDTF">2021-08-23T13:25:12Z</dcterms:modified>
</cp:coreProperties>
</file>