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0" r:id="rId9"/>
    <p:sldId id="262" r:id="rId1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フリーフォーム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コネクタ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付プレースホルダー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81DAAB7-0D51-4712-8A12-2F593CE05239}" type="datetimeFigureOut">
              <a:rPr kumimoji="1" lang="ja-JP" altLang="en-US" smtClean="0"/>
              <a:t>2022/6/7</a:t>
            </a:fld>
            <a:endParaRPr kumimoji="1" lang="ja-JP" altLang="en-US"/>
          </a:p>
        </p:txBody>
      </p:sp>
      <p:sp>
        <p:nvSpPr>
          <p:cNvPr id="19" name="フッター プレースホルダー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2B310C8-D162-40D4-ABD2-79083FB182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1DAAB7-0D51-4712-8A12-2F593CE05239}" type="datetimeFigureOut">
              <a:rPr kumimoji="1" lang="ja-JP" altLang="en-US" smtClean="0"/>
              <a:t>2022/6/7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B310C8-D162-40D4-ABD2-79083FB182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1DAAB7-0D51-4712-8A12-2F593CE05239}" type="datetimeFigureOut">
              <a:rPr kumimoji="1" lang="ja-JP" altLang="en-US" smtClean="0"/>
              <a:t>2022/6/7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B310C8-D162-40D4-ABD2-79083FB182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1DAAB7-0D51-4712-8A12-2F593CE05239}" type="datetimeFigureOut">
              <a:rPr kumimoji="1" lang="ja-JP" altLang="en-US" smtClean="0"/>
              <a:t>2022/6/7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B310C8-D162-40D4-ABD2-79083FB182D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1DAAB7-0D51-4712-8A12-2F593CE05239}" type="datetimeFigureOut">
              <a:rPr kumimoji="1" lang="ja-JP" altLang="en-US" smtClean="0"/>
              <a:t>2022/6/7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B310C8-D162-40D4-ABD2-79083FB182D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山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山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1DAAB7-0D51-4712-8A12-2F593CE05239}" type="datetimeFigureOut">
              <a:rPr kumimoji="1" lang="ja-JP" altLang="en-US" smtClean="0"/>
              <a:t>2022/6/7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B310C8-D162-40D4-ABD2-79083FB182D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1DAAB7-0D51-4712-8A12-2F593CE05239}" type="datetimeFigureOut">
              <a:rPr kumimoji="1" lang="ja-JP" altLang="en-US" smtClean="0"/>
              <a:t>2022/6/7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B310C8-D162-40D4-ABD2-79083FB182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1DAAB7-0D51-4712-8A12-2F593CE05239}" type="datetimeFigureOut">
              <a:rPr kumimoji="1" lang="ja-JP" altLang="en-US" smtClean="0"/>
              <a:t>2022/6/7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B310C8-D162-40D4-ABD2-79083FB182D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1DAAB7-0D51-4712-8A12-2F593CE05239}" type="datetimeFigureOut">
              <a:rPr kumimoji="1" lang="ja-JP" altLang="en-US" smtClean="0"/>
              <a:t>2022/6/7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B310C8-D162-40D4-ABD2-79083FB182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81DAAB7-0D51-4712-8A12-2F593CE05239}" type="datetimeFigureOut">
              <a:rPr kumimoji="1" lang="ja-JP" altLang="en-US" smtClean="0"/>
              <a:t>2022/6/7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B310C8-D162-40D4-ABD2-79083FB182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81DAAB7-0D51-4712-8A12-2F593CE05239}" type="datetimeFigureOut">
              <a:rPr kumimoji="1" lang="ja-JP" altLang="en-US" smtClean="0"/>
              <a:t>2022/6/7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2B310C8-D162-40D4-ABD2-79083FB182D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8" name="フリーフォーム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フリーフォーム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線コネクタ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山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山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フリーフォーム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線コネクタ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タイトル プレースホルダー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81DAAB7-0D51-4712-8A12-2F593CE05239}" type="datetimeFigureOut">
              <a:rPr kumimoji="1" lang="ja-JP" altLang="en-US" smtClean="0"/>
              <a:t>2022/6/7</a:t>
            </a:fld>
            <a:endParaRPr kumimoji="1" lang="ja-JP" altLang="en-US"/>
          </a:p>
        </p:txBody>
      </p:sp>
      <p:sp>
        <p:nvSpPr>
          <p:cNvPr id="22" name="フッター プレースホルダー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2B310C8-D162-40D4-ABD2-79083FB182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1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195736" y="2196880"/>
            <a:ext cx="46805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dirty="0" smtClean="0">
                <a:latin typeface="+mn-ea"/>
              </a:rPr>
              <a:t>自作</a:t>
            </a:r>
            <a:r>
              <a:rPr kumimoji="1" lang="en-US" altLang="ja-JP" sz="6000" dirty="0" smtClean="0">
                <a:latin typeface="+mn-ea"/>
              </a:rPr>
              <a:t>PHP</a:t>
            </a:r>
            <a:r>
              <a:rPr kumimoji="1" lang="ja-JP" altLang="en-US" sz="6000" dirty="0" smtClean="0">
                <a:latin typeface="+mn-ea"/>
              </a:rPr>
              <a:t>発表</a:t>
            </a:r>
            <a:endParaRPr kumimoji="1" lang="ja-JP" altLang="en-US" sz="6000" dirty="0">
              <a:latin typeface="+mn-ea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51520" y="17934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+mn-ea"/>
              </a:rPr>
              <a:t>2022/6/7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516216" y="3501008"/>
            <a:ext cx="1115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>
                <a:latin typeface="+mn-ea"/>
              </a:rPr>
              <a:t>長尾 </a:t>
            </a:r>
            <a:r>
              <a:rPr lang="ja-JP" altLang="en-US" sz="2000" dirty="0">
                <a:latin typeface="+mn-ea"/>
              </a:rPr>
              <a:t>要</a:t>
            </a:r>
            <a:endParaRPr kumimoji="1" lang="ja-JP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0210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683568" y="188641"/>
            <a:ext cx="7772400" cy="7200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1" sz="4100" b="1" kern="1200">
                <a:solidFill>
                  <a:schemeClr val="dk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/>
            <a:r>
              <a:rPr lang="ja-JP" altLang="en-US" sz="3600" dirty="0" smtClean="0"/>
              <a:t>課題</a:t>
            </a:r>
            <a:r>
              <a:rPr lang="en-US" altLang="ja-JP" sz="3600" dirty="0" smtClean="0"/>
              <a:t>:PHP</a:t>
            </a:r>
            <a:r>
              <a:rPr lang="ja-JP" altLang="en-US" sz="3600" dirty="0" smtClean="0"/>
              <a:t>自作</a:t>
            </a:r>
            <a:endParaRPr lang="ja-JP" altLang="en-US" sz="3600" dirty="0"/>
          </a:p>
        </p:txBody>
      </p:sp>
      <p:sp>
        <p:nvSpPr>
          <p:cNvPr id="5" name="サブタイトル 2"/>
          <p:cNvSpPr txBox="1">
            <a:spLocks/>
          </p:cNvSpPr>
          <p:nvPr/>
        </p:nvSpPr>
        <p:spPr>
          <a:xfrm>
            <a:off x="1475656" y="1196752"/>
            <a:ext cx="6048672" cy="720080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1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ja-JP" altLang="en-US" sz="3600" smtClean="0"/>
              <a:t>作成</a:t>
            </a:r>
            <a:r>
              <a:rPr lang="en-US" altLang="ja-JP" sz="3600" smtClean="0"/>
              <a:t>:</a:t>
            </a:r>
            <a:r>
              <a:rPr lang="ja-JP" altLang="en-US" sz="3600" smtClean="0"/>
              <a:t>一言つぶやき掲示板</a:t>
            </a:r>
            <a:endParaRPr lang="ja-JP" altLang="en-US" sz="36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259632" y="2276870"/>
            <a:ext cx="61206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システム作成背景</a:t>
            </a:r>
            <a:endParaRPr kumimoji="1" lang="en-US" altLang="ja-JP" sz="2000" dirty="0" smtClean="0"/>
          </a:p>
          <a:p>
            <a:r>
              <a:rPr kumimoji="1" lang="ja-JP" altLang="en-US" sz="2000" dirty="0" smtClean="0"/>
              <a:t>・昨今のコロナ過で外出の機会が減少し、他者との</a:t>
            </a:r>
            <a:endParaRPr kumimoji="1" lang="en-US" altLang="ja-JP" sz="2000" dirty="0" smtClean="0"/>
          </a:p>
          <a:p>
            <a:r>
              <a:rPr kumimoji="1" lang="ja-JP" altLang="en-US" sz="2000" dirty="0" smtClean="0"/>
              <a:t>コミュニケーションがしにくい時代である考え、手軽に</a:t>
            </a:r>
            <a:endParaRPr kumimoji="1" lang="en-US" altLang="ja-JP" sz="2000" dirty="0" smtClean="0"/>
          </a:p>
          <a:p>
            <a:r>
              <a:rPr kumimoji="1" lang="ja-JP" altLang="en-US" sz="2000" dirty="0" smtClean="0"/>
              <a:t>他人と交流を行える場を提供する。</a:t>
            </a:r>
            <a:endParaRPr kumimoji="1" lang="ja-JP" altLang="en-US" sz="20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259632" y="4005063"/>
            <a:ext cx="66338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ターゲット層</a:t>
            </a:r>
            <a:r>
              <a:rPr kumimoji="1" lang="en-US" altLang="ja-JP" sz="2000" dirty="0" smtClean="0"/>
              <a:t>:</a:t>
            </a:r>
            <a:r>
              <a:rPr kumimoji="1" lang="ja-JP" altLang="en-US" sz="2000" dirty="0" smtClean="0"/>
              <a:t>全世代</a:t>
            </a:r>
            <a:endParaRPr kumimoji="1" lang="en-US" altLang="ja-JP" sz="2000" dirty="0" smtClean="0"/>
          </a:p>
          <a:p>
            <a:r>
              <a:rPr lang="ja-JP" altLang="en-US" sz="2000" dirty="0" smtClean="0"/>
              <a:t>・コミュニケーションツールとして幅広い層に利用してもらう。</a:t>
            </a:r>
            <a:endParaRPr kumimoji="1" lang="en-US" altLang="ja-JP" sz="2000" dirty="0" smtClean="0"/>
          </a:p>
          <a:p>
            <a:r>
              <a:rPr lang="ja-JP" altLang="en-US" sz="2000" dirty="0" smtClean="0"/>
              <a:t>・複雑な機能を少なくシンプルにし、機械操作に疎い世代でも気軽に使えるようにする。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3334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683568" y="188641"/>
            <a:ext cx="7772400" cy="7200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1" sz="4100" b="1" kern="1200">
                <a:solidFill>
                  <a:schemeClr val="dk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/>
            <a:r>
              <a:rPr lang="ja-JP" altLang="en-US" sz="3600" dirty="0" smtClean="0"/>
              <a:t>システム</a:t>
            </a:r>
            <a:endParaRPr lang="ja-JP" altLang="en-US" sz="3600" dirty="0"/>
          </a:p>
        </p:txBody>
      </p:sp>
      <p:sp>
        <p:nvSpPr>
          <p:cNvPr id="5" name="正方形/長方形 4"/>
          <p:cNvSpPr/>
          <p:nvPr/>
        </p:nvSpPr>
        <p:spPr>
          <a:xfrm>
            <a:off x="955728" y="2520877"/>
            <a:ext cx="1584176" cy="13765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b="1" dirty="0" smtClean="0">
              <a:solidFill>
                <a:schemeClr val="tx1"/>
              </a:solidFill>
            </a:endParaRPr>
          </a:p>
          <a:p>
            <a:pPr algn="ctr"/>
            <a:endParaRPr kumimoji="1" lang="en-US" altLang="ja-JP" b="1" dirty="0" smtClean="0">
              <a:solidFill>
                <a:schemeClr val="tx1"/>
              </a:solidFill>
            </a:endParaRPr>
          </a:p>
          <a:p>
            <a:pPr algn="ctr"/>
            <a:endParaRPr lang="en-US" altLang="ja-JP" b="1" dirty="0" smtClean="0">
              <a:solidFill>
                <a:schemeClr val="tx1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33368" y="3143923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 smtClean="0"/>
              <a:t>・観覧のみ</a:t>
            </a:r>
            <a:endParaRPr kumimoji="1" lang="en-US" altLang="ja-JP" sz="1600" b="1" dirty="0" smtClean="0"/>
          </a:p>
        </p:txBody>
      </p:sp>
      <p:sp>
        <p:nvSpPr>
          <p:cNvPr id="7" name="角丸四角形 6"/>
          <p:cNvSpPr/>
          <p:nvPr/>
        </p:nvSpPr>
        <p:spPr>
          <a:xfrm>
            <a:off x="1202592" y="2629760"/>
            <a:ext cx="1090448" cy="2880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ホーム</a:t>
            </a:r>
            <a:endParaRPr kumimoji="1" lang="ja-JP" altLang="en-US" sz="1600" b="1" dirty="0"/>
          </a:p>
        </p:txBody>
      </p:sp>
      <p:sp>
        <p:nvSpPr>
          <p:cNvPr id="8" name="正方形/長方形 7"/>
          <p:cNvSpPr/>
          <p:nvPr/>
        </p:nvSpPr>
        <p:spPr>
          <a:xfrm>
            <a:off x="3710232" y="1379764"/>
            <a:ext cx="1715624" cy="12456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b="1" dirty="0" smtClean="0">
              <a:solidFill>
                <a:schemeClr val="tx1"/>
              </a:solidFill>
            </a:endParaRPr>
          </a:p>
          <a:p>
            <a:pPr algn="ctr"/>
            <a:endParaRPr kumimoji="1" lang="en-US" altLang="ja-JP" b="1" dirty="0" smtClean="0">
              <a:solidFill>
                <a:schemeClr val="tx1"/>
              </a:solidFill>
            </a:endParaRPr>
          </a:p>
          <a:p>
            <a:pPr algn="ctr"/>
            <a:endParaRPr lang="en-US" altLang="ja-JP" b="1" dirty="0" smtClean="0">
              <a:solidFill>
                <a:schemeClr val="tx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785100" y="2045392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 smtClean="0"/>
              <a:t>・アカウント作成</a:t>
            </a:r>
            <a:endParaRPr kumimoji="1" lang="en-US" altLang="ja-JP" sz="1600" b="1" dirty="0" smtClean="0"/>
          </a:p>
        </p:txBody>
      </p:sp>
      <p:sp>
        <p:nvSpPr>
          <p:cNvPr id="10" name="角丸四角形 9"/>
          <p:cNvSpPr/>
          <p:nvPr/>
        </p:nvSpPr>
        <p:spPr>
          <a:xfrm>
            <a:off x="3944536" y="1481674"/>
            <a:ext cx="1265304" cy="2880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会員登録</a:t>
            </a:r>
            <a:endParaRPr kumimoji="1" lang="ja-JP" altLang="en-US" sz="1600" b="1" dirty="0"/>
          </a:p>
        </p:txBody>
      </p:sp>
      <p:cxnSp>
        <p:nvCxnSpPr>
          <p:cNvPr id="11" name="直線コネクタ 10"/>
          <p:cNvCxnSpPr/>
          <p:nvPr/>
        </p:nvCxnSpPr>
        <p:spPr>
          <a:xfrm flipV="1">
            <a:off x="2113488" y="2053696"/>
            <a:ext cx="0" cy="4614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>
            <a:off x="2113488" y="2053696"/>
            <a:ext cx="159674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/>
        </p:nvSpPr>
        <p:spPr>
          <a:xfrm>
            <a:off x="6804248" y="2520877"/>
            <a:ext cx="2160240" cy="18689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b="1" dirty="0" smtClean="0">
              <a:solidFill>
                <a:schemeClr val="tx1"/>
              </a:solidFill>
            </a:endParaRPr>
          </a:p>
          <a:p>
            <a:pPr algn="ctr"/>
            <a:endParaRPr kumimoji="1" lang="en-US" altLang="ja-JP" b="1" dirty="0" smtClean="0">
              <a:solidFill>
                <a:schemeClr val="tx1"/>
              </a:solidFill>
            </a:endParaRPr>
          </a:p>
          <a:p>
            <a:pPr algn="ctr"/>
            <a:endParaRPr lang="en-US" altLang="ja-JP" b="1" dirty="0" smtClean="0">
              <a:solidFill>
                <a:schemeClr val="tx1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871648" y="3066384"/>
            <a:ext cx="20105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 smtClean="0"/>
              <a:t>・観覧</a:t>
            </a:r>
            <a:endParaRPr kumimoji="1" lang="en-US" altLang="ja-JP" sz="1600" b="1" dirty="0" smtClean="0"/>
          </a:p>
          <a:p>
            <a:r>
              <a:rPr lang="ja-JP" altLang="en-US" sz="1600" b="1" dirty="0" smtClean="0"/>
              <a:t>・つぶやき投稿</a:t>
            </a:r>
            <a:endParaRPr lang="en-US" altLang="ja-JP" sz="1600" b="1" dirty="0" smtClean="0"/>
          </a:p>
          <a:p>
            <a:r>
              <a:rPr kumimoji="1" lang="ja-JP" altLang="en-US" sz="1600" b="1" dirty="0" smtClean="0"/>
              <a:t>・アカウントの編集</a:t>
            </a:r>
            <a:endParaRPr kumimoji="1" lang="en-US" altLang="ja-JP" sz="1600" b="1" dirty="0" smtClean="0"/>
          </a:p>
          <a:p>
            <a:r>
              <a:rPr lang="ja-JP" altLang="en-US" sz="1600" b="1" dirty="0" smtClean="0"/>
              <a:t>・退会</a:t>
            </a:r>
            <a:endParaRPr kumimoji="1" lang="en-US" altLang="ja-JP" sz="1600" b="1" dirty="0" smtClean="0"/>
          </a:p>
        </p:txBody>
      </p:sp>
      <p:sp>
        <p:nvSpPr>
          <p:cNvPr id="15" name="角丸四角形 14"/>
          <p:cNvSpPr/>
          <p:nvPr/>
        </p:nvSpPr>
        <p:spPr>
          <a:xfrm>
            <a:off x="7251158" y="2632056"/>
            <a:ext cx="1337312" cy="2880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会員ホーム</a:t>
            </a:r>
            <a:endParaRPr kumimoji="1" lang="ja-JP" altLang="en-US" sz="1600" b="1" dirty="0"/>
          </a:p>
        </p:txBody>
      </p:sp>
      <p:cxnSp>
        <p:nvCxnSpPr>
          <p:cNvPr id="16" name="直線コネクタ 15"/>
          <p:cNvCxnSpPr/>
          <p:nvPr/>
        </p:nvCxnSpPr>
        <p:spPr>
          <a:xfrm>
            <a:off x="2339752" y="2276872"/>
            <a:ext cx="13418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>
            <a:off x="2339752" y="2284442"/>
            <a:ext cx="0" cy="2307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>
            <a:off x="2558224" y="3313199"/>
            <a:ext cx="4264344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 flipH="1">
            <a:off x="2539904" y="3637872"/>
            <a:ext cx="426434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3697665" y="2974411"/>
            <a:ext cx="15841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/>
              <a:t>ログイン</a:t>
            </a:r>
            <a:endParaRPr kumimoji="1" lang="ja-JP" altLang="en-US" sz="1600" b="1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563888" y="3728103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/>
              <a:t>ログアウトまたは退会</a:t>
            </a:r>
            <a:endParaRPr kumimoji="1" lang="ja-JP" altLang="en-US" sz="1600" b="1" dirty="0"/>
          </a:p>
        </p:txBody>
      </p:sp>
      <p:sp>
        <p:nvSpPr>
          <p:cNvPr id="23" name="正方形/長方形 22"/>
          <p:cNvSpPr/>
          <p:nvPr/>
        </p:nvSpPr>
        <p:spPr>
          <a:xfrm>
            <a:off x="4355976" y="4716792"/>
            <a:ext cx="2880320" cy="1296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b="1" dirty="0" smtClean="0">
              <a:solidFill>
                <a:schemeClr val="tx1"/>
              </a:solidFill>
            </a:endParaRPr>
          </a:p>
          <a:p>
            <a:pPr algn="ctr"/>
            <a:endParaRPr kumimoji="1" lang="en-US" altLang="ja-JP" b="1" dirty="0" smtClean="0">
              <a:solidFill>
                <a:schemeClr val="tx1"/>
              </a:solidFill>
            </a:endParaRPr>
          </a:p>
          <a:p>
            <a:pPr algn="ctr"/>
            <a:endParaRPr lang="en-US" altLang="ja-JP" b="1" dirty="0" smtClean="0">
              <a:solidFill>
                <a:schemeClr val="tx1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423376" y="5262299"/>
            <a:ext cx="2746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 smtClean="0"/>
              <a:t>・</a:t>
            </a:r>
            <a:r>
              <a:rPr lang="ja-JP" altLang="en-US" sz="1600" b="1" dirty="0" smtClean="0"/>
              <a:t>投稿管理</a:t>
            </a:r>
            <a:r>
              <a:rPr lang="en-US" altLang="ja-JP" sz="1600" b="1" dirty="0" smtClean="0"/>
              <a:t>(</a:t>
            </a:r>
            <a:r>
              <a:rPr lang="ja-JP" altLang="en-US" sz="1600" b="1" dirty="0" smtClean="0"/>
              <a:t>削除</a:t>
            </a:r>
            <a:r>
              <a:rPr lang="en-US" altLang="ja-JP" sz="1600" b="1" dirty="0" smtClean="0"/>
              <a:t>)</a:t>
            </a:r>
          </a:p>
          <a:p>
            <a:r>
              <a:rPr lang="ja-JP" altLang="en-US" sz="1600" b="1" dirty="0" smtClean="0"/>
              <a:t>・アカウント管理</a:t>
            </a:r>
            <a:r>
              <a:rPr lang="en-US" altLang="ja-JP" sz="1600" b="1" dirty="0" smtClean="0"/>
              <a:t>(</a:t>
            </a:r>
            <a:r>
              <a:rPr lang="ja-JP" altLang="en-US" sz="1600" b="1" dirty="0" smtClean="0"/>
              <a:t>編集、削除</a:t>
            </a:r>
            <a:r>
              <a:rPr lang="en-US" altLang="ja-JP" sz="1600" b="1" dirty="0" smtClean="0"/>
              <a:t>)</a:t>
            </a:r>
          </a:p>
          <a:p>
            <a:endParaRPr kumimoji="1" lang="en-US" altLang="ja-JP" sz="1600" b="1" dirty="0" smtClean="0"/>
          </a:p>
        </p:txBody>
      </p:sp>
      <p:sp>
        <p:nvSpPr>
          <p:cNvPr id="25" name="角丸四角形 24"/>
          <p:cNvSpPr/>
          <p:nvPr/>
        </p:nvSpPr>
        <p:spPr>
          <a:xfrm>
            <a:off x="5083999" y="4835118"/>
            <a:ext cx="1425298" cy="2880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b="1" dirty="0"/>
              <a:t>管理者</a:t>
            </a:r>
            <a:r>
              <a:rPr kumimoji="1" lang="ja-JP" altLang="en-US" sz="1600" b="1" dirty="0" smtClean="0"/>
              <a:t>ホーム</a:t>
            </a:r>
            <a:endParaRPr kumimoji="1" lang="ja-JP" altLang="en-US" sz="1600" b="1" dirty="0"/>
          </a:p>
        </p:txBody>
      </p:sp>
      <p:cxnSp>
        <p:nvCxnSpPr>
          <p:cNvPr id="26" name="直線コネクタ 25"/>
          <p:cNvCxnSpPr/>
          <p:nvPr/>
        </p:nvCxnSpPr>
        <p:spPr>
          <a:xfrm>
            <a:off x="2483768" y="3897380"/>
            <a:ext cx="0" cy="13649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>
            <a:off x="2483768" y="5262299"/>
            <a:ext cx="187220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2555776" y="4686746"/>
            <a:ext cx="1728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/>
              <a:t>管理用アカウントログイン</a:t>
            </a:r>
            <a:endParaRPr kumimoji="1" lang="ja-JP" altLang="en-US" sz="1600" b="1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695216" y="5754742"/>
            <a:ext cx="1120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/>
              <a:t>ログアウト</a:t>
            </a:r>
            <a:endParaRPr kumimoji="1" lang="ja-JP" altLang="en-US" sz="1600" b="1" dirty="0"/>
          </a:p>
        </p:txBody>
      </p:sp>
      <p:cxnSp>
        <p:nvCxnSpPr>
          <p:cNvPr id="30" name="直線コネクタ 29"/>
          <p:cNvCxnSpPr/>
          <p:nvPr/>
        </p:nvCxnSpPr>
        <p:spPr>
          <a:xfrm flipH="1">
            <a:off x="2220944" y="5677797"/>
            <a:ext cx="2135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 flipV="1">
            <a:off x="2220944" y="3897380"/>
            <a:ext cx="0" cy="178041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683568" y="1268760"/>
            <a:ext cx="1357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画面遷移図</a:t>
            </a:r>
            <a:endParaRPr kumimoji="1" lang="ja-JP" altLang="en-US" b="1" dirty="0"/>
          </a:p>
        </p:txBody>
      </p:sp>
      <p:sp>
        <p:nvSpPr>
          <p:cNvPr id="33" name="正方形/長方形 32"/>
          <p:cNvSpPr/>
          <p:nvPr/>
        </p:nvSpPr>
        <p:spPr>
          <a:xfrm>
            <a:off x="539552" y="1196752"/>
            <a:ext cx="1625436" cy="49687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37" name="正方形/長方形 36"/>
          <p:cNvSpPr/>
          <p:nvPr/>
        </p:nvSpPr>
        <p:spPr>
          <a:xfrm>
            <a:off x="363488" y="4961134"/>
            <a:ext cx="1715624" cy="807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b="1" dirty="0" smtClean="0">
              <a:solidFill>
                <a:schemeClr val="tx1"/>
              </a:solidFill>
            </a:endParaRPr>
          </a:p>
          <a:p>
            <a:pPr algn="ctr"/>
            <a:endParaRPr kumimoji="1" lang="en-US" altLang="ja-JP" b="1" dirty="0" smtClean="0">
              <a:solidFill>
                <a:schemeClr val="tx1"/>
              </a:solidFill>
            </a:endParaRPr>
          </a:p>
          <a:p>
            <a:pPr algn="ctr"/>
            <a:endParaRPr lang="en-US" altLang="ja-JP" b="1" dirty="0" smtClean="0">
              <a:solidFill>
                <a:schemeClr val="tx1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29212" y="5424953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 smtClean="0"/>
              <a:t>・アカウント作成</a:t>
            </a:r>
            <a:endParaRPr kumimoji="1" lang="en-US" altLang="ja-JP" sz="1600" b="1" dirty="0" smtClean="0"/>
          </a:p>
        </p:txBody>
      </p:sp>
      <p:sp>
        <p:nvSpPr>
          <p:cNvPr id="39" name="角丸四角形 38"/>
          <p:cNvSpPr/>
          <p:nvPr/>
        </p:nvSpPr>
        <p:spPr>
          <a:xfrm>
            <a:off x="588648" y="5062993"/>
            <a:ext cx="1265304" cy="2880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b="1" dirty="0"/>
              <a:t>管理者</a:t>
            </a:r>
            <a:r>
              <a:rPr kumimoji="1" lang="ja-JP" altLang="en-US" sz="1600" b="1" dirty="0" smtClean="0"/>
              <a:t>登録</a:t>
            </a:r>
            <a:endParaRPr kumimoji="1" lang="ja-JP" altLang="en-US" sz="1600" b="1" dirty="0"/>
          </a:p>
        </p:txBody>
      </p:sp>
      <p:cxnSp>
        <p:nvCxnSpPr>
          <p:cNvPr id="3" name="直線矢印コネクタ 2"/>
          <p:cNvCxnSpPr>
            <a:stCxn id="37" idx="0"/>
          </p:cNvCxnSpPr>
          <p:nvPr/>
        </p:nvCxnSpPr>
        <p:spPr>
          <a:xfrm flipV="1">
            <a:off x="1221300" y="3897380"/>
            <a:ext cx="0" cy="10637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19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683568" y="188641"/>
            <a:ext cx="7772400" cy="7200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1" sz="4100" b="1" kern="1200">
                <a:solidFill>
                  <a:schemeClr val="dk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/>
            <a:r>
              <a:rPr lang="ja-JP" altLang="en-US" sz="3600" dirty="0" smtClean="0"/>
              <a:t>システム</a:t>
            </a:r>
            <a:endParaRPr lang="ja-JP" altLang="en-US" sz="3600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091625"/>
            <a:ext cx="6552728" cy="3685910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2267744" y="181346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/>
              <a:t>①</a:t>
            </a:r>
            <a:endParaRPr kumimoji="1" lang="ja-JP" altLang="en-US" b="1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2425472" y="263691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②</a:t>
            </a:r>
            <a:endParaRPr kumimoji="1" lang="ja-JP" altLang="en-US" b="1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645684" y="5157192"/>
            <a:ext cx="201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①ログイン機能</a:t>
            </a:r>
            <a:endParaRPr kumimoji="1" lang="en-US" altLang="ja-JP" dirty="0" smtClean="0"/>
          </a:p>
          <a:p>
            <a:r>
              <a:rPr lang="ja-JP" altLang="en-US" dirty="0" smtClean="0"/>
              <a:t>②アカウント登録</a:t>
            </a:r>
            <a:endParaRPr lang="en-US" altLang="ja-JP" dirty="0" smtClean="0"/>
          </a:p>
          <a:p>
            <a:r>
              <a:rPr kumimoji="1" lang="ja-JP" altLang="en-US" dirty="0" smtClean="0"/>
              <a:t>③メッセージ表示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4499992" y="154750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/>
              <a:t>③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74479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398" y="1129535"/>
            <a:ext cx="6672740" cy="3753417"/>
          </a:xfrm>
          <a:prstGeom prst="rect">
            <a:avLst/>
          </a:prstGeom>
        </p:spPr>
      </p:pic>
      <p:sp>
        <p:nvSpPr>
          <p:cNvPr id="4" name="タイトル 1"/>
          <p:cNvSpPr txBox="1">
            <a:spLocks/>
          </p:cNvSpPr>
          <p:nvPr/>
        </p:nvSpPr>
        <p:spPr>
          <a:xfrm>
            <a:off x="683568" y="188641"/>
            <a:ext cx="7772400" cy="7200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1" sz="4100" b="1" kern="1200">
                <a:solidFill>
                  <a:schemeClr val="dk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/>
            <a:r>
              <a:rPr lang="ja-JP" altLang="en-US" sz="3600" dirty="0" smtClean="0"/>
              <a:t>システム</a:t>
            </a:r>
            <a:endParaRPr lang="ja-JP" altLang="en-US" sz="36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004048" y="163175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/>
              <a:t>①</a:t>
            </a:r>
            <a:endParaRPr kumimoji="1" lang="ja-JP" altLang="en-US" b="1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974312" y="516631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①</a:t>
            </a:r>
            <a:r>
              <a:rPr lang="ja-JP" altLang="en-US" dirty="0" smtClean="0"/>
              <a:t>アカウント登録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63909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9" t="3600" r="6301" b="6444"/>
          <a:stretch/>
        </p:blipFill>
        <p:spPr>
          <a:xfrm>
            <a:off x="1380837" y="1107484"/>
            <a:ext cx="6503531" cy="3773838"/>
          </a:xfrm>
          <a:prstGeom prst="rect">
            <a:avLst/>
          </a:prstGeom>
        </p:spPr>
      </p:pic>
      <p:sp>
        <p:nvSpPr>
          <p:cNvPr id="4" name="タイトル 1"/>
          <p:cNvSpPr txBox="1">
            <a:spLocks/>
          </p:cNvSpPr>
          <p:nvPr/>
        </p:nvSpPr>
        <p:spPr>
          <a:xfrm>
            <a:off x="683568" y="188641"/>
            <a:ext cx="7772400" cy="7200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1" sz="4100" b="1" kern="1200">
                <a:solidFill>
                  <a:schemeClr val="dk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/>
            <a:r>
              <a:rPr lang="ja-JP" altLang="en-US" sz="3600" dirty="0" smtClean="0"/>
              <a:t>システム</a:t>
            </a:r>
            <a:endParaRPr lang="ja-JP" altLang="en-US" sz="36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907704" y="213285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/>
              <a:t>①</a:t>
            </a:r>
            <a:endParaRPr kumimoji="1" lang="ja-JP" altLang="en-US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979712" y="292494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 smtClean="0"/>
              <a:t>②</a:t>
            </a:r>
            <a:endParaRPr kumimoji="1" lang="ja-JP" altLang="en-US" b="1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292080" y="133147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 smtClean="0"/>
              <a:t>③</a:t>
            </a:r>
            <a:endParaRPr kumimoji="1" lang="ja-JP" altLang="en-US" b="1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645684" y="5157192"/>
            <a:ext cx="35267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①アカウント表示</a:t>
            </a:r>
            <a:endParaRPr kumimoji="1" lang="en-US" altLang="ja-JP" dirty="0" smtClean="0"/>
          </a:p>
          <a:p>
            <a:r>
              <a:rPr lang="ja-JP" altLang="en-US" dirty="0" smtClean="0"/>
              <a:t>②アカウント編集・ログアウト・退会</a:t>
            </a:r>
            <a:endParaRPr lang="en-US" altLang="ja-JP" dirty="0" smtClean="0"/>
          </a:p>
          <a:p>
            <a:r>
              <a:rPr lang="ja-JP" altLang="en-US" dirty="0" smtClean="0"/>
              <a:t>③メッセージ投稿</a:t>
            </a:r>
            <a:endParaRPr lang="en-US" altLang="ja-JP" dirty="0" smtClean="0"/>
          </a:p>
          <a:p>
            <a:r>
              <a:rPr lang="ja-JP" altLang="en-US" dirty="0"/>
              <a:t>④</a:t>
            </a:r>
            <a:r>
              <a:rPr kumimoji="1" lang="ja-JP" altLang="en-US" dirty="0" smtClean="0"/>
              <a:t>メッセージ表示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275856" y="342900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 smtClean="0"/>
              <a:t>④</a:t>
            </a:r>
            <a:endParaRPr lang="en-US" altLang="ja-JP" b="1" dirty="0" smtClean="0"/>
          </a:p>
        </p:txBody>
      </p:sp>
    </p:spTree>
    <p:extLst>
      <p:ext uri="{BB962C8B-B14F-4D97-AF65-F5344CB8AC3E}">
        <p14:creationId xmlns:p14="http://schemas.microsoft.com/office/powerpoint/2010/main" val="397731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398" y="1109114"/>
            <a:ext cx="6709045" cy="3773838"/>
          </a:xfrm>
          <a:prstGeom prst="rect">
            <a:avLst/>
          </a:prstGeom>
        </p:spPr>
      </p:pic>
      <p:sp>
        <p:nvSpPr>
          <p:cNvPr id="4" name="タイトル 1"/>
          <p:cNvSpPr txBox="1">
            <a:spLocks/>
          </p:cNvSpPr>
          <p:nvPr/>
        </p:nvSpPr>
        <p:spPr>
          <a:xfrm>
            <a:off x="683568" y="188641"/>
            <a:ext cx="7772400" cy="7200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1" sz="4100" b="1" kern="1200">
                <a:solidFill>
                  <a:schemeClr val="dk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/>
            <a:r>
              <a:rPr lang="ja-JP" altLang="en-US" sz="3600" dirty="0" smtClean="0"/>
              <a:t>システム</a:t>
            </a:r>
            <a:endParaRPr lang="ja-JP" altLang="en-US" sz="36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072280" y="212356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/>
              <a:t>①</a:t>
            </a:r>
            <a:endParaRPr kumimoji="1" lang="ja-JP" altLang="en-US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251188" y="2996033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 smtClean="0"/>
              <a:t>②</a:t>
            </a:r>
            <a:endParaRPr kumimoji="1" lang="ja-JP" altLang="en-US" b="1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707904" y="141277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 smtClean="0"/>
              <a:t>③</a:t>
            </a:r>
            <a:endParaRPr kumimoji="1" lang="ja-JP" altLang="en-US" b="1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645684" y="5157192"/>
            <a:ext cx="35267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①アカウント表示</a:t>
            </a:r>
            <a:endParaRPr kumimoji="1" lang="en-US" altLang="ja-JP" dirty="0" smtClean="0"/>
          </a:p>
          <a:p>
            <a:r>
              <a:rPr lang="ja-JP" altLang="en-US" dirty="0" smtClean="0"/>
              <a:t>②ログアウト</a:t>
            </a:r>
            <a:endParaRPr lang="en-US" altLang="ja-JP" dirty="0" smtClean="0"/>
          </a:p>
          <a:p>
            <a:r>
              <a:rPr lang="ja-JP" altLang="en-US" dirty="0" smtClean="0"/>
              <a:t>③メッセージ表示</a:t>
            </a:r>
            <a:endParaRPr lang="en-US" altLang="ja-JP" dirty="0" smtClean="0"/>
          </a:p>
          <a:p>
            <a:r>
              <a:rPr lang="ja-JP" altLang="en-US" dirty="0" smtClean="0"/>
              <a:t>④</a:t>
            </a:r>
            <a:r>
              <a:rPr lang="ja-JP" altLang="en-US" dirty="0"/>
              <a:t>登録</a:t>
            </a:r>
            <a:r>
              <a:rPr lang="ja-JP" altLang="en-US" dirty="0" smtClean="0"/>
              <a:t>アカウント表示・編集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347864" y="397076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 smtClean="0"/>
              <a:t>④</a:t>
            </a:r>
            <a:endParaRPr lang="en-US" altLang="ja-JP" b="1" dirty="0" smtClean="0"/>
          </a:p>
        </p:txBody>
      </p:sp>
    </p:spTree>
    <p:extLst>
      <p:ext uri="{BB962C8B-B14F-4D97-AF65-F5344CB8AC3E}">
        <p14:creationId xmlns:p14="http://schemas.microsoft.com/office/powerpoint/2010/main" val="310096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683568" y="188641"/>
            <a:ext cx="7772400" cy="7200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1" sz="4100" b="1" kern="1200">
                <a:solidFill>
                  <a:schemeClr val="dk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/>
            <a:r>
              <a:rPr lang="ja-JP" altLang="en-US" sz="3600" dirty="0"/>
              <a:t>不足機能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293404" y="1196752"/>
            <a:ext cx="63749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/>
              <a:t>パスワードの再設定機能</a:t>
            </a:r>
            <a:endParaRPr lang="en-US" altLang="ja-JP" sz="2000" dirty="0" smtClean="0"/>
          </a:p>
          <a:p>
            <a:r>
              <a:rPr lang="ja-JP" altLang="en-US" sz="2000" dirty="0" smtClean="0">
                <a:latin typeface="+mn-ea"/>
              </a:rPr>
              <a:t>・</a:t>
            </a:r>
            <a:r>
              <a:rPr lang="en-US" altLang="ja-JP" sz="2000" dirty="0" smtClean="0">
                <a:latin typeface="+mn-ea"/>
              </a:rPr>
              <a:t>SHA1</a:t>
            </a:r>
            <a:r>
              <a:rPr lang="ja-JP" altLang="en-US" sz="2000" dirty="0" smtClean="0">
                <a:latin typeface="+mn-ea"/>
              </a:rPr>
              <a:t>による暗号化は不可逆なためパスワードの再設定　　 が行えないので、可逆の暗号化を行いパスワードの再設定を行えるようにする。</a:t>
            </a:r>
            <a:endParaRPr lang="en-US" altLang="ja-JP" sz="2000" dirty="0" smtClean="0">
              <a:latin typeface="+mn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331640" y="2708920"/>
            <a:ext cx="63749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latin typeface="+mn-ea"/>
              </a:rPr>
              <a:t>管理者登録ページの統合</a:t>
            </a:r>
            <a:endParaRPr lang="en-US" altLang="ja-JP" sz="2000" dirty="0" smtClean="0">
              <a:latin typeface="+mn-ea"/>
            </a:endParaRPr>
          </a:p>
          <a:p>
            <a:r>
              <a:rPr lang="ja-JP" altLang="en-US" sz="2000" dirty="0" smtClean="0">
                <a:latin typeface="+mn-ea"/>
              </a:rPr>
              <a:t>・管理者登録をする際にパスワードを暗号化と、会員登録と別のデータベースに登録するため、別途ページを作成することになった。</a:t>
            </a:r>
            <a:endParaRPr lang="en-US" altLang="ja-JP" sz="2000" dirty="0" smtClean="0">
              <a:latin typeface="+mn-ea"/>
            </a:endParaRPr>
          </a:p>
          <a:p>
            <a:r>
              <a:rPr lang="ja-JP" altLang="en-US" sz="2000" dirty="0" smtClean="0">
                <a:latin typeface="+mn-ea"/>
              </a:rPr>
              <a:t>このページも統合できるようにする。</a:t>
            </a:r>
            <a:endParaRPr lang="en-US" altLang="ja-JP" sz="2000" dirty="0" smtClean="0">
              <a:latin typeface="+mn-ea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365412" y="4653136"/>
            <a:ext cx="63749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latin typeface="+mn-ea"/>
              </a:rPr>
              <a:t>管理者登録のセキュリティ強化</a:t>
            </a:r>
            <a:endParaRPr lang="en-US" altLang="ja-JP" sz="2000" dirty="0" smtClean="0">
              <a:latin typeface="+mn-ea"/>
            </a:endParaRPr>
          </a:p>
          <a:p>
            <a:r>
              <a:rPr lang="ja-JP" altLang="en-US" sz="2000" dirty="0" smtClean="0">
                <a:latin typeface="+mn-ea"/>
              </a:rPr>
              <a:t>・管理者登録する際はパスワード以外にもセキュリティを増やすようにする。</a:t>
            </a:r>
            <a:endParaRPr lang="en-US" altLang="ja-JP" sz="2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1504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683568" y="188641"/>
            <a:ext cx="7772400" cy="7200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1" sz="4100" b="1" kern="1200">
                <a:solidFill>
                  <a:schemeClr val="dk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/>
            <a:r>
              <a:rPr lang="ja-JP" altLang="en-US" sz="3600" dirty="0" smtClean="0"/>
              <a:t>感想</a:t>
            </a:r>
            <a:endParaRPr lang="ja-JP" altLang="en-US" sz="36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65412" y="1628800"/>
            <a:ext cx="63749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latin typeface="+mn-ea"/>
              </a:rPr>
              <a:t>・作成にあたって、様々なサンプルコードを調べ、勉強になった。</a:t>
            </a:r>
            <a:endParaRPr lang="en-US" altLang="ja-JP" sz="2400" dirty="0" smtClean="0">
              <a:latin typeface="+mn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365412" y="2845385"/>
            <a:ext cx="63749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latin typeface="+mn-ea"/>
              </a:rPr>
              <a:t>・デザインをシンプルにし過ぎた感があるので、ヘッダーやフッターなどを取り入れても良かった。</a:t>
            </a:r>
            <a:endParaRPr lang="en-US" altLang="ja-JP" sz="2400" dirty="0" smtClean="0">
              <a:latin typeface="+mn-ea"/>
            </a:endParaRPr>
          </a:p>
          <a:p>
            <a:r>
              <a:rPr lang="ja-JP" altLang="en-US" sz="2400" dirty="0">
                <a:latin typeface="+mn-ea"/>
              </a:rPr>
              <a:t>ボタン</a:t>
            </a:r>
            <a:r>
              <a:rPr lang="ja-JP" altLang="en-US" sz="2400" dirty="0" smtClean="0">
                <a:latin typeface="+mn-ea"/>
              </a:rPr>
              <a:t>のデザイン</a:t>
            </a:r>
            <a:r>
              <a:rPr lang="ja-JP" altLang="en-US" sz="2400" dirty="0" smtClean="0">
                <a:latin typeface="+mn-ea"/>
              </a:rPr>
              <a:t>も、もう</a:t>
            </a:r>
            <a:r>
              <a:rPr lang="ja-JP" altLang="en-US" sz="2400" dirty="0" smtClean="0">
                <a:latin typeface="+mn-ea"/>
              </a:rPr>
              <a:t>少し見直したい。</a:t>
            </a:r>
            <a:endParaRPr lang="en-US" altLang="ja-JP" sz="2400" dirty="0" smtClean="0">
              <a:latin typeface="+mn-ea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403648" y="4388911"/>
            <a:ext cx="63749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latin typeface="+mn-ea"/>
              </a:rPr>
              <a:t>・</a:t>
            </a:r>
            <a:r>
              <a:rPr lang="en-US" altLang="ja-JP" sz="2400" dirty="0" smtClean="0">
                <a:latin typeface="+mn-ea"/>
              </a:rPr>
              <a:t>Ajax</a:t>
            </a:r>
            <a:r>
              <a:rPr lang="ja-JP" altLang="en-US" sz="2400" dirty="0" smtClean="0">
                <a:latin typeface="+mn-ea"/>
              </a:rPr>
              <a:t>を導入したが、まだコードの書き方などを十分に理解できたない部分が多いので、より学びたいと思う。</a:t>
            </a:r>
            <a:endParaRPr lang="en-US" altLang="ja-JP" sz="2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8896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ビジネス">
  <a:themeElements>
    <a:clrScheme name="エグゼクティブ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ビジネス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ビジネ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316</TotalTime>
  <Words>363</Words>
  <Application>Microsoft Office PowerPoint</Application>
  <PresentationFormat>画面に合わせる (4:3)</PresentationFormat>
  <Paragraphs>78</Paragraphs>
  <Slides>9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0" baseType="lpstr">
      <vt:lpstr>ビジネス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kana-el</dc:creator>
  <cp:lastModifiedBy>kana-el</cp:lastModifiedBy>
  <cp:revision>14</cp:revision>
  <dcterms:created xsi:type="dcterms:W3CDTF">2022-06-01T07:09:31Z</dcterms:created>
  <dcterms:modified xsi:type="dcterms:W3CDTF">2022-06-07T08:26:52Z</dcterms:modified>
</cp:coreProperties>
</file>