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45" d="100"/>
          <a:sy n="45" d="100"/>
        </p:scale>
        <p:origin x="108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望 遠山" userId="9ef91a7376716c7a" providerId="LiveId" clId="{05EA3B00-86D1-4459-A48C-E56232B6270B}"/>
    <pc:docChg chg="undo custSel delSld modSld">
      <pc:chgData name="望 遠山" userId="9ef91a7376716c7a" providerId="LiveId" clId="{05EA3B00-86D1-4459-A48C-E56232B6270B}" dt="2025-08-24T13:30:00.974" v="96" actId="47"/>
      <pc:docMkLst>
        <pc:docMk/>
      </pc:docMkLst>
      <pc:sldChg chg="addSp delSp modSp del mod">
        <pc:chgData name="望 遠山" userId="9ef91a7376716c7a" providerId="LiveId" clId="{05EA3B00-86D1-4459-A48C-E56232B6270B}" dt="2025-08-24T13:29:55.241" v="95" actId="47"/>
        <pc:sldMkLst>
          <pc:docMk/>
          <pc:sldMk cId="2958965683" sldId="260"/>
        </pc:sldMkLst>
      </pc:sldChg>
      <pc:sldChg chg="addSp delSp modSp del mod">
        <pc:chgData name="望 遠山" userId="9ef91a7376716c7a" providerId="LiveId" clId="{05EA3B00-86D1-4459-A48C-E56232B6270B}" dt="2025-08-24T13:30:00.974" v="96" actId="47"/>
        <pc:sldMkLst>
          <pc:docMk/>
          <pc:sldMk cId="392813119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5BF7FB-E79B-478F-8578-E3BD9E15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9644C72-8BAE-43A3-987D-8C32D079D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B1B55B-3FE6-4B8A-8196-2B1B9D85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FA794C-45B1-4C8E-8E9E-5F9DF7FA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A1749-EFBC-491A-8688-7F1583E52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34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4FB21-B3FB-412D-BCCC-B0AFB4283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F8EEE7-A25E-40E6-B6B9-DFE1A0E2C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50FD0C-391F-4DBF-804F-3F97308F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8AE44-319B-4E9A-99D3-73F32670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E50F8E-61DA-479B-8D71-329427AD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270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15F68C8-4DF1-4C8B-A6BC-E3D784FFE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25DFB7-C738-4DF9-B3D3-09EE8054E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338F41-73E2-49FD-AB28-839CA9D69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DA9C92-36D5-4EAD-BD22-03A0BDDC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B1CD5-4201-47ED-B8F3-B1A3ACDF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63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CCF59-6929-4FFF-B96D-F46A0B17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458200-8803-4B22-9506-D5008DD6C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0E5F5-4D6D-48C7-9CFB-1902CACE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F3C78-D398-4ABA-96EC-6C066930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61B384-7756-4EA2-A372-FA82785F3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01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3DDDAF-D677-4433-B337-EB73CACBE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86EF91-662C-4513-86D2-99EE061B7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ACD481-1370-4836-BFE8-42564F3E0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A720F-2588-426B-9BF7-5C1E448F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810F8-2CFB-4CDB-A39D-7E51BA4A8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32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C2B58C-2450-42B4-858D-AF4869CB9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DC9408-8996-4E89-8E90-D9B70961B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4962F9C-6333-487C-98C1-0BD81F9C0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459092-18E5-42DD-AA29-DBFDC2740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A2850C-23A7-4FE1-91CB-8F4450CF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F5EC4-1398-463D-BBEB-5CE746E9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11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98A2C-843D-429A-AFDF-6DC15A0B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48711A-0704-49C1-AE4B-FFA7D1CF8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2FD4FF1-1A0D-4422-B05A-119BDD991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C558081-0971-4770-AA6A-166DE1828F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68B451-4665-4EFA-A7B1-0970C187C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58D084-FE8E-489A-BD7F-F63A4D9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9053CFB-9A16-455B-B2E5-6FE2AA6B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08C6C97-5D68-4C4A-A957-E696CBD7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58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F0B078-9EB3-4958-84A3-40E0E1DBC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92F11FC-264F-40B6-B9B1-0C9B44A8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47A95C-02D2-463B-A026-B1A05B6A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724DD31-D7D6-4B46-8910-3F716566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77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928363F-7291-4319-8EA5-26CB19D3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9D76AD1-8BEC-4612-86F7-E023C0B7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41456A-9DCA-4E80-B4C2-97E312D5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31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94093-3916-4153-808D-BBE5E6DA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6D36E1-8D0B-4074-9F52-AED9E97AC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8A592F-5CE2-4388-A49E-A73B14745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AD97CF-9CBA-46E0-B0E5-8CFBD40A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669B8A-73F0-469F-A5EE-9E7E5B1DD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F4B8B-C07E-43DE-B770-DF61FF8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840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B9DA4-57BB-4A6D-A46B-D649872A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14AF88-31E5-4605-A610-1AD2EF7A91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60CE6D-ED7C-4833-A0B7-79456ABAF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9056D3-BE92-476D-A084-9039672A1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DF2508-A7C9-4ADD-BE6A-DC44F8683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D379F8-61C7-4B00-B14E-09CA15E7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737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35CB7CD-33CC-4F8A-9ECD-262F682E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C3DC951-382C-468C-8267-E0034172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C7AD99-8A0A-4E98-BC81-6EEA7EA24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C6948-8766-4940-95F9-E59B2EC348A1}" type="datetimeFigureOut">
              <a:rPr kumimoji="1" lang="ja-JP" altLang="en-US" smtClean="0"/>
              <a:t>2025/8/24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63F8F6-A66B-4DA1-9B96-526BBC16A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7CCA0F-B0E6-47E4-A2CA-0C40AAA18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DCA1E-4EEB-4242-B30F-E7268E85D8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1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D55F3A0-9772-42FD-92B4-BD9C6DC0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（イ）ロボットの構成の図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A6F01E3-8B9B-4CCA-B127-4E4AB8294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267" y="1690688"/>
            <a:ext cx="6248390" cy="4442826"/>
          </a:xfrm>
          <a:prstGeom prst="rect">
            <a:avLst/>
          </a:prstGeom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6B6614D7-0FA3-44F4-A517-D90B333BFB27}"/>
              </a:ext>
            </a:extLst>
          </p:cNvPr>
          <p:cNvSpPr/>
          <p:nvPr/>
        </p:nvSpPr>
        <p:spPr>
          <a:xfrm>
            <a:off x="5445334" y="2178818"/>
            <a:ext cx="2147299" cy="544530"/>
          </a:xfrm>
          <a:prstGeom prst="wedgeRectCallout">
            <a:avLst>
              <a:gd name="adj1" fmla="val -39906"/>
              <a:gd name="adj2" fmla="val 19019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タッチセンサ</a:t>
            </a:r>
            <a:r>
              <a:rPr lang="en-US" altLang="ja-JP" dirty="0">
                <a:latin typeface="Consolas" panose="020B0609020204030204" pitchFamily="49" charset="0"/>
                <a:ea typeface="ＭＳ ゴシック" panose="020B0609070205080204" pitchFamily="49" charset="-128"/>
              </a:rPr>
              <a:t>”1”</a:t>
            </a:r>
            <a:endParaRPr kumimoji="1" lang="ja-JP" altLang="en-US" dirty="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95848742-7560-47F6-96BC-C556D827CF36}"/>
              </a:ext>
            </a:extLst>
          </p:cNvPr>
          <p:cNvSpPr/>
          <p:nvPr/>
        </p:nvSpPr>
        <p:spPr>
          <a:xfrm>
            <a:off x="1068267" y="5407793"/>
            <a:ext cx="2147299" cy="544530"/>
          </a:xfrm>
          <a:prstGeom prst="wedgeRectCallout">
            <a:avLst>
              <a:gd name="adj1" fmla="val 75869"/>
              <a:gd name="adj2" fmla="val -2908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モータ</a:t>
            </a:r>
            <a:r>
              <a:rPr lang="en-US" altLang="ja-JP" dirty="0">
                <a:latin typeface="Consolas" panose="020B0609020204030204" pitchFamily="49" charset="0"/>
                <a:ea typeface="ＭＳ ゴシック" panose="020B0609070205080204" pitchFamily="49" charset="-128"/>
              </a:rPr>
              <a:t>”A”</a:t>
            </a:r>
            <a:endParaRPr kumimoji="1" lang="ja-JP" altLang="en-US" dirty="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D786991B-F8B7-4847-BDEE-DB16576BEDAC}"/>
              </a:ext>
            </a:extLst>
          </p:cNvPr>
          <p:cNvSpPr/>
          <p:nvPr/>
        </p:nvSpPr>
        <p:spPr>
          <a:xfrm>
            <a:off x="2719976" y="1733178"/>
            <a:ext cx="2147299" cy="544530"/>
          </a:xfrm>
          <a:prstGeom prst="wedgeRectCallout">
            <a:avLst>
              <a:gd name="adj1" fmla="val 23526"/>
              <a:gd name="adj2" fmla="val 1866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モータ</a:t>
            </a:r>
            <a:r>
              <a:rPr lang="en-US" altLang="ja-JP" dirty="0">
                <a:latin typeface="Consolas" panose="020B0609020204030204" pitchFamily="49" charset="0"/>
                <a:ea typeface="ＭＳ ゴシック" panose="020B0609070205080204" pitchFamily="49" charset="-128"/>
              </a:rPr>
              <a:t>”B”</a:t>
            </a:r>
            <a:endParaRPr kumimoji="1" lang="ja-JP" altLang="en-US" dirty="0">
              <a:latin typeface="Consolas" panose="020B0609020204030204" pitchFamily="49" charset="0"/>
              <a:ea typeface="ＭＳ ゴシック" panose="020B0609070205080204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C8E6E93-5112-48EA-AFA9-C44DE159E1D0}"/>
              </a:ext>
            </a:extLst>
          </p:cNvPr>
          <p:cNvSpPr txBox="1"/>
          <p:nvPr/>
        </p:nvSpPr>
        <p:spPr>
          <a:xfrm>
            <a:off x="7686675" y="4102189"/>
            <a:ext cx="4124325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図を作成し、レポートに貼り付ける際には、このままコピー</a:t>
            </a:r>
            <a:r>
              <a:rPr lang="en-US" altLang="ja-JP" dirty="0"/>
              <a:t>&amp;</a:t>
            </a:r>
            <a:r>
              <a:rPr lang="ja-JP" altLang="en-US" dirty="0"/>
              <a:t>ペーストするのではなく、グループ化した後、右クリックして図として保存してから、その図を貼り付けるとよい。</a:t>
            </a:r>
            <a:endParaRPr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Word</a:t>
            </a:r>
            <a:r>
              <a:rPr kumimoji="1" lang="ja-JP" altLang="en-US" dirty="0"/>
              <a:t>に貼り付けた際にレイアウトが崩れることがあるため）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55A1814-83FD-4CC6-8ECA-68CD068DD0F1}"/>
              </a:ext>
            </a:extLst>
          </p:cNvPr>
          <p:cNvSpPr/>
          <p:nvPr/>
        </p:nvSpPr>
        <p:spPr>
          <a:xfrm>
            <a:off x="8170692" y="1550912"/>
            <a:ext cx="2847974" cy="1172436"/>
          </a:xfrm>
          <a:prstGeom prst="wedgeRectCallout">
            <a:avLst>
              <a:gd name="adj1" fmla="val -68010"/>
              <a:gd name="adj2" fmla="val 2678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吹き出しをそのまま流用やコピー</a:t>
            </a:r>
            <a:r>
              <a:rPr lang="ja-JP" altLang="en-US" dirty="0"/>
              <a:t>＆ペースト</a:t>
            </a:r>
            <a:r>
              <a:rPr kumimoji="1" lang="ja-JP" altLang="en-US" dirty="0"/>
              <a:t>して利用して下さい。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D5B95A41-0692-4E9B-ACD0-14032EEE7266}"/>
              </a:ext>
            </a:extLst>
          </p:cNvPr>
          <p:cNvSpPr/>
          <p:nvPr/>
        </p:nvSpPr>
        <p:spPr>
          <a:xfrm>
            <a:off x="8170692" y="2826550"/>
            <a:ext cx="2847974" cy="1172436"/>
          </a:xfrm>
          <a:prstGeom prst="wedgeRectCallout">
            <a:avLst>
              <a:gd name="adj1" fmla="val -87469"/>
              <a:gd name="adj2" fmla="val 2757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図は自分の作成したスクリーンショットの画像に差し替えて下さい</a:t>
            </a:r>
          </a:p>
        </p:txBody>
      </p:sp>
    </p:spTree>
    <p:extLst>
      <p:ext uri="{BB962C8B-B14F-4D97-AF65-F5344CB8AC3E}">
        <p14:creationId xmlns:p14="http://schemas.microsoft.com/office/powerpoint/2010/main" val="18314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ひし形 16">
            <a:extLst>
              <a:ext uri="{FF2B5EF4-FFF2-40B4-BE49-F238E27FC236}">
                <a16:creationId xmlns:a16="http://schemas.microsoft.com/office/drawing/2014/main" id="{495604D2-0789-4596-844D-A27BEE394A8E}"/>
              </a:ext>
            </a:extLst>
          </p:cNvPr>
          <p:cNvSpPr/>
          <p:nvPr/>
        </p:nvSpPr>
        <p:spPr bwMode="auto">
          <a:xfrm>
            <a:off x="2327326" y="2147409"/>
            <a:ext cx="1371600" cy="360000"/>
          </a:xfrm>
          <a:prstGeom prst="diamond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条件</a:t>
            </a: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kumimoji="1" lang="ja-JP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0E462B32-C983-4A5B-9831-A9FFFB565CE1}"/>
              </a:ext>
            </a:extLst>
          </p:cNvPr>
          <p:cNvSpPr/>
          <p:nvPr/>
        </p:nvSpPr>
        <p:spPr bwMode="auto">
          <a:xfrm>
            <a:off x="670885" y="2147410"/>
            <a:ext cx="1371600" cy="360000"/>
          </a:xfrm>
          <a:prstGeom prst="flowChartProcess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動作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</a:t>
            </a: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51BE3E62-08F6-41C9-928E-9B746B25E322}"/>
              </a:ext>
            </a:extLst>
          </p:cNvPr>
          <p:cNvSpPr/>
          <p:nvPr/>
        </p:nvSpPr>
        <p:spPr bwMode="auto">
          <a:xfrm>
            <a:off x="670885" y="2979176"/>
            <a:ext cx="1371600" cy="360000"/>
          </a:xfrm>
          <a:prstGeom prst="flowChartProcess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動作２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10E6D3AB-CDF2-43CA-9A68-026DBE384A36}"/>
              </a:ext>
            </a:extLst>
          </p:cNvPr>
          <p:cNvSpPr/>
          <p:nvPr/>
        </p:nvSpPr>
        <p:spPr bwMode="auto">
          <a:xfrm>
            <a:off x="670885" y="3810943"/>
            <a:ext cx="1371600" cy="360000"/>
          </a:xfrm>
          <a:prstGeom prst="flowChartProcess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動作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３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AAEB856-355E-49C9-8CBC-463A561CB606}"/>
              </a:ext>
            </a:extLst>
          </p:cNvPr>
          <p:cNvCxnSpPr>
            <a:stCxn id="18" idx="2"/>
            <a:endCxn id="19" idx="0"/>
          </p:cNvCxnSpPr>
          <p:nvPr/>
        </p:nvCxnSpPr>
        <p:spPr bwMode="auto">
          <a:xfrm>
            <a:off x="1356685" y="2507410"/>
            <a:ext cx="0" cy="47176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E27F82D-D713-4869-9E8B-9EBDD4D0A8BD}"/>
              </a:ext>
            </a:extLst>
          </p:cNvPr>
          <p:cNvCxnSpPr>
            <a:stCxn id="19" idx="2"/>
            <a:endCxn id="20" idx="0"/>
          </p:cNvCxnSpPr>
          <p:nvPr/>
        </p:nvCxnSpPr>
        <p:spPr bwMode="auto">
          <a:xfrm>
            <a:off x="1356685" y="3339176"/>
            <a:ext cx="0" cy="471767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A8A4CB3-670A-4366-B456-BA222DB2FBD1}"/>
              </a:ext>
            </a:extLst>
          </p:cNvPr>
          <p:cNvCxnSpPr>
            <a:endCxn id="18" idx="0"/>
          </p:cNvCxnSpPr>
          <p:nvPr/>
        </p:nvCxnSpPr>
        <p:spPr bwMode="auto">
          <a:xfrm>
            <a:off x="1356685" y="1580143"/>
            <a:ext cx="0" cy="567267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56ABF56E-01A6-40D2-86E9-EDEA7D59E40D}"/>
              </a:ext>
            </a:extLst>
          </p:cNvPr>
          <p:cNvCxnSpPr>
            <a:stCxn id="20" idx="2"/>
          </p:cNvCxnSpPr>
          <p:nvPr/>
        </p:nvCxnSpPr>
        <p:spPr bwMode="auto">
          <a:xfrm>
            <a:off x="1356685" y="4170943"/>
            <a:ext cx="0" cy="48260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EA5D7442-EC19-4C52-8CC7-E73B6F16CC99}"/>
              </a:ext>
            </a:extLst>
          </p:cNvPr>
          <p:cNvSpPr/>
          <p:nvPr/>
        </p:nvSpPr>
        <p:spPr bwMode="auto">
          <a:xfrm>
            <a:off x="2327326" y="2979175"/>
            <a:ext cx="1371600" cy="360000"/>
          </a:xfrm>
          <a:prstGeom prst="flowChartProcess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動作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１</a:t>
            </a:r>
          </a:p>
        </p:txBody>
      </p:sp>
      <p:sp>
        <p:nvSpPr>
          <p:cNvPr id="26" name="フローチャート: 処理 25">
            <a:extLst>
              <a:ext uri="{FF2B5EF4-FFF2-40B4-BE49-F238E27FC236}">
                <a16:creationId xmlns:a16="http://schemas.microsoft.com/office/drawing/2014/main" id="{2D3DEB09-7B26-4FCE-9833-27A0921A63AD}"/>
              </a:ext>
            </a:extLst>
          </p:cNvPr>
          <p:cNvSpPr/>
          <p:nvPr/>
        </p:nvSpPr>
        <p:spPr bwMode="auto">
          <a:xfrm>
            <a:off x="3859792" y="2979175"/>
            <a:ext cx="1371600" cy="360000"/>
          </a:xfrm>
          <a:prstGeom prst="flowChartProcess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動作</a:t>
            </a: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２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81BD54C-2158-4544-842A-56C0360FA842}"/>
              </a:ext>
            </a:extLst>
          </p:cNvPr>
          <p:cNvCxnSpPr>
            <a:endCxn id="25" idx="0"/>
          </p:cNvCxnSpPr>
          <p:nvPr/>
        </p:nvCxnSpPr>
        <p:spPr bwMode="auto">
          <a:xfrm>
            <a:off x="3013126" y="2507409"/>
            <a:ext cx="0" cy="47176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AEE837A5-7A24-42B5-A6B3-C2A29A497B7B}"/>
              </a:ext>
            </a:extLst>
          </p:cNvPr>
          <p:cNvCxnSpPr>
            <a:stCxn id="25" idx="2"/>
          </p:cNvCxnSpPr>
          <p:nvPr/>
        </p:nvCxnSpPr>
        <p:spPr bwMode="auto">
          <a:xfrm>
            <a:off x="3013126" y="3339175"/>
            <a:ext cx="0" cy="1314367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D4CE2AD-0A86-4A2F-9947-012D588F24F4}"/>
              </a:ext>
            </a:extLst>
          </p:cNvPr>
          <p:cNvCxnSpPr/>
          <p:nvPr/>
        </p:nvCxnSpPr>
        <p:spPr bwMode="auto">
          <a:xfrm>
            <a:off x="3013126" y="1580142"/>
            <a:ext cx="0" cy="567267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0" name="図形 37">
            <a:extLst>
              <a:ext uri="{FF2B5EF4-FFF2-40B4-BE49-F238E27FC236}">
                <a16:creationId xmlns:a16="http://schemas.microsoft.com/office/drawing/2014/main" id="{0BB58EC0-9679-474C-8A59-6C7C0DF7B5D6}"/>
              </a:ext>
            </a:extLst>
          </p:cNvPr>
          <p:cNvCxnSpPr>
            <a:stCxn id="17" idx="3"/>
            <a:endCxn id="26" idx="0"/>
          </p:cNvCxnSpPr>
          <p:nvPr/>
        </p:nvCxnSpPr>
        <p:spPr bwMode="auto">
          <a:xfrm>
            <a:off x="3698926" y="2327409"/>
            <a:ext cx="846666" cy="651766"/>
          </a:xfrm>
          <a:prstGeom prst="bentConnector2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1" name="図形 39">
            <a:extLst>
              <a:ext uri="{FF2B5EF4-FFF2-40B4-BE49-F238E27FC236}">
                <a16:creationId xmlns:a16="http://schemas.microsoft.com/office/drawing/2014/main" id="{E2BB806B-CE56-4355-821B-04625D7DD385}"/>
              </a:ext>
            </a:extLst>
          </p:cNvPr>
          <p:cNvCxnSpPr>
            <a:stCxn id="26" idx="2"/>
          </p:cNvCxnSpPr>
          <p:nvPr/>
        </p:nvCxnSpPr>
        <p:spPr bwMode="auto">
          <a:xfrm rot="5400000">
            <a:off x="3467109" y="2885192"/>
            <a:ext cx="624501" cy="1532466"/>
          </a:xfrm>
          <a:prstGeom prst="bentConnector2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2" name="ひし形 31">
            <a:extLst>
              <a:ext uri="{FF2B5EF4-FFF2-40B4-BE49-F238E27FC236}">
                <a16:creationId xmlns:a16="http://schemas.microsoft.com/office/drawing/2014/main" id="{37D84A95-88F5-43D4-B218-E7960C0A4FE5}"/>
              </a:ext>
            </a:extLst>
          </p:cNvPr>
          <p:cNvSpPr/>
          <p:nvPr/>
        </p:nvSpPr>
        <p:spPr bwMode="auto">
          <a:xfrm>
            <a:off x="5803160" y="2147407"/>
            <a:ext cx="1371600" cy="360000"/>
          </a:xfrm>
          <a:prstGeom prst="diamond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条件</a:t>
            </a:r>
            <a:r>
              <a:rPr kumimoji="1" lang="en-US" altLang="ja-JP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3" name="フローチャート: 処理 32">
            <a:extLst>
              <a:ext uri="{FF2B5EF4-FFF2-40B4-BE49-F238E27FC236}">
                <a16:creationId xmlns:a16="http://schemas.microsoft.com/office/drawing/2014/main" id="{A2DDEA1F-037E-493F-BEBE-D4C27B62A9CF}"/>
              </a:ext>
            </a:extLst>
          </p:cNvPr>
          <p:cNvSpPr/>
          <p:nvPr/>
        </p:nvSpPr>
        <p:spPr bwMode="auto">
          <a:xfrm>
            <a:off x="5803160" y="2979173"/>
            <a:ext cx="1371600" cy="360000"/>
          </a:xfrm>
          <a:prstGeom prst="flowChartProcess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動作１</a:t>
            </a: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31F765D1-830D-4B8B-A645-CB2E9E31079F}"/>
              </a:ext>
            </a:extLst>
          </p:cNvPr>
          <p:cNvCxnSpPr>
            <a:endCxn id="33" idx="0"/>
          </p:cNvCxnSpPr>
          <p:nvPr/>
        </p:nvCxnSpPr>
        <p:spPr bwMode="auto">
          <a:xfrm>
            <a:off x="6488960" y="2507407"/>
            <a:ext cx="0" cy="471766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C61F2B5-DD7A-450D-89B4-EA4477983A85}"/>
              </a:ext>
            </a:extLst>
          </p:cNvPr>
          <p:cNvCxnSpPr/>
          <p:nvPr/>
        </p:nvCxnSpPr>
        <p:spPr bwMode="auto">
          <a:xfrm>
            <a:off x="6488960" y="1580140"/>
            <a:ext cx="0" cy="567267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F202814-6334-4262-A9FA-EA918244BC8F}"/>
              </a:ext>
            </a:extLst>
          </p:cNvPr>
          <p:cNvSpPr txBox="1"/>
          <p:nvPr/>
        </p:nvSpPr>
        <p:spPr>
          <a:xfrm>
            <a:off x="2327326" y="24798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Yes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9E7FEAAE-44FA-4612-ACBD-F2FAB5766FA8}"/>
              </a:ext>
            </a:extLst>
          </p:cNvPr>
          <p:cNvSpPr txBox="1"/>
          <p:nvPr/>
        </p:nvSpPr>
        <p:spPr>
          <a:xfrm>
            <a:off x="3588854" y="1962743"/>
            <a:ext cx="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38" name="図形 53">
            <a:extLst>
              <a:ext uri="{FF2B5EF4-FFF2-40B4-BE49-F238E27FC236}">
                <a16:creationId xmlns:a16="http://schemas.microsoft.com/office/drawing/2014/main" id="{9C629E63-94E0-4D61-9016-8F3A2356A825}"/>
              </a:ext>
            </a:extLst>
          </p:cNvPr>
          <p:cNvCxnSpPr>
            <a:stCxn id="33" idx="2"/>
          </p:cNvCxnSpPr>
          <p:nvPr/>
        </p:nvCxnSpPr>
        <p:spPr bwMode="auto">
          <a:xfrm rot="5400000">
            <a:off x="5841218" y="2968799"/>
            <a:ext cx="277368" cy="1018117"/>
          </a:xfrm>
          <a:prstGeom prst="bentConnector2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図形 55">
            <a:extLst>
              <a:ext uri="{FF2B5EF4-FFF2-40B4-BE49-F238E27FC236}">
                <a16:creationId xmlns:a16="http://schemas.microsoft.com/office/drawing/2014/main" id="{DB5BF029-AC47-4F58-8FE5-F67ECC94DD77}"/>
              </a:ext>
            </a:extLst>
          </p:cNvPr>
          <p:cNvCxnSpPr>
            <a:endCxn id="32" idx="1"/>
          </p:cNvCxnSpPr>
          <p:nvPr/>
        </p:nvCxnSpPr>
        <p:spPr bwMode="auto">
          <a:xfrm rot="5400000" flipH="1" flipV="1">
            <a:off x="4992434" y="2805817"/>
            <a:ext cx="1289135" cy="332317"/>
          </a:xfrm>
          <a:prstGeom prst="bentConnector2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6F35213-7F53-428A-B49F-4D8EAE72A9FC}"/>
              </a:ext>
            </a:extLst>
          </p:cNvPr>
          <p:cNvCxnSpPr>
            <a:stCxn id="32" idx="3"/>
          </p:cNvCxnSpPr>
          <p:nvPr/>
        </p:nvCxnSpPr>
        <p:spPr bwMode="auto">
          <a:xfrm>
            <a:off x="7174760" y="2327407"/>
            <a:ext cx="268816" cy="1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カギ線コネクタ 62">
            <a:extLst>
              <a:ext uri="{FF2B5EF4-FFF2-40B4-BE49-F238E27FC236}">
                <a16:creationId xmlns:a16="http://schemas.microsoft.com/office/drawing/2014/main" id="{E46725A3-684D-480D-8546-0F6289571933}"/>
              </a:ext>
            </a:extLst>
          </p:cNvPr>
          <p:cNvCxnSpPr/>
          <p:nvPr/>
        </p:nvCxnSpPr>
        <p:spPr bwMode="auto">
          <a:xfrm rot="5400000">
            <a:off x="5803202" y="3013165"/>
            <a:ext cx="2326133" cy="954616"/>
          </a:xfrm>
          <a:prstGeom prst="bentConnector3">
            <a:avLst>
              <a:gd name="adj1" fmla="val 71839"/>
            </a:avLst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2" name="角丸四角形 30">
            <a:extLst>
              <a:ext uri="{FF2B5EF4-FFF2-40B4-BE49-F238E27FC236}">
                <a16:creationId xmlns:a16="http://schemas.microsoft.com/office/drawing/2014/main" id="{8D019D75-6E05-4C61-B5CC-C0D5A0E21BC9}"/>
              </a:ext>
            </a:extLst>
          </p:cNvPr>
          <p:cNvSpPr/>
          <p:nvPr/>
        </p:nvSpPr>
        <p:spPr bwMode="auto">
          <a:xfrm>
            <a:off x="670885" y="4810342"/>
            <a:ext cx="1371600" cy="381000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連節構造</a:t>
            </a:r>
          </a:p>
        </p:txBody>
      </p:sp>
      <p:sp>
        <p:nvSpPr>
          <p:cNvPr id="43" name="角丸四角形 32">
            <a:extLst>
              <a:ext uri="{FF2B5EF4-FFF2-40B4-BE49-F238E27FC236}">
                <a16:creationId xmlns:a16="http://schemas.microsoft.com/office/drawing/2014/main" id="{466459D3-6F19-47F6-9F44-2C25C1A97D58}"/>
              </a:ext>
            </a:extLst>
          </p:cNvPr>
          <p:cNvSpPr/>
          <p:nvPr/>
        </p:nvSpPr>
        <p:spPr bwMode="auto">
          <a:xfrm>
            <a:off x="3013126" y="4772241"/>
            <a:ext cx="1371600" cy="381000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選択構造</a:t>
            </a:r>
          </a:p>
        </p:txBody>
      </p:sp>
      <p:sp>
        <p:nvSpPr>
          <p:cNvPr id="44" name="角丸四角形 33">
            <a:extLst>
              <a:ext uri="{FF2B5EF4-FFF2-40B4-BE49-F238E27FC236}">
                <a16:creationId xmlns:a16="http://schemas.microsoft.com/office/drawing/2014/main" id="{B3928775-8E65-4B7D-8892-9EEE0E42037F}"/>
              </a:ext>
            </a:extLst>
          </p:cNvPr>
          <p:cNvSpPr/>
          <p:nvPr/>
        </p:nvSpPr>
        <p:spPr bwMode="auto">
          <a:xfrm>
            <a:off x="5803161" y="4772241"/>
            <a:ext cx="1371600" cy="381000"/>
          </a:xfrm>
          <a:prstGeom prst="roundRect">
            <a:avLst/>
          </a:prstGeom>
          <a:solidFill>
            <a:srgbClr val="CC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ja-JP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反復構造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795EA27-71C9-42B7-83CD-E9B2436FE33E}"/>
              </a:ext>
            </a:extLst>
          </p:cNvPr>
          <p:cNvSpPr txBox="1"/>
          <p:nvPr/>
        </p:nvSpPr>
        <p:spPr>
          <a:xfrm>
            <a:off x="7081626" y="196274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Yes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08ECCBF-9254-4D1A-B209-9B0E776C9C7D}"/>
              </a:ext>
            </a:extLst>
          </p:cNvPr>
          <p:cNvSpPr txBox="1"/>
          <p:nvPr/>
        </p:nvSpPr>
        <p:spPr>
          <a:xfrm>
            <a:off x="5908993" y="2441442"/>
            <a:ext cx="97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No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DE83D2-DE5F-45FC-AB66-8E7C1211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（ウ）フローチャート</a:t>
            </a:r>
            <a:endParaRPr kumimoji="1" lang="ja-JP" altLang="en-US" dirty="0"/>
          </a:p>
        </p:txBody>
      </p:sp>
      <p:sp>
        <p:nvSpPr>
          <p:cNvPr id="51" name="角丸四角形 1682">
            <a:extLst>
              <a:ext uri="{FF2B5EF4-FFF2-40B4-BE49-F238E27FC236}">
                <a16:creationId xmlns:a16="http://schemas.microsoft.com/office/drawing/2014/main" id="{8A2D84BF-B3CE-4B7B-A71B-6E51BA1B98CF}"/>
              </a:ext>
            </a:extLst>
          </p:cNvPr>
          <p:cNvSpPr/>
          <p:nvPr/>
        </p:nvSpPr>
        <p:spPr bwMode="ltGray">
          <a:xfrm>
            <a:off x="882653" y="5918347"/>
            <a:ext cx="948064" cy="3600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開始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2" name="角丸四角形 1682">
            <a:extLst>
              <a:ext uri="{FF2B5EF4-FFF2-40B4-BE49-F238E27FC236}">
                <a16:creationId xmlns:a16="http://schemas.microsoft.com/office/drawing/2014/main" id="{6F8DDD4D-B03E-42DD-9773-4C1358E5BD9B}"/>
              </a:ext>
            </a:extLst>
          </p:cNvPr>
          <p:cNvSpPr/>
          <p:nvPr/>
        </p:nvSpPr>
        <p:spPr bwMode="ltGray">
          <a:xfrm>
            <a:off x="2744073" y="5918347"/>
            <a:ext cx="948064" cy="3600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終了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E723DB9-EC6F-46C5-B876-5A656925C828}"/>
              </a:ext>
            </a:extLst>
          </p:cNvPr>
          <p:cNvSpPr txBox="1"/>
          <p:nvPr/>
        </p:nvSpPr>
        <p:spPr>
          <a:xfrm>
            <a:off x="7754726" y="1501078"/>
            <a:ext cx="4116121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２，３ページの記号と矢印を</a:t>
            </a:r>
            <a:br>
              <a:rPr lang="en-US" altLang="ja-JP" dirty="0"/>
            </a:br>
            <a:r>
              <a:rPr lang="ja-JP" altLang="en-US" dirty="0"/>
              <a:t>コピー＆ペーストして</a:t>
            </a:r>
            <a:endParaRPr lang="en-US" altLang="ja-JP" dirty="0"/>
          </a:p>
          <a:p>
            <a:r>
              <a:rPr lang="ja-JP" altLang="en-US" dirty="0"/>
              <a:t>フローチャートを作成して下さい。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C0DB776-D78D-4693-BC9C-60391BE6BE68}"/>
              </a:ext>
            </a:extLst>
          </p:cNvPr>
          <p:cNvSpPr txBox="1"/>
          <p:nvPr/>
        </p:nvSpPr>
        <p:spPr>
          <a:xfrm>
            <a:off x="7746526" y="2687045"/>
            <a:ext cx="4124325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正しい記法でフローチャートを</a:t>
            </a:r>
            <a:endParaRPr kumimoji="1" lang="en-US" altLang="ja-JP" dirty="0"/>
          </a:p>
          <a:p>
            <a:r>
              <a:rPr kumimoji="1" lang="ja-JP" altLang="en-US" dirty="0"/>
              <a:t>作図して下さい。特に記号（図形）</a:t>
            </a:r>
            <a:endParaRPr kumimoji="1" lang="en-US" altLang="ja-JP" dirty="0"/>
          </a:p>
          <a:p>
            <a:r>
              <a:rPr kumimoji="1" lang="ja-JP" altLang="en-US" dirty="0"/>
              <a:t>や矢印の使い方に気を付けて下さい。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D486BAB-AD2F-4618-A230-6CBA9BEA20A5}"/>
              </a:ext>
            </a:extLst>
          </p:cNvPr>
          <p:cNvSpPr txBox="1"/>
          <p:nvPr/>
        </p:nvSpPr>
        <p:spPr>
          <a:xfrm>
            <a:off x="7747960" y="3887022"/>
            <a:ext cx="4124325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dirty="0"/>
              <a:t>図を作成し、レポートに貼り付ける際には、このままコピー</a:t>
            </a:r>
            <a:r>
              <a:rPr lang="en-US" altLang="ja-JP" dirty="0"/>
              <a:t>&amp;</a:t>
            </a:r>
            <a:r>
              <a:rPr lang="ja-JP" altLang="en-US" dirty="0"/>
              <a:t>ペーストするのではなく、グループ化した後、右クリックして図として保存してから、その図を貼り付けて下さい。</a:t>
            </a:r>
            <a:endParaRPr lang="en-US" altLang="ja-JP" dirty="0"/>
          </a:p>
          <a:p>
            <a:r>
              <a:rPr kumimoji="1" lang="ja-JP" altLang="en-US" dirty="0"/>
              <a:t>（</a:t>
            </a:r>
            <a:r>
              <a:rPr kumimoji="1" lang="en-US" altLang="ja-JP" dirty="0"/>
              <a:t>Word</a:t>
            </a:r>
            <a:r>
              <a:rPr kumimoji="1" lang="ja-JP" altLang="en-US" dirty="0"/>
              <a:t>に貼り付けた際にレイアウトが崩れることがあるため）</a:t>
            </a:r>
          </a:p>
        </p:txBody>
      </p:sp>
    </p:spTree>
    <p:extLst>
      <p:ext uri="{BB962C8B-B14F-4D97-AF65-F5344CB8AC3E}">
        <p14:creationId xmlns:p14="http://schemas.microsoft.com/office/powerpoint/2010/main" val="3775236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処理 1">
            <a:extLst>
              <a:ext uri="{FF2B5EF4-FFF2-40B4-BE49-F238E27FC236}">
                <a16:creationId xmlns:a16="http://schemas.microsoft.com/office/drawing/2014/main" id="{F3AE828C-999C-4D24-A100-6F0F42957F82}"/>
              </a:ext>
            </a:extLst>
          </p:cNvPr>
          <p:cNvSpPr/>
          <p:nvPr/>
        </p:nvSpPr>
        <p:spPr bwMode="auto">
          <a:xfrm>
            <a:off x="1384093" y="4773727"/>
            <a:ext cx="1440000" cy="360000"/>
          </a:xfrm>
          <a:prstGeom prst="flowChartProcess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動作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4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6251082-6F52-4D89-8724-13A986247089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 bwMode="auto">
          <a:xfrm>
            <a:off x="2104093" y="3264892"/>
            <a:ext cx="0" cy="262945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6444B93-F265-4113-A0B2-F9CD9D666CF6}"/>
              </a:ext>
            </a:extLst>
          </p:cNvPr>
          <p:cNvCxnSpPr>
            <a:cxnSpLocks/>
            <a:endCxn id="28" idx="0"/>
          </p:cNvCxnSpPr>
          <p:nvPr/>
        </p:nvCxnSpPr>
        <p:spPr bwMode="auto">
          <a:xfrm flipH="1">
            <a:off x="2104093" y="2191130"/>
            <a:ext cx="314" cy="713762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" name="図形 39">
            <a:extLst>
              <a:ext uri="{FF2B5EF4-FFF2-40B4-BE49-F238E27FC236}">
                <a16:creationId xmlns:a16="http://schemas.microsoft.com/office/drawing/2014/main" id="{9A673CC1-5FD1-4439-B908-C897C75DBBB6}"/>
              </a:ext>
            </a:extLst>
          </p:cNvPr>
          <p:cNvCxnSpPr>
            <a:cxnSpLocks/>
            <a:stCxn id="15" idx="2"/>
          </p:cNvCxnSpPr>
          <p:nvPr/>
        </p:nvCxnSpPr>
        <p:spPr bwMode="auto">
          <a:xfrm rot="5400000">
            <a:off x="1421171" y="5337007"/>
            <a:ext cx="262944" cy="1102272"/>
          </a:xfrm>
          <a:prstGeom prst="bentConnector2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6F3363F-4245-4386-A4DF-006815C7559E}"/>
              </a:ext>
            </a:extLst>
          </p:cNvPr>
          <p:cNvCxnSpPr>
            <a:cxnSpLocks/>
          </p:cNvCxnSpPr>
          <p:nvPr/>
        </p:nvCxnSpPr>
        <p:spPr bwMode="auto">
          <a:xfrm>
            <a:off x="1001507" y="2539260"/>
            <a:ext cx="0" cy="3480355"/>
          </a:xfrm>
          <a:prstGeom prst="line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34518E2-173C-43DB-BD87-0EB14724E8FA}"/>
              </a:ext>
            </a:extLst>
          </p:cNvPr>
          <p:cNvCxnSpPr/>
          <p:nvPr/>
        </p:nvCxnSpPr>
        <p:spPr bwMode="auto">
          <a:xfrm>
            <a:off x="1001507" y="2539260"/>
            <a:ext cx="1102900" cy="0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6" name="角丸四角形 1682">
            <a:extLst>
              <a:ext uri="{FF2B5EF4-FFF2-40B4-BE49-F238E27FC236}">
                <a16:creationId xmlns:a16="http://schemas.microsoft.com/office/drawing/2014/main" id="{3960B851-CB58-4503-BE43-D9575BF0A06A}"/>
              </a:ext>
            </a:extLst>
          </p:cNvPr>
          <p:cNvSpPr/>
          <p:nvPr/>
        </p:nvSpPr>
        <p:spPr bwMode="ltGray">
          <a:xfrm>
            <a:off x="1629747" y="1903130"/>
            <a:ext cx="948064" cy="360000"/>
          </a:xfrm>
          <a:prstGeom prst="roundRect">
            <a:avLst>
              <a:gd name="adj" fmla="val 50000"/>
            </a:avLst>
          </a:prstGeom>
          <a:solidFill>
            <a:srgbClr val="FFFF99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rtlCol="0" anchor="ctr"/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開始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8" name="フローチャート: 処理 27">
            <a:extLst>
              <a:ext uri="{FF2B5EF4-FFF2-40B4-BE49-F238E27FC236}">
                <a16:creationId xmlns:a16="http://schemas.microsoft.com/office/drawing/2014/main" id="{C22AA8F7-2DEE-46FC-BB92-F2F85F4B312F}"/>
              </a:ext>
            </a:extLst>
          </p:cNvPr>
          <p:cNvSpPr/>
          <p:nvPr/>
        </p:nvSpPr>
        <p:spPr bwMode="auto">
          <a:xfrm>
            <a:off x="1384093" y="2904892"/>
            <a:ext cx="1440000" cy="360000"/>
          </a:xfrm>
          <a:prstGeom prst="flowChartProcess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動作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780D79EB-5F64-457D-9DB7-20C33F7C80BB}"/>
              </a:ext>
            </a:extLst>
          </p:cNvPr>
          <p:cNvSpPr/>
          <p:nvPr/>
        </p:nvSpPr>
        <p:spPr bwMode="auto">
          <a:xfrm>
            <a:off x="1384093" y="3527837"/>
            <a:ext cx="1440000" cy="360000"/>
          </a:xfrm>
          <a:prstGeom prst="flowChartProcess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動作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64A710EA-C253-4D42-80C8-058C9061E421}"/>
              </a:ext>
            </a:extLst>
          </p:cNvPr>
          <p:cNvSpPr/>
          <p:nvPr/>
        </p:nvSpPr>
        <p:spPr bwMode="auto">
          <a:xfrm>
            <a:off x="1384093" y="4150782"/>
            <a:ext cx="1440000" cy="360000"/>
          </a:xfrm>
          <a:prstGeom prst="flowChartProcess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動作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3</a:t>
            </a:r>
            <a:endParaRPr kumimoji="1" lang="ja-JP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577D7FD-F078-4625-A3D6-24F3AE5EDFE8}"/>
              </a:ext>
            </a:extLst>
          </p:cNvPr>
          <p:cNvCxnSpPr>
            <a:cxnSpLocks/>
            <a:stCxn id="29" idx="2"/>
            <a:endCxn id="30" idx="0"/>
          </p:cNvCxnSpPr>
          <p:nvPr/>
        </p:nvCxnSpPr>
        <p:spPr bwMode="auto">
          <a:xfrm>
            <a:off x="2104093" y="3887837"/>
            <a:ext cx="0" cy="262945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984E8DAB-E6BE-459B-84B6-64F8EB3F0F7F}"/>
              </a:ext>
            </a:extLst>
          </p:cNvPr>
          <p:cNvCxnSpPr>
            <a:cxnSpLocks/>
            <a:stCxn id="30" idx="2"/>
            <a:endCxn id="2" idx="0"/>
          </p:cNvCxnSpPr>
          <p:nvPr/>
        </p:nvCxnSpPr>
        <p:spPr bwMode="auto">
          <a:xfrm>
            <a:off x="2104093" y="4510782"/>
            <a:ext cx="0" cy="262945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1B3FDAE3-CB74-4339-9B90-26889A379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（ウ）フローチャート</a:t>
            </a:r>
          </a:p>
        </p:txBody>
      </p: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A43C66FB-B4D9-4739-8DA6-11380408BA11}"/>
              </a:ext>
            </a:extLst>
          </p:cNvPr>
          <p:cNvSpPr/>
          <p:nvPr/>
        </p:nvSpPr>
        <p:spPr bwMode="auto">
          <a:xfrm>
            <a:off x="1383779" y="5396671"/>
            <a:ext cx="1440000" cy="360000"/>
          </a:xfrm>
          <a:prstGeom prst="flowChartProcess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動作</a:t>
            </a:r>
            <a:r>
              <a:rPr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2E44BF8-84ED-4C52-867A-2240C766E770}"/>
              </a:ext>
            </a:extLst>
          </p:cNvPr>
          <p:cNvCxnSpPr>
            <a:cxnSpLocks/>
          </p:cNvCxnSpPr>
          <p:nvPr/>
        </p:nvCxnSpPr>
        <p:spPr bwMode="auto">
          <a:xfrm>
            <a:off x="2103779" y="5133727"/>
            <a:ext cx="0" cy="262945"/>
          </a:xfrm>
          <a:prstGeom prst="straightConnector1">
            <a:avLst/>
          </a:prstGeom>
          <a:solidFill>
            <a:srgbClr val="FFFF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1" name="吹き出し: 四角形 20">
            <a:extLst>
              <a:ext uri="{FF2B5EF4-FFF2-40B4-BE49-F238E27FC236}">
                <a16:creationId xmlns:a16="http://schemas.microsoft.com/office/drawing/2014/main" id="{18AA2042-8A4C-4D56-8E79-EA3741D16021}"/>
              </a:ext>
            </a:extLst>
          </p:cNvPr>
          <p:cNvSpPr/>
          <p:nvPr/>
        </p:nvSpPr>
        <p:spPr>
          <a:xfrm>
            <a:off x="3616379" y="4388835"/>
            <a:ext cx="2847974" cy="1172436"/>
          </a:xfrm>
          <a:prstGeom prst="wedgeRectCallout">
            <a:avLst>
              <a:gd name="adj1" fmla="val -76118"/>
              <a:gd name="adj2" fmla="val 49632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完全に同じ動作や条件の場合は、同じ番号を割り当てて良い</a:t>
            </a:r>
          </a:p>
        </p:txBody>
      </p:sp>
      <p:pic>
        <p:nvPicPr>
          <p:cNvPr id="23" name="図 22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512F8826-ECA9-4652-A889-08DC5200A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023" y="1572552"/>
            <a:ext cx="2476627" cy="5112013"/>
          </a:xfrm>
          <a:prstGeom prst="rect">
            <a:avLst/>
          </a:prstGeom>
        </p:spPr>
      </p:pic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34EBFA7-C363-400C-8D42-60FE2D7F71AC}"/>
              </a:ext>
            </a:extLst>
          </p:cNvPr>
          <p:cNvSpPr/>
          <p:nvPr/>
        </p:nvSpPr>
        <p:spPr>
          <a:xfrm>
            <a:off x="9045623" y="1783185"/>
            <a:ext cx="455208" cy="29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306F148B-3261-4DDF-9046-A48007E0AF02}"/>
              </a:ext>
            </a:extLst>
          </p:cNvPr>
          <p:cNvSpPr/>
          <p:nvPr/>
        </p:nvSpPr>
        <p:spPr>
          <a:xfrm>
            <a:off x="9614317" y="1783185"/>
            <a:ext cx="455208" cy="29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A36DEEA-2496-4780-875C-19C0C303AFC9}"/>
              </a:ext>
            </a:extLst>
          </p:cNvPr>
          <p:cNvSpPr/>
          <p:nvPr/>
        </p:nvSpPr>
        <p:spPr>
          <a:xfrm>
            <a:off x="9068343" y="5463398"/>
            <a:ext cx="227604" cy="29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B3F95C8-66AE-4CF1-BB63-524FD1C688A9}"/>
              </a:ext>
            </a:extLst>
          </p:cNvPr>
          <p:cNvSpPr/>
          <p:nvPr/>
        </p:nvSpPr>
        <p:spPr>
          <a:xfrm>
            <a:off x="9448102" y="5463398"/>
            <a:ext cx="227604" cy="29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5AD239C6-C488-4C2C-AC62-92B77076061C}"/>
              </a:ext>
            </a:extLst>
          </p:cNvPr>
          <p:cNvSpPr/>
          <p:nvPr/>
        </p:nvSpPr>
        <p:spPr>
          <a:xfrm>
            <a:off x="10583382" y="5463398"/>
            <a:ext cx="227604" cy="291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A4778607-045D-4652-9176-0E12CC57A658}"/>
              </a:ext>
            </a:extLst>
          </p:cNvPr>
          <p:cNvSpPr/>
          <p:nvPr/>
        </p:nvSpPr>
        <p:spPr>
          <a:xfrm>
            <a:off x="4855379" y="5755330"/>
            <a:ext cx="3417416" cy="929235"/>
          </a:xfrm>
          <a:prstGeom prst="wedgeRectCallout">
            <a:avLst>
              <a:gd name="adj1" fmla="val 72603"/>
              <a:gd name="adj2" fmla="val -6461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２，３ページの図</a:t>
            </a:r>
            <a:r>
              <a:rPr lang="ja-JP" altLang="en-US" dirty="0"/>
              <a:t>は、</a:t>
            </a:r>
            <a:br>
              <a:rPr lang="en-US" altLang="ja-JP" dirty="0"/>
            </a:br>
            <a:r>
              <a:rPr lang="ja-JP" altLang="en-US" dirty="0"/>
              <a:t>挿入→図形から赤枠の</a:t>
            </a:r>
            <a:br>
              <a:rPr lang="en-US" altLang="ja-JP" dirty="0"/>
            </a:br>
            <a:r>
              <a:rPr lang="ja-JP" altLang="en-US" dirty="0"/>
              <a:t>図形を挿入して作成している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160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286</Words>
  <Application>Microsoft Office PowerPoint</Application>
  <PresentationFormat>ワイド画面</PresentationFormat>
  <Paragraphs>42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ＭＳ Ｐゴシック</vt:lpstr>
      <vt:lpstr>ＭＳ ゴシック</vt:lpstr>
      <vt:lpstr>游ゴシック</vt:lpstr>
      <vt:lpstr>游ゴシック Light</vt:lpstr>
      <vt:lpstr>Arial</vt:lpstr>
      <vt:lpstr>Consolas</vt:lpstr>
      <vt:lpstr>Office テーマ</vt:lpstr>
      <vt:lpstr>（イ）ロボットの構成の図</vt:lpstr>
      <vt:lpstr>（ウ）フローチャート</vt:lpstr>
      <vt:lpstr>（ウ）フローチャート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米澤 直晃</dc:creator>
  <cp:lastModifiedBy>望 遠山</cp:lastModifiedBy>
  <cp:revision>13</cp:revision>
  <dcterms:created xsi:type="dcterms:W3CDTF">2020-06-17T07:35:20Z</dcterms:created>
  <dcterms:modified xsi:type="dcterms:W3CDTF">2025-08-24T13:30:04Z</dcterms:modified>
</cp:coreProperties>
</file>