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 id="2147483740" r:id="rId2"/>
  </p:sldMasterIdLst>
  <p:notesMasterIdLst>
    <p:notesMasterId r:id="rId13"/>
  </p:notesMasterIdLst>
  <p:sldIdLst>
    <p:sldId id="256" r:id="rId3"/>
    <p:sldId id="301" r:id="rId4"/>
    <p:sldId id="274" r:id="rId5"/>
    <p:sldId id="325" r:id="rId6"/>
    <p:sldId id="327" r:id="rId7"/>
    <p:sldId id="328" r:id="rId8"/>
    <p:sldId id="322" r:id="rId9"/>
    <p:sldId id="310" r:id="rId10"/>
    <p:sldId id="311" r:id="rId11"/>
    <p:sldId id="324" r:id="rId12"/>
  </p:sldIdLst>
  <p:sldSz cx="12192000" cy="6858000"/>
  <p:notesSz cx="6858000" cy="9144000"/>
  <p:embeddedFontLst>
    <p:embeddedFont>
      <p:font typeface="Algerian" panose="04020705040A02060702" pitchFamily="82" charset="0"/>
      <p:regular r:id="rId14"/>
    </p:embeddedFon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Cambria Math" panose="02040503050406030204" pitchFamily="18" charset="0"/>
      <p:regular r:id="rId21"/>
    </p:embeddedFont>
    <p:embeddedFont>
      <p:font typeface="Century Gothic" panose="020B0502020202020204" pitchFamily="3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
      <p:font typeface="Tw Cen MT" panose="020B06020201040206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63" roundtripDataSignature="AMtx7mgE7qOf3j8de6LCgcl/RC3GQz7S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886A34-95C5-4F28-BFF2-A87A27429A67}">
  <a:tblStyle styleId="{83886A34-95C5-4F28-BFF2-A87A27429A67}"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F3E7"/>
          </a:solidFill>
        </a:fill>
      </a:tcStyle>
    </a:wholeTbl>
    <a:band1H>
      <a:tcTxStyle/>
      <a:tcStyle>
        <a:tcBdr/>
        <a:fill>
          <a:solidFill>
            <a:srgbClr val="F5E6CB"/>
          </a:solidFill>
        </a:fill>
      </a:tcStyle>
    </a:band1H>
    <a:band2H>
      <a:tcTxStyle/>
      <a:tcStyle>
        <a:tcBdr/>
      </a:tcStyle>
    </a:band2H>
    <a:band1V>
      <a:tcTxStyle/>
      <a:tcStyle>
        <a:tcBdr/>
        <a:fill>
          <a:solidFill>
            <a:srgbClr val="F5E6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3"/>
          </a:solidFill>
        </a:fill>
      </a:tcStyle>
    </a:lastCol>
    <a:firstCol>
      <a:tcTxStyle b="on" i="off">
        <a:font>
          <a:latin typeface="Trebuchet MS"/>
          <a:ea typeface="Trebuchet MS"/>
          <a:cs typeface="Trebuchet MS"/>
        </a:font>
        <a:schemeClr val="lt1"/>
      </a:tcTxStyle>
      <a:tcStyle>
        <a:tcBdr/>
        <a:fill>
          <a:solidFill>
            <a:schemeClr val="accent3"/>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1301F87F-92B5-4BFF-8E44-8B712CA3E4C6}"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7E7"/>
          </a:solidFill>
        </a:fill>
      </a:tcStyle>
    </a:wholeTbl>
    <a:band1H>
      <a:tcTxStyle/>
      <a:tcStyle>
        <a:tcBdr/>
        <a:fill>
          <a:solidFill>
            <a:srgbClr val="EACCCB"/>
          </a:solidFill>
        </a:fill>
      </a:tcStyle>
    </a:band1H>
    <a:band2H>
      <a:tcTxStyle/>
      <a:tcStyle>
        <a:tcBdr/>
      </a:tcStyle>
    </a:band2H>
    <a:band1V>
      <a:tcTxStyle/>
      <a:tcStyle>
        <a:tcBdr/>
        <a:fill>
          <a:solidFill>
            <a:srgbClr val="EACC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5"/>
          </a:solidFill>
        </a:fill>
      </a:tcStyle>
    </a:lastCol>
    <a:firstCol>
      <a:tcTxStyle b="on" i="off">
        <a:font>
          <a:latin typeface="Trebuchet MS"/>
          <a:ea typeface="Trebuchet MS"/>
          <a:cs typeface="Trebuchet MS"/>
        </a:font>
        <a:schemeClr val="lt1"/>
      </a:tcTxStyle>
      <a:tcStyle>
        <a:tcBdr/>
        <a:fill>
          <a:solidFill>
            <a:schemeClr val="accent5"/>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31C16DB6-9A34-4369-BF60-9F0BB7010CCB}" styleName="Table_2">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dk1"/>
          </a:solidFill>
        </a:fill>
      </a:tcStyle>
    </a:lastCol>
    <a:firstCol>
      <a:tcTxStyle b="on" i="off">
        <a:font>
          <a:latin typeface="Trebuchet MS"/>
          <a:ea typeface="Trebuchet MS"/>
          <a:cs typeface="Trebuchet MS"/>
        </a:font>
        <a:schemeClr val="lt1"/>
      </a:tcTxStyle>
      <a:tcStyle>
        <a:tcBdr/>
        <a:fill>
          <a:solidFill>
            <a:schemeClr val="dk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865C437F-C4BA-45B1-8794-9A70868C0B60}" styleName="Table_3">
    <a:wholeTbl>
      <a:tcTxStyle b="off" i="off">
        <a:font>
          <a:latin typeface="Trebuchet MS"/>
          <a:ea typeface="Trebuchet MS"/>
          <a:cs typeface="Trebuchet MS"/>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63"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6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64"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19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30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32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16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838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6343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4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8536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29343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9139147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72905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92294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26131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97230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542402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57"/>
        <p:cNvGrpSpPr/>
        <p:nvPr/>
      </p:nvGrpSpPr>
      <p:grpSpPr>
        <a:xfrm>
          <a:off x="0" y="0"/>
          <a:ext cx="0" cy="0"/>
          <a:chOff x="0" y="0"/>
          <a:chExt cx="0" cy="0"/>
        </a:xfrm>
      </p:grpSpPr>
      <p:sp>
        <p:nvSpPr>
          <p:cNvPr id="158" name="Google Shape;158;p4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0" name="Google Shape;16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12126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E50F-391E-E70E-9AB7-1FDB68DE3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298DA0-15A2-0D76-A63F-06E545333E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8D3305-B6B3-E24C-0D8F-162EC28DD2E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C1935E7-2DEC-8348-0147-5CEC2DE29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D8447-DA2F-6ECD-0B69-665B9BAE4D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148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16356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6E54-933D-DAD8-5B99-541DCE61C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60F34C-0418-C0AB-4A2F-AACA5B1BC9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A1062D-7839-B68F-23CE-D981E8486B2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2AFFE80-8DD0-C9D1-9C3C-268FD9DAC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B1493-BE00-8B1C-AFCE-D7CD89C3F0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161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963E-D176-8DF4-467D-4D2EFBEEE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74A8C1-4D03-E719-30D3-F29D4DBC4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5478D-F59A-D612-AFAC-5E33DE15AC1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0766B5F-905D-1CAD-5765-E0DD7B378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859BE-7C31-B3CE-5CFA-59778D720E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4543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414-8954-972E-419E-6F6E8C06A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C399D-2D48-4163-641C-F7608ADBC5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2940D3-DAF7-A73E-0DB2-B1ED1E20DD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ADA2F1-21E8-AA42-B995-1197736A0BC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3B1BFA9-CEDB-4373-7752-D90CD607AF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C5688-6FE6-A0CB-399B-F5602E1E91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2061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E2EA-5C61-C0B2-A66A-DA8CBA0A15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6E2CA-A871-53D3-E93F-2DE287FE6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48091-5352-000C-E97E-74B250AA6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624080-5F34-FC49-8AB1-72A8894B5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0F2B-0393-7383-D18C-74F029B53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AE31B-9D9D-2AFC-447A-3B72BE3FDD2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71E06D54-DA41-6CE9-8A16-C52CCC8108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B78638-02AB-705D-EEF6-535F971B28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0527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27EF-ED5D-B84C-38EC-13D7FBB469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617770-41C2-E7D1-0202-DC340F4AE7DE}"/>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3AFACFC-E71D-D625-AF09-1CCE8EB9D0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1CEBCC-A84D-A6BD-AD87-6A05B9D748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888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B5095-7062-478C-D239-B5417BFCF7F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C833E56-5BBE-E809-EFCA-EC2D4ECDC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A456C8-AF98-8859-088A-E734F2B838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3589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F59D-9F7E-5F21-771B-47572EB3A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23B015-745E-B67D-2FBB-A3BE7BB409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6E368B-D448-534B-6680-DAE35F38E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ABA56-80A6-2E50-2AD5-8C0F86647A6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FF2F681-ACE5-9B96-C2EC-A2B9E97B82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5AD90-4B54-01AF-147A-80D69DD017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54631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0889-CACC-D56C-8A0E-0EF42F57B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571967-5EBE-7E47-A77C-B72EFF20D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080E1A-64DA-742D-248F-2953573B4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DA356A-1CAD-676E-7442-C1309D93275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ED1DA5A-C308-6AF8-AF9D-6FB0D0188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580025-DAEA-8DBE-307D-0DF3D355BD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274266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EE2D-8690-2E01-9502-C507E8F0F3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E7468A-D0E6-83BD-033E-90889F12B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45B60-CA28-50CD-53FF-EAB9D6AA029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7C5A6B5-50FF-0456-4CFB-549B324D9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EA656-A463-296D-16BF-DC9D9B6F59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7559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B0F3E-00C7-FD11-EA2E-F46D2C8CCC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D3F60-2E12-041B-1C71-3A5791DBD7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44310-C002-F90C-2301-2977AB9031A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44125B7-7189-B211-9A6D-EC17978C7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08B34-3461-A871-D062-7546408E5C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389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189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0565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639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780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626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76313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39128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1765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C91F9E-FD67-A734-C169-C9A4C07DA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83F19-25F1-EF25-1DE5-90B6707A9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A678B-6F08-94FC-10CF-19E2909B1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65F1B469-6287-D590-7329-B875D9A63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4CF263-6BF4-E0AB-13BC-2C0635E33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041838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implified_molecular-input_line-entry_system"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hyperlink" Target="https://paperswithcode.com/method/mpnn" TargetMode="External"/><Relationship Id="rId5" Type="http://schemas.openxmlformats.org/officeDocument/2006/relationships/hyperlink" Target="http://&#160;https:/towardsdatascience.com/introduction-to-message-passing-neural-networks-e670dc103a87" TargetMode="External"/><Relationship Id="rId4" Type="http://schemas.openxmlformats.org/officeDocument/2006/relationships/hyperlink" Target="https://aiche.onlinelibrary.wiley.com/doi/10.1002/aic.1746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tmp"/><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1.tmp"/><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drive/folders/1QG6YiYeRjwq5gI5sVYfnBZ_OzUp-ov2L?usp=sharing"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Shape 277"/>
        <p:cNvGrpSpPr/>
        <p:nvPr/>
      </p:nvGrpSpPr>
      <p:grpSpPr>
        <a:xfrm>
          <a:off x="0" y="0"/>
          <a:ext cx="0" cy="0"/>
          <a:chOff x="0" y="0"/>
          <a:chExt cx="0" cy="0"/>
        </a:xfrm>
      </p:grpSpPr>
      <p:sp>
        <p:nvSpPr>
          <p:cNvPr id="278" name="Google Shape;278;p1"/>
          <p:cNvSpPr txBox="1">
            <a:spLocks noGrp="1"/>
          </p:cNvSpPr>
          <p:nvPr>
            <p:ph type="ctrTitle"/>
          </p:nvPr>
        </p:nvSpPr>
        <p:spPr>
          <a:xfrm>
            <a:off x="222379" y="265781"/>
            <a:ext cx="11747241" cy="184815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Algerian"/>
              <a:buNone/>
            </a:pPr>
            <a:r>
              <a:rPr lang="en-US" sz="3500" dirty="0">
                <a:solidFill>
                  <a:schemeClr val="bg1"/>
                </a:solidFill>
                <a:latin typeface="Algerian"/>
              </a:rPr>
              <a:t>Finding intersection of two surfaces and finding the equation of curves (through numerical or machine learning methods)</a:t>
            </a:r>
          </a:p>
        </p:txBody>
      </p:sp>
      <p:sp>
        <p:nvSpPr>
          <p:cNvPr id="279" name="Google Shape;279;p1"/>
          <p:cNvSpPr txBox="1"/>
          <p:nvPr/>
        </p:nvSpPr>
        <p:spPr>
          <a:xfrm>
            <a:off x="93323" y="2861729"/>
            <a:ext cx="7723716" cy="30387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BY</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KANAD SEN (22M1674)</a:t>
            </a:r>
            <a:endParaRPr dirty="0"/>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algn="ctr">
              <a:lnSpc>
                <a:spcPct val="90000"/>
              </a:lnSpc>
              <a:buClr>
                <a:srgbClr val="FFFFFF"/>
              </a:buClr>
              <a:buSzPts val="2000"/>
            </a:pPr>
            <a:r>
              <a:rPr lang="en-US" sz="2000" b="0" i="1" u="sng" strike="noStrike" cap="none" dirty="0">
                <a:solidFill>
                  <a:srgbClr val="FFFFFF"/>
                </a:solidFill>
                <a:latin typeface="Algerian"/>
                <a:ea typeface="Algerian"/>
                <a:cs typeface="Algerian"/>
                <a:sym typeface="Algerian"/>
              </a:rPr>
              <a:t>GUIDED BY:</a:t>
            </a:r>
            <a:r>
              <a:rPr lang="en-US" sz="2000" i="1" u="sng" dirty="0">
                <a:solidFill>
                  <a:srgbClr val="FFFFFF"/>
                </a:solidFill>
                <a:latin typeface="Algerian"/>
                <a:ea typeface="Algerian"/>
                <a:cs typeface="Algerian"/>
                <a:sym typeface="Algerian"/>
              </a:rPr>
              <a:t> </a:t>
            </a:r>
            <a:r>
              <a:rPr lang="en-US" sz="2000" b="0" i="1" u="sng" strike="noStrike" cap="none" dirty="0">
                <a:solidFill>
                  <a:srgbClr val="FFFFFF"/>
                </a:solidFill>
                <a:latin typeface="Algerian"/>
                <a:ea typeface="Algerian"/>
                <a:cs typeface="Algerian"/>
                <a:sym typeface="Algerian"/>
              </a:rPr>
              <a:t> PROF.</a:t>
            </a:r>
            <a:r>
              <a:rPr lang="en-US" sz="2000" i="1" u="sng" dirty="0">
                <a:solidFill>
                  <a:srgbClr val="FFFFFF"/>
                </a:solidFill>
                <a:latin typeface="Algerian"/>
                <a:ea typeface="Algerian"/>
                <a:cs typeface="Algerian"/>
                <a:sym typeface="Algerian"/>
              </a:rPr>
              <a:t> </a:t>
            </a:r>
            <a:r>
              <a:rPr lang="en-US" sz="2000" i="1" u="sng" dirty="0" err="1">
                <a:solidFill>
                  <a:srgbClr val="FFFFFF"/>
                </a:solidFill>
                <a:latin typeface="Algerian"/>
                <a:ea typeface="Algerian"/>
                <a:cs typeface="Algerian"/>
                <a:sym typeface="Algerian"/>
              </a:rPr>
              <a:t>Shyamprasad</a:t>
            </a:r>
            <a:r>
              <a:rPr lang="en-US" sz="2000" i="1" u="sng" dirty="0">
                <a:solidFill>
                  <a:srgbClr val="FFFFFF"/>
                </a:solidFill>
                <a:latin typeface="Algerian"/>
                <a:ea typeface="Algerian"/>
                <a:cs typeface="Algerian"/>
                <a:sym typeface="Algerian"/>
              </a:rPr>
              <a:t> </a:t>
            </a:r>
            <a:r>
              <a:rPr lang="en-US" sz="2000" i="1" u="sng" dirty="0" err="1">
                <a:solidFill>
                  <a:srgbClr val="FFFFFF"/>
                </a:solidFill>
                <a:latin typeface="Algerian"/>
                <a:ea typeface="Algerian"/>
                <a:cs typeface="Algerian"/>
                <a:sym typeface="Algerian"/>
              </a:rPr>
              <a:t>Karagadde</a:t>
            </a:r>
            <a:r>
              <a:rPr lang="en-US" sz="2000" i="1" u="sng" dirty="0">
                <a:solidFill>
                  <a:srgbClr val="FFFFFF"/>
                </a:solidFill>
                <a:latin typeface="Algerian"/>
                <a:ea typeface="Algerian"/>
                <a:cs typeface="Algerian"/>
                <a:sym typeface="Algerian"/>
              </a:rPr>
              <a:t> </a:t>
            </a: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chemeClr val="lt1"/>
              </a:buClr>
              <a:buSzPts val="2000"/>
              <a:buFont typeface="Century Gothic"/>
              <a:buNone/>
            </a:pPr>
            <a:endParaRPr sz="2000" b="0" i="1" u="sng" strike="noStrike" cap="none" dirty="0">
              <a:solidFill>
                <a:srgbClr val="FFFFFF"/>
              </a:solidFill>
              <a:latin typeface="Algerian"/>
              <a:ea typeface="Algerian"/>
              <a:cs typeface="Algerian"/>
              <a:sym typeface="Algerian"/>
            </a:endParaRPr>
          </a:p>
          <a:p>
            <a:pPr marL="0" marR="0" lvl="0" indent="0" algn="ctr" rtl="0">
              <a:lnSpc>
                <a:spcPct val="90000"/>
              </a:lnSpc>
              <a:spcBef>
                <a:spcPts val="0"/>
              </a:spcBef>
              <a:spcAft>
                <a:spcPts val="0"/>
              </a:spcAft>
              <a:buClr>
                <a:srgbClr val="FFFFFF"/>
              </a:buClr>
              <a:buSzPts val="2000"/>
              <a:buFont typeface="Algerian"/>
              <a:buNone/>
            </a:pPr>
            <a:r>
              <a:rPr lang="en-US" sz="2000" b="0" i="1" u="sng" strike="noStrike" cap="none" dirty="0">
                <a:solidFill>
                  <a:srgbClr val="FFFFFF"/>
                </a:solidFill>
                <a:latin typeface="Algerian"/>
                <a:ea typeface="Algerian"/>
                <a:cs typeface="Algerian"/>
                <a:sym typeface="Algerian"/>
              </a:rPr>
              <a:t>DEPARTMENT OF MECHANICAL ENGINEERING , IIT BOMBAY</a:t>
            </a:r>
            <a:endParaRPr sz="2000" b="0" i="1" u="sng" strike="noStrike" cap="none" dirty="0">
              <a:solidFill>
                <a:srgbClr val="FFFFFF"/>
              </a:solidFill>
              <a:latin typeface="Algerian"/>
              <a:ea typeface="Algerian"/>
              <a:cs typeface="Algerian"/>
              <a:sym typeface="Algerian"/>
            </a:endParaRPr>
          </a:p>
        </p:txBody>
      </p:sp>
      <p:sp>
        <p:nvSpPr>
          <p:cNvPr id="280" name="Google Shape;280;p1"/>
          <p:cNvSpPr txBox="1"/>
          <p:nvPr/>
        </p:nvSpPr>
        <p:spPr>
          <a:xfrm>
            <a:off x="1069911" y="6363678"/>
            <a:ext cx="11122089" cy="323125"/>
          </a:xfrm>
          <a:prstGeom prst="rect">
            <a:avLst/>
          </a:prstGeom>
          <a:noFill/>
          <a:ln>
            <a:noFill/>
          </a:ln>
        </p:spPr>
        <p:txBody>
          <a:bodyPr spcFirstLastPara="1" wrap="square" lIns="91425" tIns="45700" rIns="91425" bIns="45700" anchor="t" anchorCtr="0">
            <a:spAutoFit/>
          </a:bodyPr>
          <a:lstStyle/>
          <a:p>
            <a:endParaRPr lang="en-US" sz="1500" u="sng">
              <a:solidFill>
                <a:schemeClr val="lt1"/>
              </a:solidFill>
              <a:latin typeface="Times New Roman"/>
              <a:ea typeface="Times New Roman"/>
              <a:cs typeface="Times New Roman"/>
            </a:endParaRPr>
          </a:p>
        </p:txBody>
      </p:sp>
      <p:pic>
        <p:nvPicPr>
          <p:cNvPr id="2" name="Picture 1">
            <a:extLst>
              <a:ext uri="{FF2B5EF4-FFF2-40B4-BE49-F238E27FC236}">
                <a16:creationId xmlns:a16="http://schemas.microsoft.com/office/drawing/2014/main" id="{E9CF3993-BBEA-6087-F01B-1B8E9AD22FAF}"/>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8236820" y="2706999"/>
            <a:ext cx="2800350" cy="2730341"/>
          </a:xfrm>
          <a:prstGeom prst="rect">
            <a:avLst/>
          </a:prstGeom>
        </p:spPr>
      </p:pic>
      <p:sp>
        <p:nvSpPr>
          <p:cNvPr id="3" name="TextBox 2">
            <a:extLst>
              <a:ext uri="{FF2B5EF4-FFF2-40B4-BE49-F238E27FC236}">
                <a16:creationId xmlns:a16="http://schemas.microsoft.com/office/drawing/2014/main" id="{6C34F39A-18CE-7A88-7D73-8F35BBB2362E}"/>
              </a:ext>
            </a:extLst>
          </p:cNvPr>
          <p:cNvSpPr txBox="1"/>
          <p:nvPr/>
        </p:nvSpPr>
        <p:spPr>
          <a:xfrm>
            <a:off x="8889743" y="5671140"/>
            <a:ext cx="1494504" cy="707886"/>
          </a:xfrm>
          <a:prstGeom prst="rect">
            <a:avLst/>
          </a:prstGeom>
          <a:noFill/>
        </p:spPr>
        <p:txBody>
          <a:bodyPr wrap="square" rtlCol="0">
            <a:spAutoFit/>
          </a:bodyPr>
          <a:lstStyle/>
          <a:p>
            <a:pPr algn="ctr"/>
            <a:r>
              <a:rPr lang="en-IN" sz="2000" dirty="0">
                <a:solidFill>
                  <a:schemeClr val="bg1"/>
                </a:solidFill>
                <a:latin typeface="Algerian" panose="04020705040A02060702" pitchFamily="82" charset="0"/>
              </a:rPr>
              <a:t>Me-789</a:t>
            </a:r>
          </a:p>
          <a:p>
            <a:pPr algn="ctr"/>
            <a:endParaRPr lang="en-IN" sz="2000" dirty="0">
              <a:solidFill>
                <a:schemeClr val="bg1"/>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8" name="Title 1">
            <a:extLst>
              <a:ext uri="{FF2B5EF4-FFF2-40B4-BE49-F238E27FC236}">
                <a16:creationId xmlns:a16="http://schemas.microsoft.com/office/drawing/2014/main" id="{DB082F88-E3AA-71C0-9A66-2B822C5F0D6A}"/>
              </a:ext>
            </a:extLst>
          </p:cNvPr>
          <p:cNvSpPr txBox="1">
            <a:spLocks/>
          </p:cNvSpPr>
          <p:nvPr/>
        </p:nvSpPr>
        <p:spPr>
          <a:xfrm>
            <a:off x="130218" y="255415"/>
            <a:ext cx="8596668" cy="523568"/>
          </a:xfrm>
          <a:prstGeom prst="rect">
            <a:avLst/>
          </a:prstGeom>
          <a:noFill/>
          <a:ln>
            <a:noFill/>
          </a:ln>
        </p:spPr>
        <p:txBody>
          <a:bodyPr spcFirstLastPara="1" vert="horz" wrap="square" lIns="91425" tIns="45700" rIns="91425" bIns="45700" rtlCol="0" anchor="t" anchorCtr="0">
            <a:normAutofit/>
          </a:bodyPr>
          <a:lstStyle>
            <a:lvl1pPr lvl="0" algn="l" defTabSz="914400" rtl="0" eaLnBrk="1" latinLnBrk="0" hangingPunct="1">
              <a:lnSpc>
                <a:spcPct val="90000"/>
              </a:lnSpc>
              <a:spcBef>
                <a:spcPts val="0"/>
              </a:spcBef>
              <a:spcAft>
                <a:spcPts val="0"/>
              </a:spcAft>
              <a:buClr>
                <a:schemeClr val="accent1"/>
              </a:buClr>
              <a:buSzPts val="3600"/>
              <a:buFont typeface="Trebuchet MS"/>
              <a:buNone/>
              <a:defRPr sz="3600" kern="1200" cap="all" baseline="0">
                <a:solidFill>
                  <a:schemeClr val="tx1"/>
                </a:solidFill>
                <a:effectLst/>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z="2500" u="sng">
                <a:solidFill>
                  <a:srgbClr val="62170C"/>
                </a:solidFill>
                <a:latin typeface="Algerian"/>
              </a:rPr>
              <a:t>References:</a:t>
            </a:r>
            <a:endParaRPr lang="en-US" sz="2500"/>
          </a:p>
        </p:txBody>
      </p:sp>
      <p:sp>
        <p:nvSpPr>
          <p:cNvPr id="9" name="Text Placeholder 2">
            <a:extLst>
              <a:ext uri="{FF2B5EF4-FFF2-40B4-BE49-F238E27FC236}">
                <a16:creationId xmlns:a16="http://schemas.microsoft.com/office/drawing/2014/main" id="{1B84E4F5-92D1-7733-4E97-B0BAF49154A7}"/>
              </a:ext>
            </a:extLst>
          </p:cNvPr>
          <p:cNvSpPr>
            <a:spLocks noGrp="1"/>
          </p:cNvSpPr>
          <p:nvPr>
            <p:ph type="body" idx="1"/>
          </p:nvPr>
        </p:nvSpPr>
        <p:spPr>
          <a:xfrm>
            <a:off x="51144" y="830353"/>
            <a:ext cx="12147222" cy="5501621"/>
          </a:xfrm>
        </p:spPr>
        <p:txBody>
          <a:bodyPr>
            <a:noAutofit/>
          </a:bodyPr>
          <a:lstStyle/>
          <a:p>
            <a:pPr>
              <a:lnSpc>
                <a:spcPct val="100000"/>
              </a:lnSpc>
              <a:buSzPct val="100000"/>
              <a:buFont typeface="+mj-lt"/>
              <a:buAutoNum type="arabicPeriod"/>
            </a:pPr>
            <a:r>
              <a:rPr lang="en-US" sz="1400" b="1" cap="none">
                <a:latin typeface="Times New Roman"/>
                <a:cs typeface="Times New Roman"/>
                <a:hlinkClick r:id="rId3">
                  <a:extLst>
                    <a:ext uri="{A12FA001-AC4F-418D-AE19-62706E023703}">
                      <ahyp:hlinkClr xmlns:ahyp="http://schemas.microsoft.com/office/drawing/2018/hyperlinkcolor" val="tx"/>
                    </a:ext>
                  </a:extLst>
                </a:hlinkClick>
              </a:rPr>
              <a:t>https://en.Wikipedia.Org/wiki/simplified_molecular-input_line-entry_system</a:t>
            </a:r>
            <a:endParaRPr lang="en-US" sz="1400" b="1" cap="none">
              <a:latin typeface="Times New Roman"/>
              <a:cs typeface="Times New Roman"/>
            </a:endParaRPr>
          </a:p>
          <a:p>
            <a:pPr>
              <a:lnSpc>
                <a:spcPct val="100000"/>
              </a:lnSpc>
              <a:buClr>
                <a:srgbClr val="000000"/>
              </a:buClr>
              <a:buSzPct val="100000"/>
              <a:buFont typeface="+mj-lt"/>
              <a:buAutoNum type="arabicPeriod"/>
            </a:pPr>
            <a:r>
              <a:rPr lang="en-US" sz="1400" b="1" cap="none">
                <a:latin typeface="Times New Roman"/>
                <a:ea typeface="+mn-lt"/>
                <a:cs typeface="Times New Roman"/>
                <a:hlinkClick r:id="" action="ppaction://noaction">
                  <a:extLst>
                    <a:ext uri="{A12FA001-AC4F-418D-AE19-62706E023703}">
                      <ahyp:hlinkClr xmlns:ahyp="http://schemas.microsoft.com/office/drawing/2018/hyperlinkcolor" val="tx"/>
                    </a:ext>
                  </a:extLst>
                </a:hlinkClick>
              </a:rPr>
              <a:t>https://arxiv.org/abs/2208.04852</a:t>
            </a:r>
            <a:r>
              <a:rPr lang="en-US" sz="1400" b="1" cap="none">
                <a:latin typeface="Times New Roman"/>
                <a:ea typeface="+mn-lt"/>
                <a:cs typeface="Times New Roman"/>
              </a:rPr>
              <a:t>  </a:t>
            </a:r>
            <a:r>
              <a:rPr lang="en-US" sz="1400" b="1" cap="none">
                <a:latin typeface="Times New Roman"/>
                <a:cs typeface="Times New Roman"/>
              </a:rPr>
              <a:t>Graph neural networks for the prediction of molecular structure-property relationships.</a:t>
            </a:r>
            <a:endParaRPr lang="en-US" sz="1400" b="1" cap="none">
              <a:latin typeface="Times New Roman"/>
              <a:ea typeface="+mn-lt"/>
              <a:cs typeface="Times New Roman"/>
            </a:endParaRPr>
          </a:p>
          <a:p>
            <a:pPr>
              <a:lnSpc>
                <a:spcPct val="100000"/>
              </a:lnSpc>
              <a:buClr>
                <a:srgbClr val="000000"/>
              </a:buClr>
              <a:buSzPct val="100000"/>
              <a:buFont typeface="+mj-lt"/>
              <a:buAutoNum type="arabicPeriod"/>
            </a:pPr>
            <a:r>
              <a:rPr lang="en-US" sz="1400" b="1" cap="none">
                <a:solidFill>
                  <a:schemeClr val="tx1">
                    <a:lumMod val="95000"/>
                    <a:lumOff val="5000"/>
                  </a:schemeClr>
                </a:solidFill>
                <a:latin typeface="Times New Roman"/>
                <a:cs typeface="Times New Roman"/>
                <a:hlinkClick r:id="rId4">
                  <a:extLst>
                    <a:ext uri="{A12FA001-AC4F-418D-AE19-62706E023703}">
                      <ahyp:hlinkClr xmlns:ahyp="http://schemas.microsoft.com/office/drawing/2018/hyperlinkcolor" val="tx"/>
                    </a:ext>
                  </a:extLst>
                </a:hlinkClick>
              </a:rPr>
              <a:t>Next generation pure component property estimation models: with and without machine learning techniques</a:t>
            </a:r>
            <a:endParaRPr lang="en-US" sz="1400" b="1" cap="none">
              <a:solidFill>
                <a:schemeClr val="tx1">
                  <a:lumMod val="95000"/>
                  <a:lumOff val="5000"/>
                </a:schemeClr>
              </a:solidFill>
              <a:latin typeface="Times New Roman"/>
              <a:ea typeface="+mn-lt"/>
              <a:cs typeface="Times New Roman"/>
              <a:hlinkClick r:id="rId4">
                <a:extLst>
                  <a:ext uri="{A12FA001-AC4F-418D-AE19-62706E023703}">
                    <ahyp:hlinkClr xmlns:ahyp="http://schemas.microsoft.com/office/drawing/2018/hyperlinkcolor" val="tx"/>
                  </a:ext>
                </a:extLst>
              </a:hlinkClick>
            </a:endParaRPr>
          </a:p>
          <a:p>
            <a:pPr>
              <a:lnSpc>
                <a:spcPct val="100000"/>
              </a:lnSpc>
              <a:buClr>
                <a:srgbClr val="000000"/>
              </a:buClr>
              <a:buSzPct val="100000"/>
              <a:buFont typeface="+mj-lt"/>
              <a:buAutoNum type="arabicPeriod"/>
            </a:pPr>
            <a:r>
              <a:rPr lang="en-US" sz="1400" b="1" cap="none">
                <a:latin typeface="Times New Roman"/>
                <a:ea typeface="+mn-lt"/>
                <a:cs typeface="Times New Roman"/>
              </a:rPr>
              <a:t>Yann </a:t>
            </a:r>
            <a:r>
              <a:rPr lang="en-US" sz="1400" b="1" cap="none" err="1">
                <a:latin typeface="Times New Roman"/>
                <a:ea typeface="+mn-lt"/>
                <a:cs typeface="Times New Roman"/>
              </a:rPr>
              <a:t>LeCun</a:t>
            </a:r>
            <a:r>
              <a:rPr lang="en-US" sz="1400" b="1" cap="none">
                <a:latin typeface="Times New Roman"/>
                <a:ea typeface="+mn-lt"/>
                <a:cs typeface="Times New Roman"/>
              </a:rPr>
              <a:t>, Yoshua </a:t>
            </a:r>
            <a:r>
              <a:rPr lang="en-US" sz="1400" b="1" cap="none" err="1">
                <a:latin typeface="Times New Roman"/>
                <a:ea typeface="+mn-lt"/>
                <a:cs typeface="Times New Roman"/>
              </a:rPr>
              <a:t>Bengio</a:t>
            </a:r>
            <a:r>
              <a:rPr lang="en-US" sz="1400" b="1" cap="none">
                <a:latin typeface="Times New Roman"/>
                <a:ea typeface="+mn-lt"/>
                <a:cs typeface="Times New Roman"/>
              </a:rPr>
              <a:t>, and </a:t>
            </a:r>
            <a:r>
              <a:rPr lang="en-US" sz="1400" b="1" cap="none" err="1">
                <a:latin typeface="Times New Roman"/>
                <a:ea typeface="+mn-lt"/>
                <a:cs typeface="Times New Roman"/>
              </a:rPr>
              <a:t>Georey</a:t>
            </a:r>
            <a:r>
              <a:rPr lang="en-US" sz="1400" b="1" cap="none">
                <a:latin typeface="Times New Roman"/>
                <a:ea typeface="+mn-lt"/>
                <a:cs typeface="Times New Roman"/>
              </a:rPr>
              <a:t> Hinton. Deep learning. Nature, 521(7553):436{444, 2015.</a:t>
            </a:r>
            <a:endParaRPr lang="en-US" sz="1400" b="1" cap="none">
              <a:latin typeface="Times New Roman"/>
              <a:cs typeface="Times New Roman"/>
            </a:endParaRPr>
          </a:p>
          <a:p>
            <a:pPr>
              <a:lnSpc>
                <a:spcPct val="100000"/>
              </a:lnSpc>
              <a:buClr>
                <a:srgbClr val="000000"/>
              </a:buClr>
              <a:buSzPct val="100000"/>
              <a:buFont typeface="+mj-lt"/>
              <a:buAutoNum type="arabicPeriod"/>
            </a:pPr>
            <a:r>
              <a:rPr lang="en-US" sz="1400" b="1" cap="none">
                <a:latin typeface="Times New Roman"/>
                <a:ea typeface="+mn-lt"/>
                <a:cs typeface="Times New Roman"/>
              </a:rPr>
              <a:t>Shuo Zhang, Yang Liu, and Lei Xie. Molecular mechanics-driven graph neural network with multiplex graph for molecular structures. </a:t>
            </a:r>
            <a:r>
              <a:rPr lang="en-US" sz="1400" b="1" cap="none" err="1">
                <a:latin typeface="Times New Roman"/>
                <a:ea typeface="+mn-lt"/>
                <a:cs typeface="Times New Roman"/>
              </a:rPr>
              <a:t>arXiv</a:t>
            </a:r>
            <a:r>
              <a:rPr lang="en-US" sz="1400" b="1" cap="none">
                <a:latin typeface="Times New Roman"/>
                <a:ea typeface="+mn-lt"/>
                <a:cs typeface="Times New Roman"/>
              </a:rPr>
              <a:t> preprint arXiv:2011.07457, 2020.</a:t>
            </a:r>
          </a:p>
          <a:p>
            <a:pPr>
              <a:lnSpc>
                <a:spcPct val="100000"/>
              </a:lnSpc>
              <a:buClr>
                <a:srgbClr val="000000"/>
              </a:buClr>
              <a:buSzPct val="100000"/>
              <a:buFont typeface="+mj-lt"/>
              <a:buAutoNum type="arabicPeriod"/>
            </a:pPr>
            <a:r>
              <a:rPr lang="en-US" sz="1400" b="1" cap="none" err="1">
                <a:latin typeface="Times New Roman"/>
                <a:ea typeface="+mn-lt"/>
                <a:cs typeface="Times New Roman"/>
              </a:rPr>
              <a:t>Zonghan</a:t>
            </a:r>
            <a:r>
              <a:rPr lang="en-US" sz="1400" b="1" cap="none">
                <a:latin typeface="Times New Roman"/>
                <a:ea typeface="+mn-lt"/>
                <a:cs typeface="Times New Roman"/>
              </a:rPr>
              <a:t> Wu, </a:t>
            </a:r>
            <a:r>
              <a:rPr lang="en-US" sz="1400" b="1" cap="none" err="1">
                <a:latin typeface="Times New Roman"/>
                <a:ea typeface="+mn-lt"/>
                <a:cs typeface="Times New Roman"/>
              </a:rPr>
              <a:t>Shirui</a:t>
            </a:r>
            <a:r>
              <a:rPr lang="en-US" sz="1400" b="1" cap="none">
                <a:latin typeface="Times New Roman"/>
                <a:ea typeface="+mn-lt"/>
                <a:cs typeface="Times New Roman"/>
              </a:rPr>
              <a:t> Pan, </a:t>
            </a:r>
            <a:r>
              <a:rPr lang="en-US" sz="1400" b="1" cap="none" err="1">
                <a:latin typeface="Times New Roman"/>
                <a:ea typeface="+mn-lt"/>
                <a:cs typeface="Times New Roman"/>
              </a:rPr>
              <a:t>Fengwen</a:t>
            </a:r>
            <a:r>
              <a:rPr lang="en-US" sz="1400" b="1" cap="none">
                <a:latin typeface="Times New Roman"/>
                <a:ea typeface="+mn-lt"/>
                <a:cs typeface="Times New Roman"/>
              </a:rPr>
              <a:t> Chen, Guodong Long, </a:t>
            </a:r>
            <a:r>
              <a:rPr lang="en-US" sz="1400" b="1" cap="none" err="1">
                <a:latin typeface="Times New Roman"/>
                <a:ea typeface="+mn-lt"/>
                <a:cs typeface="Times New Roman"/>
              </a:rPr>
              <a:t>Chengqi</a:t>
            </a:r>
            <a:r>
              <a:rPr lang="en-US" sz="1400" b="1" cap="none">
                <a:latin typeface="Times New Roman"/>
                <a:ea typeface="+mn-lt"/>
                <a:cs typeface="Times New Roman"/>
              </a:rPr>
              <a:t> Zhang, and Philip S. Yu. A comprehensive survey on graph neural networks. IEEE Transactions on Neural Networks and Learning Systems, 32(1):4{24, 2021.</a:t>
            </a:r>
          </a:p>
          <a:p>
            <a:pPr>
              <a:lnSpc>
                <a:spcPct val="100000"/>
              </a:lnSpc>
              <a:buClr>
                <a:srgbClr val="000000"/>
              </a:buClr>
              <a:buSzPct val="100000"/>
              <a:buFont typeface="+mj-lt"/>
              <a:buAutoNum type="arabicPeriod"/>
            </a:pPr>
            <a:r>
              <a:rPr lang="en-US" sz="1400" b="1" cap="none">
                <a:latin typeface="Times New Roman"/>
                <a:ea typeface="+mn-lt"/>
                <a:cs typeface="Times New Roman"/>
              </a:rPr>
              <a:t>Greg Landrum. </a:t>
            </a:r>
            <a:r>
              <a:rPr lang="en-US" sz="1400" b="1" cap="none" err="1">
                <a:latin typeface="Times New Roman"/>
                <a:ea typeface="+mn-lt"/>
                <a:cs typeface="Times New Roman"/>
              </a:rPr>
              <a:t>RDKit</a:t>
            </a:r>
            <a:r>
              <a:rPr lang="en-US" sz="1400" b="1" cap="none">
                <a:latin typeface="Times New Roman"/>
                <a:ea typeface="+mn-lt"/>
                <a:cs typeface="Times New Roman"/>
              </a:rPr>
              <a:t>: Open-source cheminformatics software. accessed on 01.04.2022.</a:t>
            </a:r>
            <a:endParaRPr lang="en-US" sz="1400" b="1" cap="none">
              <a:latin typeface="Times New Roman"/>
              <a:cs typeface="Times New Roman"/>
            </a:endParaRPr>
          </a:p>
          <a:p>
            <a:pPr>
              <a:lnSpc>
                <a:spcPct val="100000"/>
              </a:lnSpc>
              <a:buClr>
                <a:srgbClr val="000000"/>
              </a:buClr>
              <a:buSzPct val="100000"/>
              <a:buFont typeface="+mj-lt"/>
              <a:buAutoNum type="arabicPeriod"/>
            </a:pPr>
            <a:r>
              <a:rPr lang="en-US" sz="1400" b="1" cap="none" err="1">
                <a:latin typeface="Times New Roman"/>
                <a:ea typeface="+mn-lt"/>
                <a:cs typeface="Times New Roman"/>
              </a:rPr>
              <a:t>Keyulu</a:t>
            </a:r>
            <a:r>
              <a:rPr lang="en-US" sz="1400" b="1" cap="none">
                <a:latin typeface="Times New Roman"/>
                <a:ea typeface="+mn-lt"/>
                <a:cs typeface="Times New Roman"/>
              </a:rPr>
              <a:t> Xu, Weihua Hu, Jure Leskovec, and Stefanie </a:t>
            </a:r>
            <a:r>
              <a:rPr lang="en-US" sz="1400" b="1" cap="none" err="1">
                <a:latin typeface="Times New Roman"/>
                <a:ea typeface="+mn-lt"/>
                <a:cs typeface="Times New Roman"/>
              </a:rPr>
              <a:t>Jegelka</a:t>
            </a:r>
            <a:r>
              <a:rPr lang="en-US" sz="1400" b="1" cap="none">
                <a:latin typeface="Times New Roman"/>
                <a:ea typeface="+mn-lt"/>
                <a:cs typeface="Times New Roman"/>
              </a:rPr>
              <a:t>. How powerful are graph neural networks? </a:t>
            </a:r>
            <a:r>
              <a:rPr lang="en-US" sz="1400" b="1" cap="none" err="1">
                <a:latin typeface="Times New Roman"/>
                <a:ea typeface="+mn-lt"/>
                <a:cs typeface="Times New Roman"/>
              </a:rPr>
              <a:t>ArXiv</a:t>
            </a:r>
            <a:r>
              <a:rPr lang="en-US" sz="1400" b="1" cap="none">
                <a:latin typeface="Times New Roman"/>
                <a:ea typeface="+mn-lt"/>
                <a:cs typeface="Times New Roman"/>
              </a:rPr>
              <a:t> preprint arXiv:1810.00826v3, 2018.</a:t>
            </a:r>
          </a:p>
          <a:p>
            <a:pPr>
              <a:buClr>
                <a:srgbClr val="000000"/>
              </a:buClr>
              <a:buSzPct val="100000"/>
              <a:buFont typeface="+mj-lt"/>
              <a:buAutoNum type="arabicPeriod"/>
            </a:pPr>
            <a:r>
              <a:rPr lang="en-US" sz="1400" b="1" cap="none">
                <a:latin typeface="Times New Roman"/>
                <a:ea typeface="+mn-lt"/>
                <a:cs typeface="Times New Roman"/>
              </a:rPr>
              <a:t>Kristof T. </a:t>
            </a:r>
            <a:r>
              <a:rPr lang="en-US" sz="1400" b="1" cap="none" err="1">
                <a:latin typeface="Times New Roman"/>
                <a:ea typeface="+mn-lt"/>
                <a:cs typeface="Times New Roman"/>
              </a:rPr>
              <a:t>Schutt</a:t>
            </a:r>
            <a:r>
              <a:rPr lang="en-US" sz="1400" b="1" cap="none">
                <a:latin typeface="Times New Roman"/>
                <a:ea typeface="+mn-lt"/>
                <a:cs typeface="Times New Roman"/>
              </a:rPr>
              <a:t>, </a:t>
            </a:r>
            <a:r>
              <a:rPr lang="en-US" sz="1400" b="1" cap="none" err="1">
                <a:latin typeface="Times New Roman"/>
                <a:ea typeface="+mn-lt"/>
                <a:cs typeface="Times New Roman"/>
              </a:rPr>
              <a:t>Huziel</a:t>
            </a:r>
            <a:r>
              <a:rPr lang="en-US" sz="1400" b="1" cap="none">
                <a:latin typeface="Times New Roman"/>
                <a:ea typeface="+mn-lt"/>
                <a:cs typeface="Times New Roman"/>
              </a:rPr>
              <a:t> E. Sauceda, Pieter-Jan </a:t>
            </a:r>
            <a:r>
              <a:rPr lang="en-US" sz="1400" b="1" cap="none" err="1">
                <a:latin typeface="Times New Roman"/>
                <a:ea typeface="+mn-lt"/>
                <a:cs typeface="Times New Roman"/>
              </a:rPr>
              <a:t>Kindermans</a:t>
            </a:r>
            <a:r>
              <a:rPr lang="en-US" sz="1400" b="1" cap="none">
                <a:latin typeface="Times New Roman"/>
                <a:ea typeface="+mn-lt"/>
                <a:cs typeface="Times New Roman"/>
              </a:rPr>
              <a:t>, Alexandre </a:t>
            </a:r>
            <a:r>
              <a:rPr lang="en-US" sz="1400" b="1" cap="none" err="1">
                <a:latin typeface="Times New Roman"/>
                <a:ea typeface="+mn-lt"/>
                <a:cs typeface="Times New Roman"/>
              </a:rPr>
              <a:t>Tkatchenko</a:t>
            </a:r>
            <a:r>
              <a:rPr lang="en-US" sz="1400" b="1" cap="none">
                <a:latin typeface="Times New Roman"/>
                <a:ea typeface="+mn-lt"/>
                <a:cs typeface="Times New Roman"/>
              </a:rPr>
              <a:t>, and Klaus-Robert </a:t>
            </a:r>
            <a:r>
              <a:rPr lang="en-US" sz="1400" b="1" cap="none" err="1">
                <a:latin typeface="Times New Roman"/>
                <a:ea typeface="+mn-lt"/>
                <a:cs typeface="Times New Roman"/>
              </a:rPr>
              <a:t>Muller</a:t>
            </a:r>
            <a:r>
              <a:rPr lang="en-US" sz="1400" b="1" cap="none">
                <a:latin typeface="Times New Roman"/>
                <a:ea typeface="+mn-lt"/>
                <a:cs typeface="Times New Roman"/>
              </a:rPr>
              <a:t>. </a:t>
            </a:r>
            <a:r>
              <a:rPr lang="en-US" sz="1400" b="1" cap="none" err="1">
                <a:latin typeface="Times New Roman"/>
                <a:ea typeface="+mn-lt"/>
                <a:cs typeface="Times New Roman"/>
              </a:rPr>
              <a:t>SchNet</a:t>
            </a:r>
            <a:r>
              <a:rPr lang="en-US" sz="1400" b="1" cap="none">
                <a:latin typeface="Times New Roman"/>
                <a:ea typeface="+mn-lt"/>
                <a:cs typeface="Times New Roman"/>
              </a:rPr>
              <a:t> - A deep learning architecture for molecules and materials. Journal of Chemical Physics, 48(24):1{11, 2018.</a:t>
            </a:r>
          </a:p>
          <a:p>
            <a:pPr>
              <a:buClr>
                <a:srgbClr val="000000"/>
              </a:buClr>
              <a:buSzPct val="100000"/>
              <a:buFont typeface="+mj-lt"/>
              <a:buAutoNum type="arabicPeriod"/>
            </a:pPr>
            <a:r>
              <a:rPr lang="en-US" sz="1400" b="1" cap="none">
                <a:latin typeface="Times New Roman"/>
                <a:cs typeface="Times New Roman"/>
              </a:rPr>
              <a:t>Theoretical Foundations of Graph Neural Networks</a:t>
            </a:r>
          </a:p>
          <a:p>
            <a:pPr>
              <a:buClr>
                <a:srgbClr val="000000"/>
              </a:buClr>
              <a:buSzPct val="100000"/>
              <a:buAutoNum type="arabicPeriod"/>
            </a:pPr>
            <a:r>
              <a:rPr lang="en-US" sz="1400" b="1" cap="none">
                <a:solidFill>
                  <a:schemeClr val="tx1">
                    <a:lumMod val="95000"/>
                    <a:lumOff val="5000"/>
                  </a:schemeClr>
                </a:solidFill>
                <a:latin typeface="Times New Roman"/>
                <a:ea typeface="+mn-lt"/>
                <a:cs typeface="Times New Roman"/>
                <a:hlinkClick r:id="rId5">
                  <a:extLst>
                    <a:ext uri="{A12FA001-AC4F-418D-AE19-62706E023703}">
                      <ahyp:hlinkClr xmlns:ahyp="http://schemas.microsoft.com/office/drawing/2018/hyperlinkcolor" val="tx"/>
                    </a:ext>
                  </a:extLst>
                </a:hlinkClick>
              </a:rPr>
              <a:t>https://towardsdatascience.com/introduction-to-message-passing-neural-networks-e670dc103a87</a:t>
            </a:r>
            <a:endParaRPr lang="en-US" sz="1400" b="1" cap="none">
              <a:solidFill>
                <a:schemeClr val="tx1">
                  <a:lumMod val="95000"/>
                  <a:lumOff val="5000"/>
                </a:schemeClr>
              </a:solidFill>
              <a:latin typeface="Times New Roman"/>
              <a:cs typeface="Times New Roman"/>
              <a:hlinkClick r:id="rId5">
                <a:extLst>
                  <a:ext uri="{A12FA001-AC4F-418D-AE19-62706E023703}">
                    <ahyp:hlinkClr xmlns:ahyp="http://schemas.microsoft.com/office/drawing/2018/hyperlinkcolor" val="tx"/>
                  </a:ext>
                </a:extLst>
              </a:hlinkClick>
            </a:endParaRPr>
          </a:p>
          <a:p>
            <a:pPr>
              <a:buClr>
                <a:srgbClr val="000000"/>
              </a:buClr>
              <a:buSzPct val="100000"/>
              <a:buAutoNum type="arabicPeriod"/>
            </a:pPr>
            <a:r>
              <a:rPr lang="en-US" sz="1400" b="1" cap="none">
                <a:solidFill>
                  <a:schemeClr val="tx1">
                    <a:lumMod val="95000"/>
                    <a:lumOff val="5000"/>
                  </a:schemeClr>
                </a:solidFill>
                <a:latin typeface="Times New Roman"/>
                <a:ea typeface="+mn-lt"/>
                <a:cs typeface="Times New Roman"/>
                <a:hlinkClick r:id="rId6">
                  <a:extLst>
                    <a:ext uri="{A12FA001-AC4F-418D-AE19-62706E023703}">
                      <ahyp:hlinkClr xmlns:ahyp="http://schemas.microsoft.com/office/drawing/2018/hyperlinkcolor" val="tx"/>
                    </a:ext>
                  </a:extLst>
                </a:hlinkClick>
              </a:rPr>
              <a:t>https://paperswithcode.com/method/mpnn</a:t>
            </a:r>
          </a:p>
          <a:p>
            <a:pPr>
              <a:buClr>
                <a:srgbClr val="000000"/>
              </a:buClr>
              <a:buSzPct val="100000"/>
              <a:buAutoNum type="arabicPeriod"/>
            </a:pPr>
            <a:r>
              <a:rPr lang="en-US" sz="1400" b="1" cap="none">
                <a:solidFill>
                  <a:schemeClr val="tx1">
                    <a:lumMod val="95000"/>
                    <a:lumOff val="5000"/>
                  </a:schemeClr>
                </a:solidFill>
                <a:latin typeface="Times New Roman"/>
                <a:ea typeface="+mn-lt"/>
                <a:cs typeface="Times New Roman"/>
              </a:rPr>
              <a:t>Dynamic Edge-Conditioned Filters in Convolutional Neural Networks on Graphs</a:t>
            </a:r>
          </a:p>
          <a:p>
            <a:pPr>
              <a:buClr>
                <a:srgbClr val="000000"/>
              </a:buClr>
              <a:buSzPct val="100000"/>
              <a:buAutoNum type="arabicPeriod"/>
            </a:pPr>
            <a:endParaRPr lang="en-US" sz="1400" b="1" cap="none">
              <a:solidFill>
                <a:schemeClr val="tx1">
                  <a:lumMod val="95000"/>
                  <a:lumOff val="5000"/>
                </a:schemeClr>
              </a:solidFill>
              <a:latin typeface="Times New Roman" panose="02020603050405020304" pitchFamily="18" charset="0"/>
              <a:cs typeface="Times New Roman" panose="02020603050405020304" pitchFamily="18" charset="0"/>
            </a:endParaRPr>
          </a:p>
          <a:p>
            <a:pPr marL="537210" indent="-400050">
              <a:buClr>
                <a:prstClr val="black"/>
              </a:buClr>
              <a:buFont typeface="Tw Cen MT" panose="020B0602020104020603"/>
              <a:buAutoNum type="arabicPeriod"/>
            </a:pPr>
            <a:endParaRPr lang="en-US" sz="1200" cap="none">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57E09CB5-3E22-94D4-3419-2A1B4BF9CCEE}"/>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425076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0CBE-C153-629E-02C7-16E642397A0A}"/>
              </a:ext>
            </a:extLst>
          </p:cNvPr>
          <p:cNvSpPr>
            <a:spLocks noGrp="1"/>
          </p:cNvSpPr>
          <p:nvPr>
            <p:ph type="title"/>
          </p:nvPr>
        </p:nvSpPr>
        <p:spPr>
          <a:xfrm>
            <a:off x="286395" y="219983"/>
            <a:ext cx="9988315" cy="527269"/>
          </a:xfrm>
        </p:spPr>
        <p:txBody>
          <a:bodyPr>
            <a:noAutofit/>
          </a:bodyPr>
          <a:lstStyle/>
          <a:p>
            <a:r>
              <a:rPr lang="en-IN" sz="3000" u="sng">
                <a:solidFill>
                  <a:schemeClr val="accent5">
                    <a:lumMod val="50000"/>
                  </a:schemeClr>
                </a:solidFill>
                <a:latin typeface="Algerian" panose="04020705040A02060702" pitchFamily="82" charset="0"/>
                <a:cs typeface="Times New Roman" panose="02020603050405020304" pitchFamily="18" charset="0"/>
              </a:rPr>
              <a:t>Introduction to the Problem statement</a:t>
            </a:r>
          </a:p>
        </p:txBody>
      </p:sp>
      <p:sp>
        <p:nvSpPr>
          <p:cNvPr id="6" name="TextBox 5">
            <a:extLst>
              <a:ext uri="{FF2B5EF4-FFF2-40B4-BE49-F238E27FC236}">
                <a16:creationId xmlns:a16="http://schemas.microsoft.com/office/drawing/2014/main" id="{20F2C492-3546-5D4E-44FB-8BAC70E49516}"/>
              </a:ext>
            </a:extLst>
          </p:cNvPr>
          <p:cNvSpPr txBox="1"/>
          <p:nvPr/>
        </p:nvSpPr>
        <p:spPr>
          <a:xfrm>
            <a:off x="171534" y="747252"/>
            <a:ext cx="11848931" cy="600164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US" sz="1800" i="0" dirty="0">
                <a:solidFill>
                  <a:schemeClr val="tx1"/>
                </a:solidFill>
                <a:effectLst/>
                <a:latin typeface="Times New Roman" panose="02020603050405020304" pitchFamily="18" charset="0"/>
                <a:cs typeface="Times New Roman" panose="02020603050405020304" pitchFamily="18" charset="0"/>
              </a:rPr>
              <a:t>The problem of finding the intersection of two surfaces and the equation of curves is an important and widely studied topic in mathematics and engineering. Below we will discuss some of the important points.</a:t>
            </a:r>
          </a:p>
          <a:p>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b="0" i="0" dirty="0">
                <a:solidFill>
                  <a:schemeClr val="tx1"/>
                </a:solidFill>
                <a:effectLst/>
                <a:latin typeface="Times New Roman" panose="02020603050405020304" pitchFamily="18" charset="0"/>
                <a:cs typeface="Times New Roman" panose="02020603050405020304" pitchFamily="18" charset="0"/>
              </a:rPr>
              <a:t>In many applications such as computer-aided design (CAD), architecture, and 3D printing, it is necessary to find the intersection of two or more surfaces to create complex shapes and structures. Thus we need to find mating curves in many of those cases. Such applications are found in aerospace and automotive industry.</a:t>
            </a:r>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b="1" dirty="0">
              <a:latin typeface="Times New Roman"/>
              <a:cs typeface="Times New Roman"/>
            </a:endParaRPr>
          </a:p>
          <a:p>
            <a:pPr marL="285750" indent="-285750">
              <a:buFont typeface="Wingdings" panose="05000000000000000000" pitchFamily="2" charset="2"/>
              <a:buChar char="Ø"/>
            </a:pPr>
            <a:r>
              <a:rPr lang="en-IN" sz="1800" dirty="0">
                <a:latin typeface="Times New Roman"/>
                <a:cs typeface="Times New Roman"/>
              </a:rPr>
              <a:t>Another important area is the field of computer graphics and animations. All the pictures that we see are form of some parametric equation of curved surfaces. </a:t>
            </a:r>
            <a:r>
              <a:rPr lang="en-US" sz="1800" b="0" i="0" dirty="0">
                <a:solidFill>
                  <a:schemeClr val="tx1"/>
                </a:solidFill>
                <a:effectLst/>
                <a:latin typeface="Times New Roman" panose="02020603050405020304" pitchFamily="18" charset="0"/>
                <a:cs typeface="Times New Roman" panose="02020603050405020304" pitchFamily="18" charset="0"/>
              </a:rPr>
              <a:t>In computer graphics, it is often necessary to render complex objects and scenes that cannot be represented by simple geometric shapes. The intersection of surfaces and curves allows for the creation of these complex objects by combining simpler shapes into more intricate forms.</a:t>
            </a:r>
            <a:r>
              <a:rPr lang="en-US" sz="2400" b="0" i="0" dirty="0">
                <a:solidFill>
                  <a:srgbClr val="374151"/>
                </a:solidFill>
                <a:effectLst/>
                <a:latin typeface="Söhne"/>
              </a:rPr>
              <a:t> </a:t>
            </a:r>
            <a:r>
              <a:rPr lang="en-US" sz="1800" b="0" i="0" dirty="0">
                <a:solidFill>
                  <a:schemeClr val="tx1"/>
                </a:solidFill>
                <a:effectLst/>
                <a:latin typeface="Times New Roman" panose="02020603050405020304" pitchFamily="18" charset="0"/>
                <a:cs typeface="Times New Roman" panose="02020603050405020304" pitchFamily="18" charset="0"/>
              </a:rPr>
              <a:t>The problem of finding the intersection of surfaces and curves is essential for ray tracing, as it allows for the accurate calculation of the path of light through complex objects.</a:t>
            </a:r>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800" dirty="0">
              <a:latin typeface="Times New Roman"/>
              <a:cs typeface="Times New Roman"/>
            </a:endParaRPr>
          </a:p>
          <a:p>
            <a:pPr marL="285750" indent="-285750">
              <a:buFont typeface="Wingdings" panose="05000000000000000000" pitchFamily="2" charset="2"/>
              <a:buChar char="Ø"/>
            </a:pPr>
            <a:r>
              <a:rPr lang="en-US" sz="1800" dirty="0">
                <a:latin typeface="Times New Roman"/>
                <a:cs typeface="Times New Roman"/>
              </a:rPr>
              <a:t>One of the key challenges in computer vision is identifying the boundaries and shapes of objects in images and videos. Finding the intersection of surfaces and curves can help with this task, as it can provide information about the 3D structure of objects and the way they interact with their environment. Recently Meta released a paper which can easily separate boundaries of objects and distinguish them. Such methods are useful in those cases.</a:t>
            </a:r>
          </a:p>
          <a:p>
            <a:pPr marL="285750" indent="-285750">
              <a:buFont typeface="Wingdings" panose="05000000000000000000" pitchFamily="2" charset="2"/>
              <a:buChar char="Ø"/>
            </a:pPr>
            <a:endParaRPr lang="en-US" sz="1800" dirty="0">
              <a:latin typeface="Times New Roman"/>
              <a:cs typeface="Times New Roman"/>
            </a:endParaRPr>
          </a:p>
          <a:p>
            <a:pPr marL="285750" indent="-285750">
              <a:buFont typeface="Wingdings" panose="05000000000000000000" pitchFamily="2" charset="2"/>
              <a:buChar char="Ø"/>
            </a:pPr>
            <a:r>
              <a:rPr lang="en-US" sz="1800" dirty="0">
                <a:latin typeface="Times New Roman"/>
                <a:cs typeface="Times New Roman"/>
              </a:rPr>
              <a:t>In this project I will be tried finding the points of equation of points and have tried to fit an equation to the above mentioned points.</a:t>
            </a:r>
            <a:endParaRPr lang="en-IN" sz="1700" dirty="0">
              <a:latin typeface="Times New Roman"/>
              <a:cs typeface="Times New Roman"/>
            </a:endParaRPr>
          </a:p>
        </p:txBody>
      </p:sp>
    </p:spTree>
    <p:extLst>
      <p:ext uri="{BB962C8B-B14F-4D97-AF65-F5344CB8AC3E}">
        <p14:creationId xmlns:p14="http://schemas.microsoft.com/office/powerpoint/2010/main" val="310562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411"/>
        <p:cNvGrpSpPr/>
        <p:nvPr/>
      </p:nvGrpSpPr>
      <p:grpSpPr>
        <a:xfrm>
          <a:off x="0" y="0"/>
          <a:ext cx="0" cy="0"/>
          <a:chOff x="0" y="0"/>
          <a:chExt cx="0" cy="0"/>
        </a:xfrm>
      </p:grpSpPr>
      <p:sp useBgFill="1">
        <p:nvSpPr>
          <p:cNvPr id="418" name="Rectangle 417">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0" name="Picture 419">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413" name="Google Shape;413;p19"/>
              <p:cNvSpPr txBox="1">
                <a:spLocks noGrp="1"/>
              </p:cNvSpPr>
              <p:nvPr>
                <p:ph type="body" idx="1"/>
              </p:nvPr>
            </p:nvSpPr>
            <p:spPr>
              <a:xfrm>
                <a:off x="76405" y="708067"/>
                <a:ext cx="11761634" cy="5995299"/>
              </a:xfrm>
              <a:prstGeom prst="rect">
                <a:avLst/>
              </a:prstGeom>
            </p:spPr>
            <p:txBody>
              <a:bodyPr spcFirstLastPara="1" vert="horz" lIns="91425" tIns="45700" rIns="91425" bIns="45700" rtlCol="0" anchorCtr="0">
                <a:normAutofit/>
              </a:bodyPr>
              <a:lstStyle/>
              <a:p>
                <a:pPr marL="342900" indent="-342900">
                  <a:lnSpc>
                    <a:spcPct val="110000"/>
                  </a:lnSpc>
                  <a:spcBef>
                    <a:spcPts val="0"/>
                  </a:spcBef>
                  <a:buFont typeface="Wingdings" panose="05000000000000000000" pitchFamily="2" charset="2"/>
                  <a:buChar char="Ø"/>
                </a:pPr>
                <a:r>
                  <a:rPr lang="en-US" cap="none" dirty="0">
                    <a:latin typeface="Times New Roman"/>
                    <a:cs typeface="Times New Roman"/>
                  </a:rPr>
                  <a:t>Now to approach the given problem let us consider two equations/ Functions given </a:t>
                </a:r>
                <a14:m>
                  <m:oMath xmlns:m="http://schemas.openxmlformats.org/officeDocument/2006/math">
                    <m:sSub>
                      <m:sSubPr>
                        <m:ctrlPr>
                          <a:rPr lang="en-US" cap="none" dirty="0" smtClean="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US" i="0" cap="none" dirty="0">
                            <a:latin typeface="Cambria Math" panose="02040503050406030204" pitchFamily="18" charset="0"/>
                          </a:rPr>
                          <m:t>1</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a:cs typeface="Times New Roman"/>
                  </a:rPr>
                  <a:t> and </a:t>
                </a:r>
                <a14:m>
                  <m:oMath xmlns:m="http://schemas.openxmlformats.org/officeDocument/2006/math">
                    <m:sSub>
                      <m:sSubPr>
                        <m:ctrlPr>
                          <a:rPr lang="en-US" i="1" cap="none" dirty="0" smtClean="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IN" b="0" i="0" cap="none" dirty="0" smtClean="0">
                            <a:latin typeface="Cambria Math" panose="02040503050406030204" pitchFamily="18" charset="0"/>
                          </a:rPr>
                          <m:t>2</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a:cs typeface="Times New Roman"/>
                  </a:rPr>
                  <a:t> . We can approach the problem by equating two equations to </a:t>
                </a:r>
                <a14:m>
                  <m:oMath xmlns:m="http://schemas.openxmlformats.org/officeDocument/2006/math">
                    <m:sSub>
                      <m:sSubPr>
                        <m:ctrlPr>
                          <a:rPr lang="en-US" i="1" cap="none" dirty="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US" cap="none" dirty="0">
                            <a:latin typeface="Cambria Math" panose="02040503050406030204" pitchFamily="18" charset="0"/>
                          </a:rPr>
                          <m:t>1</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i="1" cap="none" dirty="0">
                    <a:latin typeface="Times New Roman"/>
                    <a:cs typeface="Times New Roman"/>
                  </a:rPr>
                  <a:t>= </a:t>
                </a:r>
                <a14:m>
                  <m:oMath xmlns:m="http://schemas.openxmlformats.org/officeDocument/2006/math">
                    <m:sSub>
                      <m:sSubPr>
                        <m:ctrlPr>
                          <a:rPr lang="en-US" i="1" cap="none" dirty="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IN" cap="none" dirty="0">
                            <a:latin typeface="Cambria Math" panose="02040503050406030204" pitchFamily="18" charset="0"/>
                          </a:rPr>
                          <m:t>2</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panose="02020603050405020304" pitchFamily="18" charset="0"/>
                    <a:cs typeface="Times New Roman" panose="02020603050405020304" pitchFamily="18" charset="0"/>
                  </a:rPr>
                  <a:t> and then simplifying the equations to solve for the points and using them for plotting. However, this has major disadvantages: </a:t>
                </a:r>
              </a:p>
              <a:p>
                <a:pPr marL="0" indent="0">
                  <a:lnSpc>
                    <a:spcPct val="110000"/>
                  </a:lnSpc>
                  <a:spcBef>
                    <a:spcPts val="0"/>
                  </a:spcBef>
                  <a:buNone/>
                </a:pPr>
                <a:endParaRPr lang="en-US"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cap="none" dirty="0">
                    <a:latin typeface="Times New Roman" panose="02020603050405020304" pitchFamily="18" charset="0"/>
                    <a:cs typeface="Times New Roman" panose="02020603050405020304" pitchFamily="18" charset="0"/>
                  </a:rPr>
                  <a:t>                1.  Equating the equations will not necessarily give points of intersection only. This will most likely 	give a plane containing the points. For this to give the points lying on the intersection curve we have to 	also ensure these points satisfy </a:t>
                </a:r>
                <a14:m>
                  <m:oMath xmlns:m="http://schemas.openxmlformats.org/officeDocument/2006/math">
                    <m:sSub>
                      <m:sSubPr>
                        <m:ctrlPr>
                          <a:rPr lang="en-US" i="1" cap="none" dirty="0" smtClean="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US" i="0" cap="none" dirty="0">
                            <a:latin typeface="Cambria Math" panose="02040503050406030204" pitchFamily="18" charset="0"/>
                          </a:rPr>
                          <m:t>1</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r>
                      <a:rPr lang="en-IN" b="0" i="0" cap="none" dirty="0" smtClean="0">
                        <a:latin typeface="Cambria Math" panose="02040503050406030204" pitchFamily="18" charset="0"/>
                      </a:rPr>
                      <m:t>=0</m:t>
                    </m:r>
                  </m:oMath>
                </a14:m>
                <a:r>
                  <a:rPr lang="en-US" cap="none"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cap="none" dirty="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IN" cap="none" dirty="0">
                            <a:latin typeface="Cambria Math" panose="02040503050406030204" pitchFamily="18" charset="0"/>
                          </a:rPr>
                          <m:t>2</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r>
                      <a:rPr lang="en-IN" b="0" i="0" cap="none" dirty="0" smtClean="0">
                        <a:latin typeface="Cambria Math" panose="02040503050406030204" pitchFamily="18" charset="0"/>
                      </a:rPr>
                      <m:t>=0</m:t>
                    </m:r>
                  </m:oMath>
                </a14:m>
                <a:r>
                  <a:rPr lang="en-US" cap="none" dirty="0">
                    <a:latin typeface="Times New Roman" panose="02020603050405020304" pitchFamily="18" charset="0"/>
                    <a:cs typeface="Times New Roman" panose="02020603050405020304" pitchFamily="18" charset="0"/>
                  </a:rPr>
                  <a:t>.</a:t>
                </a:r>
              </a:p>
              <a:p>
                <a:pPr marL="0" indent="0">
                  <a:lnSpc>
                    <a:spcPct val="110000"/>
                  </a:lnSpc>
                  <a:spcBef>
                    <a:spcPts val="0"/>
                  </a:spcBef>
                  <a:buNone/>
                </a:pPr>
                <a:endParaRPr lang="en-US"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cap="none" dirty="0">
                    <a:latin typeface="Times New Roman" panose="02020603050405020304" pitchFamily="18" charset="0"/>
                    <a:cs typeface="Times New Roman" panose="02020603050405020304" pitchFamily="18" charset="0"/>
                  </a:rPr>
                  <a:t>               2. Another problem is that what should be our initial assumption in this case as input. The search space 	is of infinite dimension. So it is highly impractical to keep randomly searching points in this case. Also 	such a method is very computationally expensive.</a:t>
                </a:r>
              </a:p>
              <a:p>
                <a:pPr marL="342900" indent="-342900">
                  <a:lnSpc>
                    <a:spcPct val="110000"/>
                  </a:lnSpc>
                  <a:spcBef>
                    <a:spcPts val="0"/>
                  </a:spcBef>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 Since the above method is impractical so I have used a completely different Method to find the points of intersection. For this I have used Steepest gradient descent to evaluate the points which is computationally faster and easy.</a:t>
                </a:r>
              </a:p>
            </p:txBody>
          </p:sp>
        </mc:Choice>
        <mc:Fallback>
          <p:sp>
            <p:nvSpPr>
              <p:cNvPr id="413" name="Google Shape;413;p19"/>
              <p:cNvSpPr txBox="1">
                <a:spLocks noGrp="1" noRot="1" noChangeAspect="1" noMove="1" noResize="1" noEditPoints="1" noAdjustHandles="1" noChangeArrowheads="1" noChangeShapeType="1" noTextEdit="1"/>
              </p:cNvSpPr>
              <p:nvPr>
                <p:ph type="body" idx="1"/>
              </p:nvPr>
            </p:nvSpPr>
            <p:spPr>
              <a:xfrm>
                <a:off x="76405" y="708067"/>
                <a:ext cx="11761634" cy="5995299"/>
              </a:xfrm>
              <a:prstGeom prst="rect">
                <a:avLst/>
              </a:prstGeom>
              <a:blipFill>
                <a:blip r:embed="rId4"/>
                <a:stretch>
                  <a:fillRect l="-104" t="-407" r="-104"/>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B85871AF-7463-DDD7-64D6-831595655D67}"/>
              </a:ext>
            </a:extLst>
          </p:cNvPr>
          <p:cNvSpPr txBox="1">
            <a:spLocks/>
          </p:cNvSpPr>
          <p:nvPr/>
        </p:nvSpPr>
        <p:spPr>
          <a:xfrm>
            <a:off x="157316" y="140897"/>
            <a:ext cx="6918066" cy="426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Mathematical formulation</a:t>
            </a:r>
            <a:endParaRPr lang="en-US"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411"/>
        <p:cNvGrpSpPr/>
        <p:nvPr/>
      </p:nvGrpSpPr>
      <p:grpSpPr>
        <a:xfrm>
          <a:off x="0" y="0"/>
          <a:ext cx="0" cy="0"/>
          <a:chOff x="0" y="0"/>
          <a:chExt cx="0" cy="0"/>
        </a:xfrm>
      </p:grpSpPr>
      <p:sp useBgFill="1">
        <p:nvSpPr>
          <p:cNvPr id="418" name="Rectangle 417">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0" name="Picture 419">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a14="http://schemas.microsoft.com/office/drawing/2010/main" Requires="a14">
          <p:sp>
            <p:nvSpPr>
              <p:cNvPr id="413" name="Google Shape;413;p19"/>
              <p:cNvSpPr txBox="1">
                <a:spLocks noGrp="1"/>
              </p:cNvSpPr>
              <p:nvPr>
                <p:ph type="body" idx="1"/>
              </p:nvPr>
            </p:nvSpPr>
            <p:spPr>
              <a:xfrm>
                <a:off x="76405" y="708067"/>
                <a:ext cx="11761634" cy="5995299"/>
              </a:xfrm>
              <a:prstGeom prst="rect">
                <a:avLst/>
              </a:prstGeom>
            </p:spPr>
            <p:txBody>
              <a:bodyPr spcFirstLastPara="1" vert="horz" lIns="91425" tIns="45700" rIns="91425" bIns="45700" rtlCol="0" anchorCtr="0">
                <a:normAutofit/>
              </a:bodyPr>
              <a:lstStyle/>
              <a:p>
                <a:pPr marL="342900" indent="-342900">
                  <a:lnSpc>
                    <a:spcPct val="110000"/>
                  </a:lnSpc>
                  <a:spcBef>
                    <a:spcPts val="0"/>
                  </a:spcBef>
                  <a:buFont typeface="Wingdings" panose="05000000000000000000" pitchFamily="2" charset="2"/>
                  <a:buChar char="Ø"/>
                </a:pPr>
                <a:r>
                  <a:rPr lang="en-IN" cap="none" dirty="0">
                    <a:latin typeface="Times New Roman"/>
                    <a:cs typeface="Times New Roman"/>
                  </a:rPr>
                  <a:t>Since the previous method is not computationally feasible we have used Steepest Gradient descent in the problem formulation. For this I have to define a new function which satisfies the two equations. </a:t>
                </a:r>
              </a:p>
              <a:p>
                <a:pPr marL="342900" indent="-342900">
                  <a:lnSpc>
                    <a:spcPct val="110000"/>
                  </a:lnSpc>
                  <a:spcBef>
                    <a:spcPts val="0"/>
                  </a:spcBef>
                  <a:buFont typeface="Wingdings" panose="05000000000000000000" pitchFamily="2" charset="2"/>
                  <a:buChar char="Ø"/>
                </a:pPr>
                <a:endParaRPr lang="en-IN" cap="none" dirty="0">
                  <a:latin typeface="Times New Roman"/>
                  <a:cs typeface="Times New Roman"/>
                </a:endParaRPr>
              </a:p>
              <a:p>
                <a:pPr marL="342900" indent="-342900">
                  <a:lnSpc>
                    <a:spcPct val="110000"/>
                  </a:lnSpc>
                  <a:spcBef>
                    <a:spcPts val="0"/>
                  </a:spcBef>
                  <a:buFont typeface="Wingdings" panose="05000000000000000000" pitchFamily="2" charset="2"/>
                  <a:buChar char="Ø"/>
                </a:pPr>
                <a:r>
                  <a:rPr lang="en-IN" cap="none" dirty="0">
                    <a:latin typeface="Times New Roman"/>
                    <a:cs typeface="Times New Roman"/>
                  </a:rPr>
                  <a:t>Now here I have defined the new function </a:t>
                </a:r>
                <a14:m>
                  <m:oMath xmlns:m="http://schemas.openxmlformats.org/officeDocument/2006/math">
                    <m:r>
                      <a:rPr lang="en-IN" i="1" cap="none" smtClean="0">
                        <a:latin typeface="Cambria Math" panose="02040503050406030204" pitchFamily="18" charset="0"/>
                      </a:rPr>
                      <m:t>𝐺</m:t>
                    </m:r>
                    <m:d>
                      <m:dPr>
                        <m:ctrlPr>
                          <a:rPr lang="en-IN" i="1" cap="none" smtClean="0">
                            <a:solidFill>
                              <a:srgbClr val="836967"/>
                            </a:solidFill>
                            <a:latin typeface="Cambria Math" panose="02040503050406030204" pitchFamily="18" charset="0"/>
                          </a:rPr>
                        </m:ctrlPr>
                      </m:dPr>
                      <m:e>
                        <m:r>
                          <a:rPr lang="en-IN" i="1" cap="none" smtClean="0">
                            <a:latin typeface="Cambria Math" panose="02040503050406030204" pitchFamily="18" charset="0"/>
                          </a:rPr>
                          <m:t>𝑥</m:t>
                        </m:r>
                      </m:e>
                    </m:d>
                    <m:r>
                      <a:rPr lang="en-IN" i="0" cap="none" smtClean="0">
                        <a:latin typeface="Cambria Math" panose="02040503050406030204" pitchFamily="18" charset="0"/>
                      </a:rPr>
                      <m:t>=</m:t>
                    </m:r>
                    <m:sSub>
                      <m:sSubPr>
                        <m:ctrlPr>
                          <a:rPr lang="en-IN" i="1" cap="none" smtClean="0">
                            <a:solidFill>
                              <a:srgbClr val="836967"/>
                            </a:solidFill>
                            <a:latin typeface="Cambria Math" panose="02040503050406030204" pitchFamily="18" charset="0"/>
                          </a:rPr>
                        </m:ctrlPr>
                      </m:sSubPr>
                      <m:e>
                        <m:r>
                          <a:rPr lang="en-IN" i="1" cap="none" smtClean="0">
                            <a:latin typeface="Cambria Math" panose="02040503050406030204" pitchFamily="18" charset="0"/>
                          </a:rPr>
                          <m:t>𝐹</m:t>
                        </m:r>
                      </m:e>
                      <m:sub>
                        <m:r>
                          <a:rPr lang="en-IN" i="0" cap="none" smtClean="0">
                            <a:latin typeface="Cambria Math" panose="02040503050406030204" pitchFamily="18" charset="0"/>
                          </a:rPr>
                          <m:t>1</m:t>
                        </m:r>
                      </m:sub>
                    </m:sSub>
                    <m:sSup>
                      <m:sSupPr>
                        <m:ctrlPr>
                          <a:rPr lang="en-IN" i="1" cap="none" smtClean="0">
                            <a:solidFill>
                              <a:srgbClr val="836967"/>
                            </a:solidFill>
                            <a:latin typeface="Cambria Math" panose="02040503050406030204" pitchFamily="18" charset="0"/>
                          </a:rPr>
                        </m:ctrlPr>
                      </m:sSupPr>
                      <m:e>
                        <m:d>
                          <m:dPr>
                            <m:ctrlPr>
                              <a:rPr lang="en-IN" i="1" cap="none" smtClean="0">
                                <a:solidFill>
                                  <a:srgbClr val="836967"/>
                                </a:solidFill>
                                <a:latin typeface="Cambria Math" panose="02040503050406030204" pitchFamily="18" charset="0"/>
                              </a:rPr>
                            </m:ctrlPr>
                          </m:dPr>
                          <m:e>
                            <m:r>
                              <a:rPr lang="en-IN" i="1" cap="none" smtClean="0">
                                <a:latin typeface="Cambria Math" panose="02040503050406030204" pitchFamily="18" charset="0"/>
                              </a:rPr>
                              <m:t>𝑥</m:t>
                            </m:r>
                          </m:e>
                        </m:d>
                      </m:e>
                      <m:sup>
                        <m:r>
                          <a:rPr lang="en-IN" i="0" cap="none" smtClean="0">
                            <a:latin typeface="Cambria Math" panose="02040503050406030204" pitchFamily="18" charset="0"/>
                          </a:rPr>
                          <m:t>2</m:t>
                        </m:r>
                      </m:sup>
                    </m:sSup>
                    <m:r>
                      <a:rPr lang="en-IN" i="0" cap="none" smtClean="0">
                        <a:latin typeface="Cambria Math" panose="02040503050406030204" pitchFamily="18" charset="0"/>
                      </a:rPr>
                      <m:t>+</m:t>
                    </m:r>
                    <m:sSub>
                      <m:sSubPr>
                        <m:ctrlPr>
                          <a:rPr lang="en-IN" i="1" cap="none" smtClean="0">
                            <a:solidFill>
                              <a:srgbClr val="836967"/>
                            </a:solidFill>
                            <a:latin typeface="Cambria Math" panose="02040503050406030204" pitchFamily="18" charset="0"/>
                          </a:rPr>
                        </m:ctrlPr>
                      </m:sSubPr>
                      <m:e>
                        <m:r>
                          <a:rPr lang="en-IN" i="1" cap="none" smtClean="0">
                            <a:latin typeface="Cambria Math" panose="02040503050406030204" pitchFamily="18" charset="0"/>
                          </a:rPr>
                          <m:t>𝐹</m:t>
                        </m:r>
                      </m:e>
                      <m:sub>
                        <m:r>
                          <a:rPr lang="en-IN" i="0" cap="none" smtClean="0">
                            <a:latin typeface="Cambria Math" panose="02040503050406030204" pitchFamily="18" charset="0"/>
                          </a:rPr>
                          <m:t>2</m:t>
                        </m:r>
                      </m:sub>
                    </m:sSub>
                    <m:sSup>
                      <m:sSupPr>
                        <m:ctrlPr>
                          <a:rPr lang="en-IN" i="1" cap="none" smtClean="0">
                            <a:solidFill>
                              <a:srgbClr val="836967"/>
                            </a:solidFill>
                            <a:latin typeface="Cambria Math" panose="02040503050406030204" pitchFamily="18" charset="0"/>
                          </a:rPr>
                        </m:ctrlPr>
                      </m:sSupPr>
                      <m:e>
                        <m:d>
                          <m:dPr>
                            <m:ctrlPr>
                              <a:rPr lang="en-IN" i="1" cap="none" smtClean="0">
                                <a:solidFill>
                                  <a:srgbClr val="836967"/>
                                </a:solidFill>
                                <a:latin typeface="Cambria Math" panose="02040503050406030204" pitchFamily="18" charset="0"/>
                              </a:rPr>
                            </m:ctrlPr>
                          </m:dPr>
                          <m:e>
                            <m:r>
                              <a:rPr lang="en-IN" i="1" cap="none" smtClean="0">
                                <a:latin typeface="Cambria Math" panose="02040503050406030204" pitchFamily="18" charset="0"/>
                              </a:rPr>
                              <m:t>𝑥</m:t>
                            </m:r>
                          </m:e>
                        </m:d>
                      </m:e>
                      <m:sup>
                        <m:r>
                          <a:rPr lang="en-IN" i="0" cap="none" smtClean="0">
                            <a:latin typeface="Cambria Math" panose="02040503050406030204" pitchFamily="18" charset="0"/>
                          </a:rPr>
                          <m:t>2</m:t>
                        </m:r>
                      </m:sup>
                    </m:sSup>
                  </m:oMath>
                </a14:m>
                <a:r>
                  <a:rPr lang="en-IN" cap="none" dirty="0">
                    <a:latin typeface="Times New Roman"/>
                    <a:cs typeface="Times New Roman"/>
                  </a:rPr>
                  <a:t> which is basically a combination of dependent curves</a:t>
                </a:r>
                <a14:m>
                  <m:oMath xmlns:m="http://schemas.openxmlformats.org/officeDocument/2006/math">
                    <m:sSub>
                      <m:sSubPr>
                        <m:ctrlPr>
                          <a:rPr lang="en-US" i="1" cap="none" dirty="0">
                            <a:solidFill>
                              <a:srgbClr val="836967"/>
                            </a:solidFill>
                            <a:latin typeface="Cambria Math" panose="02040503050406030204" pitchFamily="18" charset="0"/>
                          </a:rPr>
                        </m:ctrlPr>
                      </m:sSubPr>
                      <m:e>
                        <m:r>
                          <a:rPr lang="en-IN" b="0" i="1" cap="none" dirty="0" smtClean="0">
                            <a:solidFill>
                              <a:srgbClr val="836967"/>
                            </a:solidFill>
                            <a:latin typeface="Cambria Math" panose="02040503050406030204" pitchFamily="18" charset="0"/>
                          </a:rPr>
                          <m:t> </m:t>
                        </m:r>
                        <m:r>
                          <a:rPr lang="en-US" i="1" cap="none" dirty="0">
                            <a:latin typeface="Cambria Math" panose="02040503050406030204" pitchFamily="18" charset="0"/>
                          </a:rPr>
                          <m:t>𝐹</m:t>
                        </m:r>
                      </m:e>
                      <m:sub>
                        <m:r>
                          <a:rPr lang="en-US" cap="none" dirty="0">
                            <a:latin typeface="Cambria Math" panose="02040503050406030204" pitchFamily="18" charset="0"/>
                          </a:rPr>
                          <m:t>1</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i="1" cap="none" dirty="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IN" cap="none" dirty="0">
                            <a:latin typeface="Cambria Math" panose="02040503050406030204" pitchFamily="18" charset="0"/>
                          </a:rPr>
                          <m:t>2</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panose="02020603050405020304" pitchFamily="18" charset="0"/>
                    <a:cs typeface="Times New Roman" panose="02020603050405020304" pitchFamily="18" charset="0"/>
                  </a:rPr>
                  <a:t>. Solving this equation only can give us the points required for plotting the intersection. By using steepest descent algorithm we can continue calculation for (x , y, z) updating it iteratively until the value of G(x) reaches a minimum.</a:t>
                </a:r>
              </a:p>
              <a:p>
                <a:pPr marL="0" indent="0">
                  <a:lnSpc>
                    <a:spcPct val="110000"/>
                  </a:lnSpc>
                  <a:spcBef>
                    <a:spcPts val="0"/>
                  </a:spcBef>
                  <a:buNone/>
                </a:pPr>
                <a:endParaRPr lang="en-US" cap="none" dirty="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The reason for choosing this function is due to the following reasons :</a:t>
                </a:r>
              </a:p>
              <a:p>
                <a:pPr marL="0" indent="0">
                  <a:lnSpc>
                    <a:spcPct val="110000"/>
                  </a:lnSpc>
                  <a:spcBef>
                    <a:spcPts val="0"/>
                  </a:spcBef>
                  <a:buNone/>
                </a:pPr>
                <a:endParaRPr lang="en-US"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cap="none" dirty="0">
                    <a:latin typeface="Times New Roman" panose="02020603050405020304" pitchFamily="18" charset="0"/>
                    <a:cs typeface="Times New Roman" panose="02020603050405020304" pitchFamily="18" charset="0"/>
                  </a:rPr>
                  <a:t>      1. The function is smooth and a continuous function.</a:t>
                </a:r>
              </a:p>
              <a:p>
                <a:pPr marL="0" indent="0">
                  <a:lnSpc>
                    <a:spcPct val="110000"/>
                  </a:lnSpc>
                  <a:spcBef>
                    <a:spcPts val="0"/>
                  </a:spcBef>
                  <a:buNone/>
                </a:pPr>
                <a:r>
                  <a:rPr lang="en-US" cap="none" dirty="0">
                    <a:latin typeface="Times New Roman" panose="02020603050405020304" pitchFamily="18" charset="0"/>
                    <a:cs typeface="Times New Roman" panose="02020603050405020304" pitchFamily="18" charset="0"/>
                  </a:rPr>
                  <a:t>      2. The minimum value of G(x) possible is zero.</a:t>
                </a:r>
              </a:p>
              <a:p>
                <a:pPr marL="0" indent="0">
                  <a:lnSpc>
                    <a:spcPct val="110000"/>
                  </a:lnSpc>
                  <a:spcBef>
                    <a:spcPts val="0"/>
                  </a:spcBef>
                  <a:buNone/>
                </a:pPr>
                <a:r>
                  <a:rPr lang="en-US" cap="none" dirty="0">
                    <a:latin typeface="Times New Roman" panose="02020603050405020304" pitchFamily="18" charset="0"/>
                    <a:cs typeface="Times New Roman" panose="02020603050405020304" pitchFamily="18" charset="0"/>
                  </a:rPr>
                  <a:t>      3. The function is differentiable. So this, can be used as an activation function in the Neural Network.</a:t>
                </a:r>
              </a:p>
              <a:p>
                <a:pPr marL="0" indent="0">
                  <a:lnSpc>
                    <a:spcPct val="110000"/>
                  </a:lnSpc>
                  <a:spcBef>
                    <a:spcPts val="0"/>
                  </a:spcBef>
                  <a:buNone/>
                </a:pPr>
                <a:r>
                  <a:rPr lang="en-US" cap="none" dirty="0">
                    <a:latin typeface="Times New Roman" panose="02020603050405020304" pitchFamily="18" charset="0"/>
                    <a:cs typeface="Times New Roman" panose="02020603050405020304" pitchFamily="18" charset="0"/>
                  </a:rPr>
                  <a:t>      4. When G(x) becomes 0 we can ensure that both the curves are automatically satisfied.</a:t>
                </a:r>
              </a:p>
              <a:p>
                <a:pPr marL="0" indent="0">
                  <a:lnSpc>
                    <a:spcPct val="110000"/>
                  </a:lnSpc>
                  <a:spcBef>
                    <a:spcPts val="0"/>
                  </a:spcBef>
                  <a:buNone/>
                </a:pPr>
                <a:endParaRPr lang="en-US" cap="none" dirty="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In our algorithm we are taking the initial values of (</a:t>
                </a:r>
                <a:r>
                  <a:rPr lang="en-US" cap="none" dirty="0" err="1">
                    <a:latin typeface="Times New Roman" panose="02020603050405020304" pitchFamily="18" charset="0"/>
                    <a:cs typeface="Times New Roman" panose="02020603050405020304" pitchFamily="18" charset="0"/>
                  </a:rPr>
                  <a:t>x,y,z</a:t>
                </a:r>
                <a:r>
                  <a:rPr lang="en-US" cap="none" dirty="0">
                    <a:latin typeface="Times New Roman" panose="02020603050405020304" pitchFamily="18" charset="0"/>
                    <a:cs typeface="Times New Roman" panose="02020603050405020304" pitchFamily="18" charset="0"/>
                  </a:rPr>
                  <a:t>) as some initial values and using them to perform steepest descent since it will be computationally faster as the points will lie on either </a:t>
                </a:r>
                <a14:m>
                  <m:oMath xmlns:m="http://schemas.openxmlformats.org/officeDocument/2006/math">
                    <m:sSub>
                      <m:sSubPr>
                        <m:ctrlPr>
                          <a:rPr lang="en-US" i="1" cap="none" dirty="0" smtClean="0">
                            <a:solidFill>
                              <a:srgbClr val="836967"/>
                            </a:solidFill>
                            <a:latin typeface="Cambria Math" panose="02040503050406030204" pitchFamily="18" charset="0"/>
                          </a:rPr>
                        </m:ctrlPr>
                      </m:sSubPr>
                      <m:e>
                        <m:r>
                          <a:rPr lang="en-IN" b="0" i="1" cap="none" dirty="0" smtClean="0">
                            <a:solidFill>
                              <a:srgbClr val="836967"/>
                            </a:solidFill>
                            <a:latin typeface="Cambria Math" panose="02040503050406030204" pitchFamily="18" charset="0"/>
                          </a:rPr>
                          <m:t> </m:t>
                        </m:r>
                        <m:r>
                          <a:rPr lang="en-US" i="1" cap="none" dirty="0">
                            <a:latin typeface="Cambria Math" panose="02040503050406030204" pitchFamily="18" charset="0"/>
                          </a:rPr>
                          <m:t>𝐹</m:t>
                        </m:r>
                      </m:e>
                      <m:sub>
                        <m:r>
                          <a:rPr lang="en-US" cap="none" dirty="0">
                            <a:latin typeface="Cambria Math" panose="02040503050406030204" pitchFamily="18" charset="0"/>
                          </a:rPr>
                          <m:t>1</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panose="02020603050405020304" pitchFamily="18" charset="0"/>
                    <a:cs typeface="Times New Roman" panose="02020603050405020304" pitchFamily="18" charset="0"/>
                  </a:rPr>
                  <a:t> or </a:t>
                </a:r>
                <a14:m>
                  <m:oMath xmlns:m="http://schemas.openxmlformats.org/officeDocument/2006/math">
                    <m:sSub>
                      <m:sSubPr>
                        <m:ctrlPr>
                          <a:rPr lang="en-US" i="1" cap="none" dirty="0">
                            <a:solidFill>
                              <a:srgbClr val="836967"/>
                            </a:solidFill>
                            <a:latin typeface="Cambria Math" panose="02040503050406030204" pitchFamily="18" charset="0"/>
                          </a:rPr>
                        </m:ctrlPr>
                      </m:sSubPr>
                      <m:e>
                        <m:r>
                          <a:rPr lang="en-US" i="1" cap="none" dirty="0">
                            <a:latin typeface="Cambria Math" panose="02040503050406030204" pitchFamily="18" charset="0"/>
                          </a:rPr>
                          <m:t>𝐹</m:t>
                        </m:r>
                      </m:e>
                      <m:sub>
                        <m:r>
                          <a:rPr lang="en-IN" cap="none" dirty="0">
                            <a:latin typeface="Cambria Math" panose="02040503050406030204" pitchFamily="18" charset="0"/>
                          </a:rPr>
                          <m:t>2</m:t>
                        </m:r>
                      </m:sub>
                    </m:sSub>
                    <m:d>
                      <m:dPr>
                        <m:ctrlPr>
                          <a:rPr lang="en-US" i="1" cap="none" dirty="0">
                            <a:solidFill>
                              <a:srgbClr val="836967"/>
                            </a:solidFill>
                            <a:latin typeface="Cambria Math" panose="02040503050406030204" pitchFamily="18" charset="0"/>
                          </a:rPr>
                        </m:ctrlPr>
                      </m:dPr>
                      <m:e>
                        <m:r>
                          <a:rPr lang="en-US" i="1" cap="none" dirty="0">
                            <a:latin typeface="Cambria Math" panose="02040503050406030204" pitchFamily="18" charset="0"/>
                          </a:rPr>
                          <m:t>𝑥</m:t>
                        </m:r>
                      </m:e>
                    </m:d>
                  </m:oMath>
                </a14:m>
                <a:r>
                  <a:rPr lang="en-US" cap="none" dirty="0">
                    <a:latin typeface="Times New Roman" panose="02020603050405020304" pitchFamily="18" charset="0"/>
                    <a:cs typeface="Times New Roman" panose="02020603050405020304" pitchFamily="18" charset="0"/>
                  </a:rPr>
                  <a:t>.</a:t>
                </a:r>
              </a:p>
            </p:txBody>
          </p:sp>
        </mc:Choice>
        <mc:Fallback>
          <p:sp>
            <p:nvSpPr>
              <p:cNvPr id="413" name="Google Shape;413;p19"/>
              <p:cNvSpPr txBox="1">
                <a:spLocks noGrp="1" noRot="1" noChangeAspect="1" noMove="1" noResize="1" noEditPoints="1" noAdjustHandles="1" noChangeArrowheads="1" noChangeShapeType="1" noTextEdit="1"/>
              </p:cNvSpPr>
              <p:nvPr>
                <p:ph type="body" idx="1"/>
              </p:nvPr>
            </p:nvSpPr>
            <p:spPr>
              <a:xfrm>
                <a:off x="76405" y="708067"/>
                <a:ext cx="11761634" cy="5995299"/>
              </a:xfrm>
              <a:prstGeom prst="rect">
                <a:avLst/>
              </a:prstGeom>
              <a:blipFill>
                <a:blip r:embed="rId4"/>
                <a:stretch>
                  <a:fillRect l="-104" t="-407"/>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B85871AF-7463-DDD7-64D6-831595655D67}"/>
              </a:ext>
            </a:extLst>
          </p:cNvPr>
          <p:cNvSpPr txBox="1">
            <a:spLocks/>
          </p:cNvSpPr>
          <p:nvPr/>
        </p:nvSpPr>
        <p:spPr>
          <a:xfrm>
            <a:off x="157316" y="140897"/>
            <a:ext cx="6918066" cy="426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Proposed methodology</a:t>
            </a:r>
            <a:endParaRPr lang="en-US" sz="2500" dirty="0"/>
          </a:p>
        </p:txBody>
      </p:sp>
    </p:spTree>
    <p:extLst>
      <p:ext uri="{BB962C8B-B14F-4D97-AF65-F5344CB8AC3E}">
        <p14:creationId xmlns:p14="http://schemas.microsoft.com/office/powerpoint/2010/main" val="109205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411"/>
        <p:cNvGrpSpPr/>
        <p:nvPr/>
      </p:nvGrpSpPr>
      <p:grpSpPr>
        <a:xfrm>
          <a:off x="0" y="0"/>
          <a:ext cx="0" cy="0"/>
          <a:chOff x="0" y="0"/>
          <a:chExt cx="0" cy="0"/>
        </a:xfrm>
      </p:grpSpPr>
      <p:sp useBgFill="1">
        <p:nvSpPr>
          <p:cNvPr id="418" name="Rectangle 417">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0" name="Picture 419">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3" name="Google Shape;413;p19"/>
          <p:cNvSpPr txBox="1">
            <a:spLocks noGrp="1"/>
          </p:cNvSpPr>
          <p:nvPr>
            <p:ph type="body" idx="1"/>
          </p:nvPr>
        </p:nvSpPr>
        <p:spPr>
          <a:xfrm>
            <a:off x="76405" y="708067"/>
            <a:ext cx="11761634" cy="5995299"/>
          </a:xfrm>
          <a:prstGeom prst="rect">
            <a:avLst/>
          </a:prstGeom>
        </p:spPr>
        <p:txBody>
          <a:bodyPr spcFirstLastPara="1" vert="horz" lIns="91425" tIns="45700" rIns="91425" bIns="45700" rtlCol="0" anchorCtr="0">
            <a:normAutofit/>
          </a:bodyPr>
          <a:lstStyle/>
          <a:p>
            <a:pPr marL="342900" indent="-342900">
              <a:lnSpc>
                <a:spcPct val="110000"/>
              </a:lnSpc>
              <a:spcBef>
                <a:spcPts val="0"/>
              </a:spcBef>
              <a:buFont typeface="Wingdings" panose="05000000000000000000" pitchFamily="2" charset="2"/>
              <a:buChar char="Ø"/>
            </a:pPr>
            <a:r>
              <a:rPr lang="en-IN" cap="none" dirty="0">
                <a:latin typeface="Times New Roman"/>
                <a:cs typeface="Times New Roman"/>
              </a:rPr>
              <a:t>In the experiment we have used the following curves:</a:t>
            </a:r>
            <a:r>
              <a:rPr lang="en-US" cap="none" dirty="0">
                <a:latin typeface="Times New Roman" panose="02020603050405020304" pitchFamily="18" charset="0"/>
                <a:cs typeface="Times New Roman" panose="02020603050405020304" pitchFamily="18" charset="0"/>
              </a:rPr>
              <a:t> Double Cone, Sphere and Cylinder. The above curves have been chosen due to their simplicity and the fact that all these curves are differentiable.</a:t>
            </a:r>
          </a:p>
          <a:p>
            <a:pPr marL="342900" indent="-342900">
              <a:lnSpc>
                <a:spcPct val="110000"/>
              </a:lnSpc>
              <a:spcBef>
                <a:spcPts val="0"/>
              </a:spcBef>
              <a:buFont typeface="Wingdings" panose="05000000000000000000" pitchFamily="2" charset="2"/>
              <a:buChar char="Ø"/>
            </a:pPr>
            <a:endParaRPr lang="en-US" cap="none" dirty="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Wingdings" panose="05000000000000000000" pitchFamily="2" charset="2"/>
              <a:buChar char="Ø"/>
            </a:pPr>
            <a:r>
              <a:rPr lang="en-US" cap="none" dirty="0">
                <a:latin typeface="Times New Roman" panose="02020603050405020304" pitchFamily="18" charset="0"/>
                <a:cs typeface="Times New Roman" panose="02020603050405020304" pitchFamily="18" charset="0"/>
              </a:rPr>
              <a:t>While framing the equations of the curves special care has been taken that these curves intersect somewhere.</a:t>
            </a:r>
          </a:p>
          <a:p>
            <a:pPr marL="0" indent="0">
              <a:lnSpc>
                <a:spcPct val="110000"/>
              </a:lnSpc>
              <a:spcBef>
                <a:spcPts val="0"/>
              </a:spcBef>
              <a:buNone/>
            </a:pPr>
            <a:endParaRPr lang="en-IN" cap="none" dirty="0">
              <a:latin typeface="Times New Roman"/>
              <a:cs typeface="Times New Roman"/>
            </a:endParaRPr>
          </a:p>
        </p:txBody>
      </p:sp>
      <p:sp>
        <p:nvSpPr>
          <p:cNvPr id="2" name="Title 1">
            <a:extLst>
              <a:ext uri="{FF2B5EF4-FFF2-40B4-BE49-F238E27FC236}">
                <a16:creationId xmlns:a16="http://schemas.microsoft.com/office/drawing/2014/main" id="{B85871AF-7463-DDD7-64D6-831595655D67}"/>
              </a:ext>
            </a:extLst>
          </p:cNvPr>
          <p:cNvSpPr txBox="1">
            <a:spLocks/>
          </p:cNvSpPr>
          <p:nvPr/>
        </p:nvSpPr>
        <p:spPr>
          <a:xfrm>
            <a:off x="157316" y="140897"/>
            <a:ext cx="6918066" cy="426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Functions used in our experiment</a:t>
            </a:r>
            <a:endParaRPr lang="en-US" sz="2500" dirty="0"/>
          </a:p>
        </p:txBody>
      </p:sp>
      <p:pic>
        <p:nvPicPr>
          <p:cNvPr id="6" name="Picture 5">
            <a:extLst>
              <a:ext uri="{FF2B5EF4-FFF2-40B4-BE49-F238E27FC236}">
                <a16:creationId xmlns:a16="http://schemas.microsoft.com/office/drawing/2014/main" id="{6FD4C7C1-E1FE-7AED-D760-6C8B56C6C56F}"/>
              </a:ext>
            </a:extLst>
          </p:cNvPr>
          <p:cNvPicPr>
            <a:picLocks noChangeAspect="1"/>
          </p:cNvPicPr>
          <p:nvPr/>
        </p:nvPicPr>
        <p:blipFill>
          <a:blip r:embed="rId4"/>
          <a:stretch>
            <a:fillRect/>
          </a:stretch>
        </p:blipFill>
        <p:spPr>
          <a:xfrm>
            <a:off x="459133" y="2842209"/>
            <a:ext cx="3604572" cy="1173582"/>
          </a:xfrm>
          <a:prstGeom prst="rect">
            <a:avLst/>
          </a:prstGeom>
        </p:spPr>
      </p:pic>
      <p:sp>
        <p:nvSpPr>
          <p:cNvPr id="7" name="TextBox 6">
            <a:extLst>
              <a:ext uri="{FF2B5EF4-FFF2-40B4-BE49-F238E27FC236}">
                <a16:creationId xmlns:a16="http://schemas.microsoft.com/office/drawing/2014/main" id="{B2D8898A-D300-B2F1-D40E-F0E94B6785B2}"/>
              </a:ext>
            </a:extLst>
          </p:cNvPr>
          <p:cNvSpPr txBox="1"/>
          <p:nvPr/>
        </p:nvSpPr>
        <p:spPr>
          <a:xfrm>
            <a:off x="639097" y="4152047"/>
            <a:ext cx="3067664" cy="307777"/>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SAMPLE EQUATIONS</a:t>
            </a:r>
          </a:p>
        </p:txBody>
      </p:sp>
      <p:pic>
        <p:nvPicPr>
          <p:cNvPr id="9" name="Picture 8">
            <a:extLst>
              <a:ext uri="{FF2B5EF4-FFF2-40B4-BE49-F238E27FC236}">
                <a16:creationId xmlns:a16="http://schemas.microsoft.com/office/drawing/2014/main" id="{C4CC05C6-6090-2E19-DD70-F33115866B2B}"/>
              </a:ext>
            </a:extLst>
          </p:cNvPr>
          <p:cNvPicPr>
            <a:picLocks noChangeAspect="1"/>
          </p:cNvPicPr>
          <p:nvPr/>
        </p:nvPicPr>
        <p:blipFill>
          <a:blip r:embed="rId5"/>
          <a:stretch>
            <a:fillRect/>
          </a:stretch>
        </p:blipFill>
        <p:spPr>
          <a:xfrm>
            <a:off x="4626397" y="2360700"/>
            <a:ext cx="4016088" cy="4419983"/>
          </a:xfrm>
          <a:prstGeom prst="rect">
            <a:avLst/>
          </a:prstGeom>
        </p:spPr>
      </p:pic>
      <p:sp>
        <p:nvSpPr>
          <p:cNvPr id="10" name="TextBox 9">
            <a:extLst>
              <a:ext uri="{FF2B5EF4-FFF2-40B4-BE49-F238E27FC236}">
                <a16:creationId xmlns:a16="http://schemas.microsoft.com/office/drawing/2014/main" id="{77969E5B-09D7-BB43-2784-D7C8736CFB44}"/>
              </a:ext>
            </a:extLst>
          </p:cNvPr>
          <p:cNvSpPr txBox="1"/>
          <p:nvPr/>
        </p:nvSpPr>
        <p:spPr>
          <a:xfrm>
            <a:off x="9183329" y="2425140"/>
            <a:ext cx="2477729"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picture shown here represents the intersection points in our experiment.</a:t>
            </a:r>
          </a:p>
        </p:txBody>
      </p:sp>
    </p:spTree>
    <p:extLst>
      <p:ext uri="{BB962C8B-B14F-4D97-AF65-F5344CB8AC3E}">
        <p14:creationId xmlns:p14="http://schemas.microsoft.com/office/powerpoint/2010/main" val="220557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411"/>
        <p:cNvGrpSpPr/>
        <p:nvPr/>
      </p:nvGrpSpPr>
      <p:grpSpPr>
        <a:xfrm>
          <a:off x="0" y="0"/>
          <a:ext cx="0" cy="0"/>
          <a:chOff x="0" y="0"/>
          <a:chExt cx="0" cy="0"/>
        </a:xfrm>
      </p:grpSpPr>
      <p:sp useBgFill="1">
        <p:nvSpPr>
          <p:cNvPr id="418" name="Rectangle 417">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0" name="Picture 419">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3" name="Google Shape;413;p19"/>
          <p:cNvSpPr txBox="1">
            <a:spLocks noGrp="1"/>
          </p:cNvSpPr>
          <p:nvPr>
            <p:ph type="body" idx="1"/>
          </p:nvPr>
        </p:nvSpPr>
        <p:spPr>
          <a:xfrm>
            <a:off x="363793" y="708067"/>
            <a:ext cx="11366091" cy="5909043"/>
          </a:xfrm>
          <a:prstGeom prst="rect">
            <a:avLst/>
          </a:prstGeom>
        </p:spPr>
        <p:txBody>
          <a:bodyPr spcFirstLastPara="1" vert="horz" lIns="91425" tIns="45700" rIns="91425" bIns="45700" rtlCol="0" anchorCtr="0">
            <a:normAutofit/>
          </a:bodyPr>
          <a:lstStyle/>
          <a:p>
            <a:pPr marL="0" indent="0">
              <a:lnSpc>
                <a:spcPct val="110000"/>
              </a:lnSpc>
              <a:spcBef>
                <a:spcPts val="0"/>
              </a:spcBef>
              <a:buNone/>
            </a:pPr>
            <a:r>
              <a:rPr lang="en-IN" cap="none" dirty="0">
                <a:latin typeface="Times New Roman"/>
                <a:cs typeface="Times New Roman"/>
              </a:rPr>
              <a:t>To create a Neural network which is faster and can easily give the points (</a:t>
            </a:r>
            <a:r>
              <a:rPr lang="en-IN" cap="none" dirty="0" err="1">
                <a:latin typeface="Times New Roman"/>
                <a:cs typeface="Times New Roman"/>
              </a:rPr>
              <a:t>x,y,z</a:t>
            </a:r>
            <a:r>
              <a:rPr lang="en-IN" cap="none" dirty="0">
                <a:latin typeface="Times New Roman"/>
                <a:cs typeface="Times New Roman"/>
              </a:rPr>
              <a:t>) as output we have used the following configurations :</a:t>
            </a:r>
          </a:p>
          <a:p>
            <a:pPr marL="0" indent="0">
              <a:lnSpc>
                <a:spcPct val="110000"/>
              </a:lnSpc>
              <a:spcBef>
                <a:spcPts val="0"/>
              </a:spcBef>
              <a:buNone/>
            </a:pPr>
            <a:endParaRPr lang="en-IN" cap="none" dirty="0">
              <a:latin typeface="Times New Roman"/>
              <a:cs typeface="Times New Roman"/>
            </a:endParaRPr>
          </a:p>
          <a:p>
            <a:pPr marL="0" indent="0">
              <a:lnSpc>
                <a:spcPct val="110000"/>
              </a:lnSpc>
              <a:spcBef>
                <a:spcPts val="0"/>
              </a:spcBef>
              <a:buNone/>
            </a:pPr>
            <a:endParaRPr lang="en-IN" cap="none" dirty="0">
              <a:latin typeface="Times New Roman"/>
              <a:cs typeface="Times New Roman"/>
            </a:endParaRPr>
          </a:p>
        </p:txBody>
      </p:sp>
      <p:sp>
        <p:nvSpPr>
          <p:cNvPr id="2" name="Title 1">
            <a:extLst>
              <a:ext uri="{FF2B5EF4-FFF2-40B4-BE49-F238E27FC236}">
                <a16:creationId xmlns:a16="http://schemas.microsoft.com/office/drawing/2014/main" id="{B85871AF-7463-DDD7-64D6-831595655D67}"/>
              </a:ext>
            </a:extLst>
          </p:cNvPr>
          <p:cNvSpPr txBox="1">
            <a:spLocks/>
          </p:cNvSpPr>
          <p:nvPr/>
        </p:nvSpPr>
        <p:spPr>
          <a:xfrm>
            <a:off x="157316" y="140897"/>
            <a:ext cx="6918066" cy="4262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dirty="0">
                <a:solidFill>
                  <a:schemeClr val="accent5">
                    <a:lumMod val="50000"/>
                  </a:schemeClr>
                </a:solidFill>
                <a:latin typeface="Algerian" panose="04020705040A02060702" pitchFamily="82" charset="0"/>
                <a:cs typeface="Times New Roman" panose="02020603050405020304" pitchFamily="18" charset="0"/>
              </a:rPr>
              <a:t>NEURAL NETWORK TO FIND THE X,Y,Z POINTS</a:t>
            </a:r>
            <a:endParaRPr lang="en-US" sz="2500" dirty="0"/>
          </a:p>
        </p:txBody>
      </p:sp>
      <p:pic>
        <p:nvPicPr>
          <p:cNvPr id="4" name="Picture 3">
            <a:extLst>
              <a:ext uri="{FF2B5EF4-FFF2-40B4-BE49-F238E27FC236}">
                <a16:creationId xmlns:a16="http://schemas.microsoft.com/office/drawing/2014/main" id="{0ADCABF8-6A6A-4D62-ED8C-1DCA6046C262}"/>
              </a:ext>
            </a:extLst>
          </p:cNvPr>
          <p:cNvPicPr>
            <a:picLocks noChangeAspect="1"/>
          </p:cNvPicPr>
          <p:nvPr/>
        </p:nvPicPr>
        <p:blipFill>
          <a:blip r:embed="rId4"/>
          <a:stretch>
            <a:fillRect/>
          </a:stretch>
        </p:blipFill>
        <p:spPr>
          <a:xfrm>
            <a:off x="359189" y="1475299"/>
            <a:ext cx="8362024" cy="3883282"/>
          </a:xfrm>
          <a:prstGeom prst="rect">
            <a:avLst/>
          </a:prstGeom>
        </p:spPr>
      </p:pic>
      <p:pic>
        <p:nvPicPr>
          <p:cNvPr id="8" name="Picture 7">
            <a:extLst>
              <a:ext uri="{FF2B5EF4-FFF2-40B4-BE49-F238E27FC236}">
                <a16:creationId xmlns:a16="http://schemas.microsoft.com/office/drawing/2014/main" id="{EB96A88B-4910-3495-ADCB-1F113BDF4A3C}"/>
              </a:ext>
            </a:extLst>
          </p:cNvPr>
          <p:cNvPicPr>
            <a:picLocks noChangeAspect="1"/>
          </p:cNvPicPr>
          <p:nvPr/>
        </p:nvPicPr>
        <p:blipFill>
          <a:blip r:embed="rId5"/>
          <a:stretch>
            <a:fillRect/>
          </a:stretch>
        </p:blipFill>
        <p:spPr>
          <a:xfrm>
            <a:off x="359189" y="5437902"/>
            <a:ext cx="7545946" cy="1340776"/>
          </a:xfrm>
          <a:prstGeom prst="rect">
            <a:avLst/>
          </a:prstGeom>
        </p:spPr>
      </p:pic>
      <p:sp>
        <p:nvSpPr>
          <p:cNvPr id="11" name="TextBox 10">
            <a:extLst>
              <a:ext uri="{FF2B5EF4-FFF2-40B4-BE49-F238E27FC236}">
                <a16:creationId xmlns:a16="http://schemas.microsoft.com/office/drawing/2014/main" id="{2FE21A93-B145-F546-FC3E-26A12532C1BE}"/>
              </a:ext>
            </a:extLst>
          </p:cNvPr>
          <p:cNvSpPr txBox="1"/>
          <p:nvPr/>
        </p:nvSpPr>
        <p:spPr>
          <a:xfrm>
            <a:off x="8849032" y="1475299"/>
            <a:ext cx="2880852" cy="2308324"/>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In this case I have designed a custom layer which takes in the inputs and returns the output as an activation function.</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Here G(x) is being treated as an activation function.   </a:t>
            </a:r>
          </a:p>
        </p:txBody>
      </p:sp>
      <p:sp>
        <p:nvSpPr>
          <p:cNvPr id="12" name="TextBox 11">
            <a:extLst>
              <a:ext uri="{FF2B5EF4-FFF2-40B4-BE49-F238E27FC236}">
                <a16:creationId xmlns:a16="http://schemas.microsoft.com/office/drawing/2014/main" id="{34928875-00C7-66E2-AA84-0667F2A87B15}"/>
              </a:ext>
            </a:extLst>
          </p:cNvPr>
          <p:cNvSpPr txBox="1"/>
          <p:nvPr/>
        </p:nvSpPr>
        <p:spPr>
          <a:xfrm>
            <a:off x="8986685" y="4178710"/>
            <a:ext cx="2743200" cy="1754326"/>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Only during training is the custom layer present. During prediction I am removing the last layer as I require an output dimension of 3.</a:t>
            </a:r>
          </a:p>
        </p:txBody>
      </p:sp>
    </p:spTree>
    <p:extLst>
      <p:ext uri="{BB962C8B-B14F-4D97-AF65-F5344CB8AC3E}">
        <p14:creationId xmlns:p14="http://schemas.microsoft.com/office/powerpoint/2010/main" val="393814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F2A19DA-A1D7-0C86-294F-0CADF6EC8AC8}"/>
              </a:ext>
            </a:extLst>
          </p:cNvPr>
          <p:cNvSpPr txBox="1">
            <a:spLocks/>
          </p:cNvSpPr>
          <p:nvPr/>
        </p:nvSpPr>
        <p:spPr>
          <a:xfrm>
            <a:off x="161283" y="82671"/>
            <a:ext cx="7072250" cy="5412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RESULTS</a:t>
            </a:r>
          </a:p>
        </p:txBody>
      </p:sp>
      <p:pic>
        <p:nvPicPr>
          <p:cNvPr id="10" name="Picture 9">
            <a:extLst>
              <a:ext uri="{FF2B5EF4-FFF2-40B4-BE49-F238E27FC236}">
                <a16:creationId xmlns:a16="http://schemas.microsoft.com/office/drawing/2014/main" id="{EDC37F31-DA05-1145-533F-F9F6E16E018C}"/>
              </a:ext>
            </a:extLst>
          </p:cNvPr>
          <p:cNvPicPr>
            <a:picLocks noChangeAspect="1"/>
          </p:cNvPicPr>
          <p:nvPr/>
        </p:nvPicPr>
        <p:blipFill>
          <a:blip r:embed="rId2"/>
          <a:stretch>
            <a:fillRect/>
          </a:stretch>
        </p:blipFill>
        <p:spPr>
          <a:xfrm>
            <a:off x="4452220" y="623962"/>
            <a:ext cx="3888177" cy="2963351"/>
          </a:xfrm>
          <a:prstGeom prst="rect">
            <a:avLst/>
          </a:prstGeom>
        </p:spPr>
      </p:pic>
      <p:pic>
        <p:nvPicPr>
          <p:cNvPr id="12" name="Picture 11">
            <a:extLst>
              <a:ext uri="{FF2B5EF4-FFF2-40B4-BE49-F238E27FC236}">
                <a16:creationId xmlns:a16="http://schemas.microsoft.com/office/drawing/2014/main" id="{D4C9859E-E2D4-CCCE-6DAC-F2F4B4A32AA2}"/>
              </a:ext>
            </a:extLst>
          </p:cNvPr>
          <p:cNvPicPr>
            <a:picLocks noChangeAspect="1"/>
          </p:cNvPicPr>
          <p:nvPr/>
        </p:nvPicPr>
        <p:blipFill>
          <a:blip r:embed="rId3"/>
          <a:stretch>
            <a:fillRect/>
          </a:stretch>
        </p:blipFill>
        <p:spPr>
          <a:xfrm>
            <a:off x="161283" y="623962"/>
            <a:ext cx="3888177" cy="2963351"/>
          </a:xfrm>
          <a:prstGeom prst="rect">
            <a:avLst/>
          </a:prstGeom>
        </p:spPr>
      </p:pic>
      <p:pic>
        <p:nvPicPr>
          <p:cNvPr id="14" name="Picture 13">
            <a:extLst>
              <a:ext uri="{FF2B5EF4-FFF2-40B4-BE49-F238E27FC236}">
                <a16:creationId xmlns:a16="http://schemas.microsoft.com/office/drawing/2014/main" id="{24F90A4E-A22F-7D8C-446F-F897AE478642}"/>
              </a:ext>
            </a:extLst>
          </p:cNvPr>
          <p:cNvPicPr>
            <a:picLocks noChangeAspect="1"/>
          </p:cNvPicPr>
          <p:nvPr/>
        </p:nvPicPr>
        <p:blipFill>
          <a:blip r:embed="rId4"/>
          <a:stretch>
            <a:fillRect/>
          </a:stretch>
        </p:blipFill>
        <p:spPr>
          <a:xfrm>
            <a:off x="161282" y="3761495"/>
            <a:ext cx="3888176" cy="3013834"/>
          </a:xfrm>
          <a:prstGeom prst="rect">
            <a:avLst/>
          </a:prstGeom>
        </p:spPr>
      </p:pic>
      <p:pic>
        <p:nvPicPr>
          <p:cNvPr id="16" name="Picture 15">
            <a:extLst>
              <a:ext uri="{FF2B5EF4-FFF2-40B4-BE49-F238E27FC236}">
                <a16:creationId xmlns:a16="http://schemas.microsoft.com/office/drawing/2014/main" id="{8E036770-E407-B2A2-8A3F-941671B69D8F}"/>
              </a:ext>
            </a:extLst>
          </p:cNvPr>
          <p:cNvPicPr>
            <a:picLocks noChangeAspect="1"/>
          </p:cNvPicPr>
          <p:nvPr/>
        </p:nvPicPr>
        <p:blipFill>
          <a:blip r:embed="rId5"/>
          <a:stretch>
            <a:fillRect/>
          </a:stretch>
        </p:blipFill>
        <p:spPr>
          <a:xfrm>
            <a:off x="4452220" y="3761495"/>
            <a:ext cx="3818143" cy="2959549"/>
          </a:xfrm>
          <a:prstGeom prst="rect">
            <a:avLst/>
          </a:prstGeom>
        </p:spPr>
      </p:pic>
      <p:sp>
        <p:nvSpPr>
          <p:cNvPr id="18" name="TextBox 17">
            <a:extLst>
              <a:ext uri="{FF2B5EF4-FFF2-40B4-BE49-F238E27FC236}">
                <a16:creationId xmlns:a16="http://schemas.microsoft.com/office/drawing/2014/main" id="{DBFFAD2F-D911-6EB8-8BCE-B9EEB4B79B2B}"/>
              </a:ext>
            </a:extLst>
          </p:cNvPr>
          <p:cNvSpPr txBox="1"/>
          <p:nvPr/>
        </p:nvSpPr>
        <p:spPr>
          <a:xfrm>
            <a:off x="8495071" y="353317"/>
            <a:ext cx="3535646" cy="6247864"/>
          </a:xfrm>
          <a:prstGeom prst="rect">
            <a:avLst/>
          </a:prstGeom>
          <a:noFill/>
        </p:spPr>
        <p:txBody>
          <a:bodyPr wrap="square" rtlCol="0">
            <a:spAutoFit/>
          </a:bodyPr>
          <a:lstStyle/>
          <a:p>
            <a:r>
              <a:rPr lang="en-IN" sz="1600">
                <a:solidFill>
                  <a:schemeClr val="tx1"/>
                </a:solidFill>
                <a:latin typeface="Times New Roman" panose="02020603050405020304" pitchFamily="18" charset="0"/>
                <a:cs typeface="Times New Roman" panose="02020603050405020304" pitchFamily="18" charset="0"/>
              </a:rPr>
              <a:t>The plots given here show the R2 score on the training set and the test set. As seen we are getting an R2 score of </a:t>
            </a:r>
            <a:r>
              <a:rPr lang="en-IN" sz="1600" b="1">
                <a:solidFill>
                  <a:schemeClr val="tx1"/>
                </a:solidFill>
                <a:latin typeface="Times New Roman" panose="02020603050405020304" pitchFamily="18" charset="0"/>
                <a:cs typeface="Times New Roman" panose="02020603050405020304" pitchFamily="18" charset="0"/>
              </a:rPr>
              <a:t>0.9356 on test set </a:t>
            </a:r>
            <a:r>
              <a:rPr lang="en-IN" sz="1600">
                <a:solidFill>
                  <a:schemeClr val="tx1"/>
                </a:solidFill>
                <a:latin typeface="Times New Roman" panose="02020603050405020304" pitchFamily="18" charset="0"/>
                <a:cs typeface="Times New Roman" panose="02020603050405020304" pitchFamily="18" charset="0"/>
              </a:rPr>
              <a:t>and </a:t>
            </a:r>
            <a:r>
              <a:rPr lang="en-IN" sz="1600" b="1">
                <a:solidFill>
                  <a:schemeClr val="tx1"/>
                </a:solidFill>
                <a:latin typeface="Times New Roman" panose="02020603050405020304" pitchFamily="18" charset="0"/>
                <a:cs typeface="Times New Roman" panose="02020603050405020304" pitchFamily="18" charset="0"/>
              </a:rPr>
              <a:t>0.9618 on the train set. </a:t>
            </a:r>
            <a:r>
              <a:rPr lang="en-IN" sz="1600">
                <a:solidFill>
                  <a:schemeClr val="tx1"/>
                </a:solidFill>
                <a:latin typeface="Times New Roman" panose="02020603050405020304" pitchFamily="18" charset="0"/>
                <a:cs typeface="Times New Roman" panose="02020603050405020304" pitchFamily="18" charset="0"/>
              </a:rPr>
              <a:t>The closeness of R2 values on the train and test set represents that the model is not overfitting the given dataset. A highlight of how our model behaves when compared to actual paper is presented in the conclusion.</a:t>
            </a:r>
            <a:endParaRPr lang="en-IN" sz="1600" b="1">
              <a:solidFill>
                <a:schemeClr val="tx1"/>
              </a:solidFill>
              <a:latin typeface="Times New Roman" panose="02020603050405020304" pitchFamily="18" charset="0"/>
              <a:cs typeface="Times New Roman" panose="02020603050405020304" pitchFamily="18" charset="0"/>
            </a:endParaRPr>
          </a:p>
          <a:p>
            <a:endParaRPr lang="en-IN" sz="1600">
              <a:solidFill>
                <a:schemeClr val="tx1"/>
              </a:solidFill>
              <a:latin typeface="Times New Roman" panose="02020603050405020304" pitchFamily="18" charset="0"/>
              <a:cs typeface="Times New Roman" panose="02020603050405020304" pitchFamily="18" charset="0"/>
            </a:endParaRPr>
          </a:p>
          <a:p>
            <a:r>
              <a:rPr lang="en-IN" sz="1600">
                <a:solidFill>
                  <a:schemeClr val="tx1"/>
                </a:solidFill>
                <a:latin typeface="Times New Roman" panose="02020603050405020304" pitchFamily="18" charset="0"/>
                <a:cs typeface="Times New Roman" panose="02020603050405020304" pitchFamily="18" charset="0"/>
              </a:rPr>
              <a:t>From the plots we can see that most of the data points lie in the error range of </a:t>
            </a:r>
            <a:r>
              <a:rPr lang="en-IN" sz="1600" b="1">
                <a:solidFill>
                  <a:schemeClr val="tx1"/>
                </a:solidFill>
                <a:latin typeface="Times New Roman" panose="02020603050405020304" pitchFamily="18" charset="0"/>
                <a:cs typeface="Times New Roman" panose="02020603050405020304" pitchFamily="18" charset="0"/>
              </a:rPr>
              <a:t>10% error line </a:t>
            </a:r>
            <a:r>
              <a:rPr lang="en-IN" sz="1600">
                <a:solidFill>
                  <a:schemeClr val="tx1"/>
                </a:solidFill>
                <a:latin typeface="Times New Roman" panose="02020603050405020304" pitchFamily="18" charset="0"/>
                <a:cs typeface="Times New Roman" panose="02020603050405020304" pitchFamily="18" charset="0"/>
              </a:rPr>
              <a:t>which is within the permissible range.</a:t>
            </a:r>
          </a:p>
          <a:p>
            <a:endParaRPr lang="en-IN" sz="1600">
              <a:solidFill>
                <a:schemeClr val="tx1"/>
              </a:solidFill>
              <a:latin typeface="Times New Roman" panose="02020603050405020304" pitchFamily="18" charset="0"/>
              <a:cs typeface="Times New Roman" panose="02020603050405020304" pitchFamily="18" charset="0"/>
            </a:endParaRPr>
          </a:p>
          <a:p>
            <a:r>
              <a:rPr lang="en-IN" sz="1600">
                <a:solidFill>
                  <a:schemeClr val="tx1"/>
                </a:solidFill>
                <a:latin typeface="Times New Roman" panose="02020603050405020304" pitchFamily="18" charset="0"/>
                <a:cs typeface="Times New Roman" panose="02020603050405020304" pitchFamily="18" charset="0"/>
              </a:rPr>
              <a:t>The residual plots give a uniform distribution which shows that the model made is a proper fit for the graph data.</a:t>
            </a:r>
          </a:p>
          <a:p>
            <a:endParaRPr lang="en-IN" sz="1600">
              <a:solidFill>
                <a:schemeClr val="tx1"/>
              </a:solidFill>
              <a:latin typeface="Times New Roman" panose="02020603050405020304" pitchFamily="18" charset="0"/>
              <a:cs typeface="Times New Roman" panose="02020603050405020304" pitchFamily="18" charset="0"/>
            </a:endParaRPr>
          </a:p>
          <a:p>
            <a:r>
              <a:rPr lang="en-IN" sz="1600">
                <a:solidFill>
                  <a:schemeClr val="tx1"/>
                </a:solidFill>
                <a:latin typeface="Times New Roman" panose="02020603050405020304" pitchFamily="18" charset="0"/>
                <a:cs typeface="Times New Roman" panose="02020603050405020304" pitchFamily="18" charset="0"/>
              </a:rPr>
              <a:t>From both the parity plots we can say that there is a huge presence of outliers which should be removed. However, we have kept them to train the model to train with respect to noise.</a:t>
            </a:r>
          </a:p>
        </p:txBody>
      </p:sp>
    </p:spTree>
    <p:extLst>
      <p:ext uri="{BB962C8B-B14F-4D97-AF65-F5344CB8AC3E}">
        <p14:creationId xmlns:p14="http://schemas.microsoft.com/office/powerpoint/2010/main" val="92636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2" name="Title 1">
            <a:extLst>
              <a:ext uri="{FF2B5EF4-FFF2-40B4-BE49-F238E27FC236}">
                <a16:creationId xmlns:a16="http://schemas.microsoft.com/office/drawing/2014/main" id="{B85871AF-7463-DDD7-64D6-831595655D67}"/>
              </a:ext>
            </a:extLst>
          </p:cNvPr>
          <p:cNvSpPr txBox="1">
            <a:spLocks/>
          </p:cNvSpPr>
          <p:nvPr/>
        </p:nvSpPr>
        <p:spPr>
          <a:xfrm>
            <a:off x="266285" y="111042"/>
            <a:ext cx="10904537" cy="6040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IN" sz="2500" u="sng">
                <a:solidFill>
                  <a:schemeClr val="accent5">
                    <a:lumMod val="50000"/>
                  </a:schemeClr>
                </a:solidFill>
                <a:latin typeface="Algerian" panose="04020705040A02060702" pitchFamily="82" charset="0"/>
                <a:cs typeface="Times New Roman" panose="02020603050405020304" pitchFamily="18" charset="0"/>
              </a:rPr>
              <a:t>CONCLUSION AND INFERENCES</a:t>
            </a:r>
          </a:p>
        </p:txBody>
      </p:sp>
      <p:sp>
        <p:nvSpPr>
          <p:cNvPr id="3" name="Google Shape;413;p19">
            <a:extLst>
              <a:ext uri="{FF2B5EF4-FFF2-40B4-BE49-F238E27FC236}">
                <a16:creationId xmlns:a16="http://schemas.microsoft.com/office/drawing/2014/main" id="{21477818-51B2-6985-BB00-2122B5649710}"/>
              </a:ext>
            </a:extLst>
          </p:cNvPr>
          <p:cNvSpPr txBox="1">
            <a:spLocks/>
          </p:cNvSpPr>
          <p:nvPr/>
        </p:nvSpPr>
        <p:spPr>
          <a:xfrm>
            <a:off x="170454" y="715101"/>
            <a:ext cx="11755261" cy="5833183"/>
          </a:xfrm>
          <a:prstGeom prst="rect">
            <a:avLst/>
          </a:prstGeom>
          <a:noFill/>
          <a:ln>
            <a:noFill/>
          </a:ln>
        </p:spPr>
        <p:txBody>
          <a:bodyPr spcFirstLastPara="1" vert="horz" wrap="square" lIns="91425" tIns="45700" rIns="91425" bIns="45700" rtlCol="0" anchor="t" anchorCtr="0">
            <a:noAutofit/>
          </a:bodyPr>
          <a:lstStyle>
            <a:lvl1pPr marL="457200" lvl="0"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gn="just">
              <a:spcBef>
                <a:spcPts val="0"/>
              </a:spcBef>
              <a:buFont typeface="Wingdings" panose="05000000000000000000" pitchFamily="2" charset="2"/>
              <a:buChar char="Ø"/>
            </a:pPr>
            <a:r>
              <a:rPr lang="en-US" cap="none">
                <a:latin typeface="Times New Roman" panose="02020603050405020304" pitchFamily="18" charset="0"/>
                <a:cs typeface="Times New Roman" panose="02020603050405020304" pitchFamily="18" charset="0"/>
              </a:rPr>
              <a:t>From the previous iteration we have added a new Node feature called </a:t>
            </a:r>
            <a:r>
              <a:rPr lang="en-US" b="1" cap="none">
                <a:latin typeface="Times New Roman" panose="02020603050405020304" pitchFamily="18" charset="0"/>
                <a:cs typeface="Times New Roman" panose="02020603050405020304" pitchFamily="18" charset="0"/>
              </a:rPr>
              <a:t>Atomic Number</a:t>
            </a:r>
            <a:r>
              <a:rPr lang="en-US" cap="none">
                <a:latin typeface="Times New Roman" panose="02020603050405020304" pitchFamily="18" charset="0"/>
                <a:cs typeface="Times New Roman" panose="02020603050405020304" pitchFamily="18" charset="0"/>
              </a:rPr>
              <a:t>. Due to the addition of this feature we have actually seen an increase in R2 score on the </a:t>
            </a:r>
            <a:r>
              <a:rPr lang="en-US" b="1" cap="none">
                <a:latin typeface="Times New Roman" panose="02020603050405020304" pitchFamily="18" charset="0"/>
                <a:cs typeface="Times New Roman" panose="02020603050405020304" pitchFamily="18" charset="0"/>
              </a:rPr>
              <a:t>test set </a:t>
            </a:r>
            <a:r>
              <a:rPr lang="en-US" cap="none">
                <a:latin typeface="Times New Roman" panose="02020603050405020304" pitchFamily="18" charset="0"/>
                <a:cs typeface="Times New Roman" panose="02020603050405020304" pitchFamily="18" charset="0"/>
              </a:rPr>
              <a:t>by </a:t>
            </a:r>
            <a:r>
              <a:rPr lang="en-US" b="1" cap="none">
                <a:latin typeface="Times New Roman" panose="02020603050405020304" pitchFamily="18" charset="0"/>
                <a:cs typeface="Times New Roman" panose="02020603050405020304" pitchFamily="18" charset="0"/>
              </a:rPr>
              <a:t>1.68 % </a:t>
            </a:r>
            <a:r>
              <a:rPr lang="en-US" cap="none">
                <a:latin typeface="Times New Roman" panose="02020603050405020304" pitchFamily="18" charset="0"/>
                <a:cs typeface="Times New Roman" panose="02020603050405020304" pitchFamily="18" charset="0"/>
              </a:rPr>
              <a:t>from the previous set of features.</a:t>
            </a:r>
          </a:p>
          <a:p>
            <a:pPr marL="342900" indent="-342900" algn="just">
              <a:spcBef>
                <a:spcPts val="0"/>
              </a:spcBef>
              <a:buFont typeface="Wingdings" panose="05000000000000000000" pitchFamily="2" charset="2"/>
              <a:buChar char="Ø"/>
            </a:pPr>
            <a:r>
              <a:rPr lang="en-US" cap="none">
                <a:latin typeface="Times New Roman" panose="02020603050405020304" pitchFamily="18" charset="0"/>
                <a:cs typeface="Times New Roman" panose="02020603050405020304" pitchFamily="18" charset="0"/>
              </a:rPr>
              <a:t>The model which has been proposed by us works very well on the test set as seen from the results. We have managed to increase the R2 score on the test set by </a:t>
            </a:r>
            <a:r>
              <a:rPr lang="en-US" b="1" cap="none">
                <a:latin typeface="Times New Roman" panose="02020603050405020304" pitchFamily="18" charset="0"/>
                <a:cs typeface="Times New Roman" panose="02020603050405020304" pitchFamily="18" charset="0"/>
              </a:rPr>
              <a:t>10.05 % </a:t>
            </a:r>
            <a:r>
              <a:rPr lang="en-US" cap="none">
                <a:latin typeface="Times New Roman" panose="02020603050405020304" pitchFamily="18" charset="0"/>
                <a:cs typeface="Times New Roman" panose="02020603050405020304" pitchFamily="18" charset="0"/>
              </a:rPr>
              <a:t>over </a:t>
            </a:r>
            <a:r>
              <a:rPr lang="en-US" b="1" cap="none">
                <a:latin typeface="Times New Roman" panose="02020603050405020304" pitchFamily="18" charset="0"/>
                <a:cs typeface="Times New Roman" panose="02020603050405020304" pitchFamily="18" charset="0"/>
              </a:rPr>
              <a:t>single GNN model [2]. </a:t>
            </a:r>
            <a:r>
              <a:rPr lang="en-US" cap="none">
                <a:latin typeface="Times New Roman" panose="02020603050405020304" pitchFamily="18" charset="0"/>
                <a:cs typeface="Times New Roman" panose="02020603050405020304" pitchFamily="18" charset="0"/>
              </a:rPr>
              <a:t>Not only that we are also finding an improvement of </a:t>
            </a:r>
            <a:r>
              <a:rPr lang="en-US" b="1" cap="none">
                <a:latin typeface="Times New Roman" panose="02020603050405020304" pitchFamily="18" charset="0"/>
                <a:cs typeface="Times New Roman" panose="02020603050405020304" pitchFamily="18" charset="0"/>
              </a:rPr>
              <a:t>3.944 % </a:t>
            </a:r>
            <a:r>
              <a:rPr lang="en-US" cap="none">
                <a:latin typeface="Times New Roman" panose="02020603050405020304" pitchFamily="18" charset="0"/>
                <a:cs typeface="Times New Roman" panose="02020603050405020304" pitchFamily="18" charset="0"/>
              </a:rPr>
              <a:t>on the test set as compared to the ensembled model of </a:t>
            </a:r>
            <a:r>
              <a:rPr lang="en-US" b="1" cap="none">
                <a:latin typeface="Times New Roman" panose="02020603050405020304" pitchFamily="18" charset="0"/>
                <a:cs typeface="Times New Roman" panose="02020603050405020304" pitchFamily="18" charset="0"/>
              </a:rPr>
              <a:t>40 GNNs. </a:t>
            </a:r>
            <a:r>
              <a:rPr lang="en-US" cap="none">
                <a:latin typeface="Times New Roman" panose="02020603050405020304" pitchFamily="18" charset="0"/>
                <a:cs typeface="Times New Roman" panose="02020603050405020304" pitchFamily="18" charset="0"/>
              </a:rPr>
              <a:t>Thus we can say that our model is able to capture most of the variances as seen from the R2 scores.</a:t>
            </a:r>
          </a:p>
          <a:p>
            <a:pPr marL="342900" indent="-342900" algn="just">
              <a:spcBef>
                <a:spcPts val="0"/>
              </a:spcBef>
              <a:buFont typeface="Wingdings" panose="05000000000000000000" pitchFamily="2" charset="2"/>
              <a:buChar char="Ø"/>
            </a:pPr>
            <a:r>
              <a:rPr lang="en-US" cap="none">
                <a:latin typeface="Times New Roman" panose="02020603050405020304" pitchFamily="18" charset="0"/>
                <a:cs typeface="Times New Roman" panose="02020603050405020304" pitchFamily="18" charset="0"/>
              </a:rPr>
              <a:t>The R2 score found on the test set is </a:t>
            </a:r>
            <a:r>
              <a:rPr lang="en-US" b="1" cap="none">
                <a:latin typeface="Times New Roman" panose="02020603050405020304" pitchFamily="18" charset="0"/>
                <a:cs typeface="Times New Roman" panose="02020603050405020304" pitchFamily="18" charset="0"/>
              </a:rPr>
              <a:t>0.9355</a:t>
            </a:r>
            <a:r>
              <a:rPr lang="en-US" cap="none">
                <a:latin typeface="Times New Roman" panose="02020603050405020304" pitchFamily="18" charset="0"/>
                <a:cs typeface="Times New Roman" panose="02020603050405020304" pitchFamily="18" charset="0"/>
              </a:rPr>
              <a:t> and on that of train set is </a:t>
            </a:r>
            <a:r>
              <a:rPr lang="en-US" b="1" cap="none">
                <a:latin typeface="Times New Roman" panose="02020603050405020304" pitchFamily="18" charset="0"/>
                <a:cs typeface="Times New Roman" panose="02020603050405020304" pitchFamily="18" charset="0"/>
              </a:rPr>
              <a:t>0.961</a:t>
            </a:r>
            <a:r>
              <a:rPr lang="en-US" cap="none">
                <a:latin typeface="Times New Roman" panose="02020603050405020304" pitchFamily="18" charset="0"/>
                <a:cs typeface="Times New Roman" panose="02020603050405020304" pitchFamily="18" charset="0"/>
              </a:rPr>
              <a:t> . We see the values of R2 scores of test and train set close enough due to the fact that we have applied a </a:t>
            </a:r>
            <a:r>
              <a:rPr lang="en-US" b="1" cap="none">
                <a:latin typeface="Times New Roman" panose="02020603050405020304" pitchFamily="18" charset="0"/>
                <a:cs typeface="Times New Roman" panose="02020603050405020304" pitchFamily="18" charset="0"/>
              </a:rPr>
              <a:t>weight_decay </a:t>
            </a:r>
            <a:r>
              <a:rPr lang="en-US" cap="none">
                <a:latin typeface="Times New Roman" panose="02020603050405020304" pitchFamily="18" charset="0"/>
                <a:cs typeface="Times New Roman" panose="02020603050405020304" pitchFamily="18" charset="0"/>
              </a:rPr>
              <a:t>of </a:t>
            </a:r>
            <a:r>
              <a:rPr lang="en-US" b="1" cap="none">
                <a:latin typeface="Times New Roman" panose="02020603050405020304" pitchFamily="18" charset="0"/>
                <a:cs typeface="Times New Roman" panose="02020603050405020304" pitchFamily="18" charset="0"/>
              </a:rPr>
              <a:t>5e-4 </a:t>
            </a:r>
            <a:r>
              <a:rPr lang="en-US" cap="none">
                <a:latin typeface="Times New Roman" panose="02020603050405020304" pitchFamily="18" charset="0"/>
                <a:cs typeface="Times New Roman" panose="02020603050405020304" pitchFamily="18" charset="0"/>
              </a:rPr>
              <a:t>which acts as a L2 regularization parameter.</a:t>
            </a:r>
          </a:p>
          <a:p>
            <a:pPr marL="342900" indent="-342900" algn="just">
              <a:spcBef>
                <a:spcPts val="0"/>
              </a:spcBef>
              <a:buFont typeface="Wingdings" panose="05000000000000000000" pitchFamily="2" charset="2"/>
              <a:buChar char="Ø"/>
            </a:pPr>
            <a:r>
              <a:rPr lang="en-US" cap="none">
                <a:latin typeface="Times New Roman" panose="02020603050405020304" pitchFamily="18" charset="0"/>
                <a:cs typeface="Times New Roman" panose="02020603050405020304" pitchFamily="18" charset="0"/>
              </a:rPr>
              <a:t>We have kept the </a:t>
            </a:r>
            <a:r>
              <a:rPr lang="en-US" b="1" cap="none">
                <a:latin typeface="Times New Roman" panose="02020603050405020304" pitchFamily="18" charset="0"/>
                <a:cs typeface="Times New Roman" panose="02020603050405020304" pitchFamily="18" charset="0"/>
              </a:rPr>
              <a:t>dropout at 0</a:t>
            </a:r>
            <a:r>
              <a:rPr lang="en-US" cap="none">
                <a:latin typeface="Times New Roman" panose="02020603050405020304" pitchFamily="18" charset="0"/>
                <a:cs typeface="Times New Roman" panose="02020603050405020304" pitchFamily="18" charset="0"/>
              </a:rPr>
              <a:t>. This is because as we have tuned the </a:t>
            </a:r>
            <a:r>
              <a:rPr lang="en-US" b="1" cap="none">
                <a:latin typeface="Times New Roman" panose="02020603050405020304" pitchFamily="18" charset="0"/>
                <a:cs typeface="Times New Roman" panose="02020603050405020304" pitchFamily="18" charset="0"/>
              </a:rPr>
              <a:t>dropout percentage </a:t>
            </a:r>
            <a:r>
              <a:rPr lang="en-US" cap="none">
                <a:latin typeface="Times New Roman" panose="02020603050405020304" pitchFamily="18" charset="0"/>
                <a:cs typeface="Times New Roman" panose="02020603050405020304" pitchFamily="18" charset="0"/>
              </a:rPr>
              <a:t>we have found out that increase in this percentage reduces the R2 score due to the complexity of information in Graph Neural Networks.</a:t>
            </a:r>
          </a:p>
          <a:p>
            <a:pPr marL="342900" indent="-342900" algn="just">
              <a:spcBef>
                <a:spcPts val="0"/>
              </a:spcBef>
              <a:buFont typeface="Wingdings" panose="05000000000000000000" pitchFamily="2" charset="2"/>
              <a:buChar char="Ø"/>
            </a:pPr>
            <a:r>
              <a:rPr lang="en-US" cap="none">
                <a:latin typeface="Times New Roman" panose="02020603050405020304" pitchFamily="18" charset="0"/>
                <a:cs typeface="Times New Roman" panose="02020603050405020304" pitchFamily="18" charset="0"/>
              </a:rPr>
              <a:t>The model provides </a:t>
            </a:r>
            <a:r>
              <a:rPr lang="en-US" b="1" cap="none">
                <a:latin typeface="Times New Roman" panose="02020603050405020304" pitchFamily="18" charset="0"/>
                <a:cs typeface="Times New Roman" panose="02020603050405020304" pitchFamily="18" charset="0"/>
              </a:rPr>
              <a:t>best performances </a:t>
            </a:r>
            <a:r>
              <a:rPr lang="en-US" cap="none">
                <a:latin typeface="Times New Roman" panose="02020603050405020304" pitchFamily="18" charset="0"/>
                <a:cs typeface="Times New Roman" panose="02020603050405020304" pitchFamily="18" charset="0"/>
              </a:rPr>
              <a:t>if the dimension of all the layers is kept </a:t>
            </a:r>
            <a:r>
              <a:rPr lang="en-US" b="1" cap="none">
                <a:latin typeface="Times New Roman" panose="02020603050405020304" pitchFamily="18" charset="0"/>
                <a:cs typeface="Times New Roman" panose="02020603050405020304" pitchFamily="18" charset="0"/>
              </a:rPr>
              <a:t>at 128 </a:t>
            </a:r>
            <a:r>
              <a:rPr lang="en-US" cap="none">
                <a:latin typeface="Times New Roman" panose="02020603050405020304" pitchFamily="18" charset="0"/>
                <a:cs typeface="Times New Roman" panose="02020603050405020304" pitchFamily="18" charset="0"/>
              </a:rPr>
              <a:t>as we have found after tuning the hyperparameters.</a:t>
            </a:r>
          </a:p>
          <a:p>
            <a:pPr marL="342900" indent="-342900" algn="just">
              <a:spcBef>
                <a:spcPts val="0"/>
              </a:spcBef>
              <a:buFont typeface="Wingdings" panose="05000000000000000000" pitchFamily="2" charset="2"/>
              <a:buChar char="Ø"/>
            </a:pPr>
            <a:endParaRPr lang="en-US" sz="1800" cap="none">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71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3" name="Google Shape;623;p44">
            <a:extLst>
              <a:ext uri="{FF2B5EF4-FFF2-40B4-BE49-F238E27FC236}">
                <a16:creationId xmlns:a16="http://schemas.microsoft.com/office/drawing/2014/main" id="{1474ACBB-91E8-777C-1C14-0B81AF16FC3A}"/>
              </a:ext>
            </a:extLst>
          </p:cNvPr>
          <p:cNvSpPr txBox="1">
            <a:spLocks noGrp="1"/>
          </p:cNvSpPr>
          <p:nvPr>
            <p:ph type="title"/>
          </p:nvPr>
        </p:nvSpPr>
        <p:spPr>
          <a:xfrm>
            <a:off x="230860" y="92267"/>
            <a:ext cx="10509603" cy="44850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2170C"/>
              </a:buClr>
              <a:buSzPts val="3500"/>
              <a:buFont typeface="Algerian"/>
              <a:buNone/>
            </a:pPr>
            <a:r>
              <a:rPr lang="en-US" sz="2500" u="sng">
                <a:solidFill>
                  <a:srgbClr val="62170C"/>
                </a:solidFill>
                <a:latin typeface="Algerian"/>
                <a:ea typeface="Algerian"/>
                <a:cs typeface="Algerian"/>
                <a:sym typeface="Algerian"/>
              </a:rPr>
              <a:t>FUTURE PLAN</a:t>
            </a:r>
            <a:endParaRPr sz="2500"/>
          </a:p>
        </p:txBody>
      </p:sp>
      <p:sp>
        <p:nvSpPr>
          <p:cNvPr id="2" name="Google Shape;413;p19">
            <a:extLst>
              <a:ext uri="{FF2B5EF4-FFF2-40B4-BE49-F238E27FC236}">
                <a16:creationId xmlns:a16="http://schemas.microsoft.com/office/drawing/2014/main" id="{053B0EE8-0A0B-8E43-6BBF-02A79CD320F6}"/>
              </a:ext>
            </a:extLst>
          </p:cNvPr>
          <p:cNvSpPr txBox="1">
            <a:spLocks/>
          </p:cNvSpPr>
          <p:nvPr/>
        </p:nvSpPr>
        <p:spPr>
          <a:xfrm>
            <a:off x="122705" y="555151"/>
            <a:ext cx="11755261" cy="2878138"/>
          </a:xfrm>
          <a:prstGeom prst="rect">
            <a:avLst/>
          </a:prstGeom>
          <a:noFill/>
          <a:ln>
            <a:noFill/>
          </a:ln>
        </p:spPr>
        <p:txBody>
          <a:bodyPr spcFirstLastPara="1" vert="horz" wrap="square" lIns="91425" tIns="45700" rIns="91425" bIns="45700" rtlCol="0" anchor="t" anchorCtr="0">
            <a:noAutofit/>
          </a:bodyPr>
          <a:lstStyle>
            <a:lvl1pPr marL="457200" lvl="0"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20039"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20040" algn="l" defTabSz="914400" rtl="0" eaLnBrk="1" latinLnBrk="0" hangingPunct="1">
              <a:lnSpc>
                <a:spcPct val="120000"/>
              </a:lnSpc>
              <a:spcBef>
                <a:spcPts val="1000"/>
              </a:spcBef>
              <a:spcAft>
                <a:spcPts val="0"/>
              </a:spcAft>
              <a:buClr>
                <a:schemeClr val="tx1"/>
              </a:buClr>
              <a:buSzPts val="1440"/>
              <a:buFont typeface="Arial" panose="020B0604020202020204" pitchFamily="34" charset="0"/>
              <a:buChar char="►"/>
              <a:defRPr sz="1400" kern="1200" cap="all" baseline="0">
                <a:solidFill>
                  <a:schemeClr val="tx1"/>
                </a:solidFill>
                <a:effectLst/>
                <a:latin typeface="+mn-lt"/>
                <a:ea typeface="+mn-ea"/>
                <a:cs typeface="+mn-cs"/>
              </a:defRPr>
            </a:lvl9pPr>
          </a:lstStyle>
          <a:p>
            <a:pPr marL="342900" indent="-342900" algn="just">
              <a:spcBef>
                <a:spcPts val="0"/>
              </a:spcBef>
              <a:buFont typeface="Wingdings" panose="05000000000000000000" pitchFamily="2" charset="2"/>
              <a:buChar char="Ø"/>
            </a:pPr>
            <a:r>
              <a:rPr lang="en-US" sz="1800" cap="none" dirty="0">
                <a:latin typeface="Times New Roman"/>
                <a:cs typeface="Times New Roman"/>
              </a:rPr>
              <a:t>Apply </a:t>
            </a:r>
            <a:r>
              <a:rPr lang="en-US" sz="1800" b="1" cap="none" dirty="0">
                <a:latin typeface="Times New Roman"/>
                <a:cs typeface="Times New Roman"/>
              </a:rPr>
              <a:t>Transfer Learning</a:t>
            </a:r>
            <a:r>
              <a:rPr lang="en-US" sz="1800" cap="none" dirty="0">
                <a:latin typeface="Times New Roman"/>
                <a:cs typeface="Times New Roman"/>
              </a:rPr>
              <a:t> on the current model and use it solve some another related regression problem like </a:t>
            </a:r>
            <a:r>
              <a:rPr lang="en-US" sz="1800" b="1" cap="none" dirty="0">
                <a:latin typeface="Times New Roman"/>
                <a:cs typeface="Times New Roman"/>
              </a:rPr>
              <a:t>Melting Point</a:t>
            </a:r>
            <a:r>
              <a:rPr lang="en-US" sz="1800" cap="none" dirty="0">
                <a:latin typeface="Times New Roman"/>
                <a:cs typeface="Times New Roman"/>
              </a:rPr>
              <a:t> using SMILES data to check the validity of the model and if this model is effective on all types of datasets without further or very few training.</a:t>
            </a:r>
          </a:p>
          <a:p>
            <a:pPr marL="342900" indent="-342900" algn="just">
              <a:spcBef>
                <a:spcPts val="0"/>
              </a:spcBef>
              <a:buFont typeface="Wingdings" panose="05000000000000000000" pitchFamily="2" charset="2"/>
              <a:buChar char="Ø"/>
            </a:pPr>
            <a:r>
              <a:rPr lang="en-US" sz="1800" cap="none" dirty="0">
                <a:latin typeface="Times New Roman"/>
                <a:cs typeface="Times New Roman"/>
              </a:rPr>
              <a:t> Create a webapp using </a:t>
            </a:r>
            <a:r>
              <a:rPr lang="en-US" sz="1800" b="1" cap="none" dirty="0">
                <a:latin typeface="Times New Roman"/>
                <a:cs typeface="Times New Roman"/>
              </a:rPr>
              <a:t>streamlit</a:t>
            </a:r>
            <a:r>
              <a:rPr lang="en-US" sz="1800" cap="none" dirty="0">
                <a:latin typeface="Times New Roman"/>
                <a:cs typeface="Times New Roman"/>
              </a:rPr>
              <a:t> such that if we give any smiles string as input it will give output of the required property. If time permits we will also allow to give an option for the user to give correct values and allow the model to train on the correct parameter.</a:t>
            </a:r>
            <a:endParaRPr lang="en-US" sz="1800" cap="none" dirty="0">
              <a:latin typeface="Tw Cen MT" panose="020B0602020104020603"/>
              <a:cs typeface="Times New Roman"/>
            </a:endParaRPr>
          </a:p>
          <a:p>
            <a:pPr marL="342900" indent="-342900" algn="just">
              <a:spcBef>
                <a:spcPts val="0"/>
              </a:spcBef>
              <a:buClr>
                <a:srgbClr val="000000"/>
              </a:buClr>
              <a:buFont typeface="Wingdings" panose="05000000000000000000" pitchFamily="2" charset="2"/>
              <a:buChar char="Ø"/>
            </a:pPr>
            <a:r>
              <a:rPr lang="en-US" sz="1800" cap="none" dirty="0">
                <a:latin typeface="Times New Roman"/>
                <a:cs typeface="Times New Roman"/>
              </a:rPr>
              <a:t>We will to try change the batch size, the size of the training set  and the test set  to check if we can get better results.</a:t>
            </a:r>
            <a:endParaRPr lang="en-US" sz="1800" cap="none" dirty="0">
              <a:latin typeface="Times New Roman" panose="02020603050405020304" pitchFamily="18" charset="0"/>
              <a:cs typeface="Times New Roman" panose="02020603050405020304" pitchFamily="18" charset="0"/>
            </a:endParaRPr>
          </a:p>
          <a:p>
            <a:pPr marL="342900" indent="-342900" algn="just">
              <a:spcBef>
                <a:spcPts val="0"/>
              </a:spcBef>
              <a:buClr>
                <a:srgbClr val="000000"/>
              </a:buClr>
              <a:buFont typeface="Wingdings" panose="05000000000000000000" pitchFamily="2" charset="2"/>
              <a:buChar char="Ø"/>
            </a:pPr>
            <a:endParaRPr lang="en-US" sz="1800" cap="none" dirty="0">
              <a:latin typeface="Times New Roman" panose="02020603050405020304" pitchFamily="18" charset="0"/>
              <a:cs typeface="Times New Roman" panose="02020603050405020304" pitchFamily="18" charset="0"/>
            </a:endParaRPr>
          </a:p>
          <a:p>
            <a:pPr marL="342900" indent="-342900" algn="just">
              <a:spcBef>
                <a:spcPts val="0"/>
              </a:spcBef>
              <a:buClr>
                <a:srgbClr val="000000"/>
              </a:buClr>
              <a:buFont typeface="Wingdings" panose="05000000000000000000" pitchFamily="2" charset="2"/>
              <a:buChar char="Ø"/>
            </a:pPr>
            <a:endParaRPr lang="en-US" sz="1800" cap="none"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Google Shape;623;p44">
            <a:extLst>
              <a:ext uri="{FF2B5EF4-FFF2-40B4-BE49-F238E27FC236}">
                <a16:creationId xmlns:a16="http://schemas.microsoft.com/office/drawing/2014/main" id="{03CC6BEE-231F-1850-21B5-29494954D946}"/>
              </a:ext>
            </a:extLst>
          </p:cNvPr>
          <p:cNvSpPr txBox="1">
            <a:spLocks/>
          </p:cNvSpPr>
          <p:nvPr/>
        </p:nvSpPr>
        <p:spPr>
          <a:xfrm>
            <a:off x="230860" y="3988222"/>
            <a:ext cx="10509603" cy="448507"/>
          </a:xfrm>
          <a:prstGeom prst="rect">
            <a:avLst/>
          </a:prstGeom>
          <a:noFill/>
          <a:ln>
            <a:noFill/>
          </a:ln>
        </p:spPr>
        <p:txBody>
          <a:bodyPr spcFirstLastPara="1" vert="horz" wrap="square" lIns="91425" tIns="45700" rIns="91425" bIns="45700" rtlCol="0" anchor="t" anchorCtr="0">
            <a:normAutofit/>
          </a:bodyPr>
          <a:lstStyle>
            <a:lvl1pPr lvl="0" algn="l" defTabSz="914400" rtl="0" eaLnBrk="1" latinLnBrk="0" hangingPunct="1">
              <a:lnSpc>
                <a:spcPct val="90000"/>
              </a:lnSpc>
              <a:spcBef>
                <a:spcPts val="0"/>
              </a:spcBef>
              <a:spcAft>
                <a:spcPts val="0"/>
              </a:spcAft>
              <a:buClr>
                <a:schemeClr val="accent1"/>
              </a:buClr>
              <a:buSzPts val="3600"/>
              <a:buFont typeface="Trebuchet MS"/>
              <a:buNone/>
              <a:defRPr sz="3600" kern="1200" cap="all" baseline="0">
                <a:solidFill>
                  <a:schemeClr val="tx1"/>
                </a:solidFill>
                <a:effectLst/>
                <a:latin typeface="+mj-lt"/>
                <a:ea typeface="+mj-ea"/>
                <a:cs typeface="+mj-c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buClr>
                <a:srgbClr val="62170C"/>
              </a:buClr>
              <a:buSzPts val="3500"/>
              <a:buFont typeface="Algerian"/>
              <a:buNone/>
            </a:pPr>
            <a:r>
              <a:rPr lang="en-US" sz="2500" u="sng">
                <a:solidFill>
                  <a:srgbClr val="62170C"/>
                </a:solidFill>
                <a:latin typeface="Algerian"/>
                <a:ea typeface="Algerian"/>
                <a:cs typeface="Algerian"/>
                <a:sym typeface="Algerian"/>
              </a:rPr>
              <a:t>Video presentation link</a:t>
            </a:r>
            <a:endParaRPr lang="en-US" sz="2500"/>
          </a:p>
        </p:txBody>
      </p:sp>
      <p:sp>
        <p:nvSpPr>
          <p:cNvPr id="7" name="TextBox 6">
            <a:extLst>
              <a:ext uri="{FF2B5EF4-FFF2-40B4-BE49-F238E27FC236}">
                <a16:creationId xmlns:a16="http://schemas.microsoft.com/office/drawing/2014/main" id="{75F3B603-5EDD-76E6-FAF3-3AF7A0931936}"/>
              </a:ext>
            </a:extLst>
          </p:cNvPr>
          <p:cNvSpPr txBox="1"/>
          <p:nvPr/>
        </p:nvSpPr>
        <p:spPr>
          <a:xfrm>
            <a:off x="518851" y="5161936"/>
            <a:ext cx="10962968" cy="400110"/>
          </a:xfrm>
          <a:prstGeom prst="rect">
            <a:avLst/>
          </a:prstGeom>
          <a:noFill/>
          <a:ln>
            <a:solidFill>
              <a:schemeClr val="tx1"/>
            </a:solidFill>
          </a:ln>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https://drive.google.com/drive/folders/1QG6YiYeRjwq5gI5sVYfnBZ_OzUp-ov2L?usp=sharing</a:t>
            </a:r>
            <a:endParaRPr lang="en-IN" sz="2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1699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1829</Words>
  <Application>Microsoft Office PowerPoint</Application>
  <PresentationFormat>Widescreen</PresentationFormat>
  <Paragraphs>90</Paragraphs>
  <Slides>10</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Söhne</vt:lpstr>
      <vt:lpstr>Tw Cen MT</vt:lpstr>
      <vt:lpstr>Trebuchet MS</vt:lpstr>
      <vt:lpstr>Calibri</vt:lpstr>
      <vt:lpstr>Cambria Math</vt:lpstr>
      <vt:lpstr>Wingdings</vt:lpstr>
      <vt:lpstr>Arial</vt:lpstr>
      <vt:lpstr>Calibri Light</vt:lpstr>
      <vt:lpstr>Century Gothic</vt:lpstr>
      <vt:lpstr>Algerian</vt:lpstr>
      <vt:lpstr>Times New Roman</vt:lpstr>
      <vt:lpstr>Droplet</vt:lpstr>
      <vt:lpstr>Office Theme</vt:lpstr>
      <vt:lpstr>Finding intersection of two surfaces and finding the equation of curves (through numerical or machine learning methods)</vt:lpstr>
      <vt:lpstr>Introduction to the Problem statement</vt:lpstr>
      <vt:lpstr>PowerPoint Presentation</vt:lpstr>
      <vt:lpstr>PowerPoint Presentation</vt:lpstr>
      <vt:lpstr>PowerPoint Presentation</vt:lpstr>
      <vt:lpstr>PowerPoint Presentation</vt:lpstr>
      <vt:lpstr>PowerPoint Presentation</vt:lpstr>
      <vt:lpstr>PowerPoint Presentation</vt:lpstr>
      <vt:lpstr>FUTURE PLAN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FEDERATED LEARNING USING NASA TURBOFAN DATASET</dc:title>
  <dc:creator>Kanad Sen</dc:creator>
  <cp:lastModifiedBy>Kanad Sen</cp:lastModifiedBy>
  <cp:revision>4</cp:revision>
  <dcterms:created xsi:type="dcterms:W3CDTF">2022-11-25T15:14:13Z</dcterms:created>
  <dcterms:modified xsi:type="dcterms:W3CDTF">2023-04-26T13:27:29Z</dcterms:modified>
</cp:coreProperties>
</file>