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Lst>
  <p:notesMasterIdLst>
    <p:notesMasterId r:id="rId49"/>
  </p:notesMasterIdLst>
  <p:sldIdLst>
    <p:sldId id="256" r:id="rId3"/>
    <p:sldId id="30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12192000" cy="6858000"/>
  <p:notesSz cx="6858000" cy="9144000"/>
  <p:embeddedFontLst>
    <p:embeddedFont>
      <p:font typeface="Algerian" panose="04020705040A02060702" pitchFamily="82" charset="0"/>
      <p:regular r:id="rId50"/>
    </p:embeddedFont>
    <p:embeddedFont>
      <p:font typeface="Calibri" panose="020F0502020204030204" pitchFamily="34" charset="0"/>
      <p:regular r:id="rId51"/>
      <p:bold r:id="rId52"/>
      <p:italic r:id="rId53"/>
      <p:boldItalic r:id="rId54"/>
    </p:embeddedFont>
    <p:embeddedFont>
      <p:font typeface="Century Gothic" panose="020B0502020202020204" pitchFamily="34" charset="0"/>
      <p:regular r:id="rId55"/>
      <p:bold r:id="rId56"/>
      <p:italic r:id="rId57"/>
      <p:boldItalic r:id="rId58"/>
    </p:embeddedFont>
    <p:embeddedFont>
      <p:font typeface="Trebuchet MS" panose="020B0603020202020204"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gE7qOf3j8de6LCgcl/RC3GQz7S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886A34-95C5-4F28-BFF2-A87A27429A67}">
  <a:tblStyle styleId="{83886A34-95C5-4F28-BFF2-A87A27429A67}"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F3E7"/>
          </a:solidFill>
        </a:fill>
      </a:tcStyle>
    </a:wholeTbl>
    <a:band1H>
      <a:tcTxStyle/>
      <a:tcStyle>
        <a:tcBdr/>
        <a:fill>
          <a:solidFill>
            <a:srgbClr val="F5E6CB"/>
          </a:solidFill>
        </a:fill>
      </a:tcStyle>
    </a:band1H>
    <a:band2H>
      <a:tcTxStyle/>
      <a:tcStyle>
        <a:tcBdr/>
      </a:tcStyle>
    </a:band2H>
    <a:band1V>
      <a:tcTxStyle/>
      <a:tcStyle>
        <a:tcBdr/>
        <a:fill>
          <a:solidFill>
            <a:srgbClr val="F5E6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3"/>
          </a:solidFill>
        </a:fill>
      </a:tcStyle>
    </a:lastCol>
    <a:firstCol>
      <a:tcTxStyle b="on" i="off">
        <a:font>
          <a:latin typeface="Trebuchet MS"/>
          <a:ea typeface="Trebuchet MS"/>
          <a:cs typeface="Trebuchet MS"/>
        </a:font>
        <a:schemeClr val="lt1"/>
      </a:tcTxStyle>
      <a:tcStyle>
        <a:tcBdr/>
        <a:fill>
          <a:solidFill>
            <a:schemeClr val="accent3"/>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1301F87F-92B5-4BFF-8E44-8B712CA3E4C6}"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5E7E7"/>
          </a:solidFill>
        </a:fill>
      </a:tcStyle>
    </a:wholeTbl>
    <a:band1H>
      <a:tcTxStyle/>
      <a:tcStyle>
        <a:tcBdr/>
        <a:fill>
          <a:solidFill>
            <a:srgbClr val="EACCCB"/>
          </a:solidFill>
        </a:fill>
      </a:tcStyle>
    </a:band1H>
    <a:band2H>
      <a:tcTxStyle/>
      <a:tcStyle>
        <a:tcBdr/>
      </a:tcStyle>
    </a:band2H>
    <a:band1V>
      <a:tcTxStyle/>
      <a:tcStyle>
        <a:tcBdr/>
        <a:fill>
          <a:solidFill>
            <a:srgbClr val="EACC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5"/>
          </a:solidFill>
        </a:fill>
      </a:tcStyle>
    </a:lastCol>
    <a:firstCol>
      <a:tcTxStyle b="on" i="off">
        <a:font>
          <a:latin typeface="Trebuchet MS"/>
          <a:ea typeface="Trebuchet MS"/>
          <a:cs typeface="Trebuchet MS"/>
        </a:font>
        <a:schemeClr val="lt1"/>
      </a:tcTxStyle>
      <a:tcStyle>
        <a:tcBdr/>
        <a:fill>
          <a:solidFill>
            <a:schemeClr val="accent5"/>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31C16DB6-9A34-4369-BF60-9F0BB7010CCB}" styleName="Table_2">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dk1"/>
          </a:solidFill>
        </a:fill>
      </a:tcStyle>
    </a:lastCol>
    <a:firstCol>
      <a:tcTxStyle b="on" i="off">
        <a:font>
          <a:latin typeface="Trebuchet MS"/>
          <a:ea typeface="Trebuchet MS"/>
          <a:cs typeface="Trebuchet MS"/>
        </a:font>
        <a:schemeClr val="lt1"/>
      </a:tcTxStyle>
      <a:tcStyle>
        <a:tcBdr/>
        <a:fill>
          <a:solidFill>
            <a:schemeClr val="dk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865C437F-C4BA-45B1-8794-9A70868C0B60}" styleName="Table_3">
    <a:wholeTbl>
      <a:tcTxStyle b="off" i="off">
        <a:font>
          <a:latin typeface="Trebuchet MS"/>
          <a:ea typeface="Trebuchet MS"/>
          <a:cs typeface="Trebuchet MS"/>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40000"/>
            </a:schemeClr>
          </a:solidFill>
        </a:fill>
      </a:tcStyle>
    </a:band1H>
    <a:band2H>
      <a:tcTxStyle/>
      <a:tcStyle>
        <a:tcBdr/>
      </a:tcStyle>
    </a:band2H>
    <a:band1V>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fill>
          <a:solidFill>
            <a:schemeClr val="accent4">
              <a:alpha val="40000"/>
            </a:schemeClr>
          </a:solidFill>
        </a:fill>
      </a:tcStyle>
    </a:band1V>
    <a:band2V>
      <a:tcTxStyle/>
      <a:tcStyle>
        <a:tcBdr/>
      </a:tcStyle>
    </a:band2V>
    <a:la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font" Target="fonts/font6.fntdata"/><Relationship Id="rId63"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9" name="Google Shape;489;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1" name="Google Shape;541;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0" name="Google Shape;550;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9" name="Google Shape;579;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5" name="Google Shape;585;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1" name="Google Shape;591;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8" name="Google Shape;598;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2" name="Google Shape;612;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1" name="Google Shape;621;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4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47"/>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47"/>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47"/>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7"/>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7"/>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59"/>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59"/>
          <p:cNvSpPr>
            <a:spLocks noGrp="1"/>
          </p:cNvSpPr>
          <p:nvPr>
            <p:ph type="pic" idx="2"/>
          </p:nvPr>
        </p:nvSpPr>
        <p:spPr>
          <a:xfrm>
            <a:off x="681727" y="941439"/>
            <a:ext cx="10821840" cy="3478161"/>
          </a:xfrm>
          <a:prstGeom prst="rect">
            <a:avLst/>
          </a:prstGeom>
          <a:noFill/>
          <a:ln>
            <a:noFill/>
          </a:ln>
        </p:spPr>
      </p:sp>
      <p:sp>
        <p:nvSpPr>
          <p:cNvPr id="74" name="Google Shape;74;p59"/>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5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60"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60"/>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60"/>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60"/>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0"/>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0"/>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61"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61"/>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61"/>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61"/>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61"/>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61"/>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61"/>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61"/>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entury Gothic"/>
              <a:buNone/>
            </a:pPr>
            <a:r>
              <a:rPr lang="en-US" sz="8000" b="0" cap="none">
                <a:solidFill>
                  <a:schemeClr val="lt1"/>
                </a:solidFill>
                <a:latin typeface="Century Gothic"/>
                <a:ea typeface="Century Gothic"/>
                <a:cs typeface="Century Gothic"/>
                <a:sym typeface="Century Gothic"/>
              </a:rPr>
              <a:t>“</a:t>
            </a:r>
            <a:endParaRPr/>
          </a:p>
        </p:txBody>
      </p:sp>
      <p:sp>
        <p:nvSpPr>
          <p:cNvPr id="94" name="Google Shape;94;p61"/>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entury Gothic"/>
              <a:buNone/>
            </a:pPr>
            <a:r>
              <a:rPr lang="en-US" sz="8000" b="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6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62"/>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62"/>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62"/>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2"/>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6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63"/>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63"/>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63"/>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63"/>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63"/>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63"/>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63"/>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6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6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6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64"/>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64"/>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64"/>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17" name="Google Shape;117;p64"/>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64"/>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64"/>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0" name="Google Shape;120;p64"/>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64"/>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64"/>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3" name="Google Shape;123;p64"/>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6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6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6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6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65"/>
          <p:cNvSpPr txBox="1">
            <a:spLocks noGrp="1"/>
          </p:cNvSpPr>
          <p:nvPr>
            <p:ph type="body" idx="1"/>
          </p:nvPr>
        </p:nvSpPr>
        <p:spPr>
          <a:xfrm rot="5400000">
            <a:off x="4083938"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6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6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6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6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66"/>
          <p:cNvSpPr txBox="1">
            <a:spLocks noGrp="1"/>
          </p:cNvSpPr>
          <p:nvPr>
            <p:ph type="title"/>
          </p:nvPr>
        </p:nvSpPr>
        <p:spPr>
          <a:xfrm rot="5400000">
            <a:off x="8525934"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66"/>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66"/>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6"/>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6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7"/>
        <p:cNvGrpSpPr/>
        <p:nvPr/>
      </p:nvGrpSpPr>
      <p:grpSpPr>
        <a:xfrm>
          <a:off x="0" y="0"/>
          <a:ext cx="0" cy="0"/>
          <a:chOff x="0" y="0"/>
          <a:chExt cx="0" cy="0"/>
        </a:xfrm>
      </p:grpSpPr>
      <p:sp>
        <p:nvSpPr>
          <p:cNvPr id="158" name="Google Shape;158;p4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60" name="Google Shape;160;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3"/>
        <p:cNvGrpSpPr/>
        <p:nvPr/>
      </p:nvGrpSpPr>
      <p:grpSpPr>
        <a:xfrm>
          <a:off x="0" y="0"/>
          <a:ext cx="0" cy="0"/>
          <a:chOff x="0" y="0"/>
          <a:chExt cx="0" cy="0"/>
        </a:xfrm>
      </p:grpSpPr>
      <p:sp>
        <p:nvSpPr>
          <p:cNvPr id="164" name="Google Shape;164;p5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5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5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5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5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7"/>
        <p:cNvGrpSpPr/>
        <p:nvPr/>
      </p:nvGrpSpPr>
      <p:grpSpPr>
        <a:xfrm>
          <a:off x="0" y="0"/>
          <a:ext cx="0" cy="0"/>
          <a:chOff x="0" y="0"/>
          <a:chExt cx="0" cy="0"/>
        </a:xfrm>
      </p:grpSpPr>
      <p:grpSp>
        <p:nvGrpSpPr>
          <p:cNvPr id="168" name="Google Shape;168;p67"/>
          <p:cNvGrpSpPr/>
          <p:nvPr/>
        </p:nvGrpSpPr>
        <p:grpSpPr>
          <a:xfrm>
            <a:off x="0" y="-8467"/>
            <a:ext cx="12192000" cy="6866467"/>
            <a:chOff x="0" y="-8467"/>
            <a:chExt cx="12192000" cy="6866467"/>
          </a:xfrm>
        </p:grpSpPr>
        <p:cxnSp>
          <p:nvCxnSpPr>
            <p:cNvPr id="169" name="Google Shape;169;p6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70" name="Google Shape;170;p6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71" name="Google Shape;171;p6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72" name="Google Shape;172;p6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73" name="Google Shape;173;p6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5" name="Google Shape;175;p6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76" name="Google Shape;176;p6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77" name="Google Shape;177;p6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7"/>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67"/>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67"/>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181" name="Google Shape;181;p6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6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6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4"/>
        <p:cNvGrpSpPr/>
        <p:nvPr/>
      </p:nvGrpSpPr>
      <p:grpSpPr>
        <a:xfrm>
          <a:off x="0" y="0"/>
          <a:ext cx="0" cy="0"/>
          <a:chOff x="0" y="0"/>
          <a:chExt cx="0" cy="0"/>
        </a:xfrm>
      </p:grpSpPr>
      <p:sp>
        <p:nvSpPr>
          <p:cNvPr id="185" name="Google Shape;185;p6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6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87" name="Google Shape;187;p6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6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6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0"/>
        <p:cNvGrpSpPr/>
        <p:nvPr/>
      </p:nvGrpSpPr>
      <p:grpSpPr>
        <a:xfrm>
          <a:off x="0" y="0"/>
          <a:ext cx="0" cy="0"/>
          <a:chOff x="0" y="0"/>
          <a:chExt cx="0" cy="0"/>
        </a:xfrm>
      </p:grpSpPr>
      <p:sp>
        <p:nvSpPr>
          <p:cNvPr id="191" name="Google Shape;191;p6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6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93" name="Google Shape;193;p6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94" name="Google Shape;194;p6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6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6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7"/>
        <p:cNvGrpSpPr/>
        <p:nvPr/>
      </p:nvGrpSpPr>
      <p:grpSpPr>
        <a:xfrm>
          <a:off x="0" y="0"/>
          <a:ext cx="0" cy="0"/>
          <a:chOff x="0" y="0"/>
          <a:chExt cx="0" cy="0"/>
        </a:xfrm>
      </p:grpSpPr>
      <p:sp>
        <p:nvSpPr>
          <p:cNvPr id="198" name="Google Shape;198;p7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7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0" name="Google Shape;200;p7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01" name="Google Shape;201;p7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2" name="Google Shape;202;p7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03" name="Google Shape;203;p7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7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7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6"/>
        <p:cNvGrpSpPr/>
        <p:nvPr/>
      </p:nvGrpSpPr>
      <p:grpSpPr>
        <a:xfrm>
          <a:off x="0" y="0"/>
          <a:ext cx="0" cy="0"/>
          <a:chOff x="0" y="0"/>
          <a:chExt cx="0" cy="0"/>
        </a:xfrm>
      </p:grpSpPr>
      <p:sp>
        <p:nvSpPr>
          <p:cNvPr id="207" name="Google Shape;207;p7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7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7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7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1"/>
        <p:cNvGrpSpPr/>
        <p:nvPr/>
      </p:nvGrpSpPr>
      <p:grpSpPr>
        <a:xfrm>
          <a:off x="0" y="0"/>
          <a:ext cx="0" cy="0"/>
          <a:chOff x="0" y="0"/>
          <a:chExt cx="0" cy="0"/>
        </a:xfrm>
      </p:grpSpPr>
      <p:sp>
        <p:nvSpPr>
          <p:cNvPr id="212" name="Google Shape;212;p72"/>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72"/>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14" name="Google Shape;214;p72"/>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215" name="Google Shape;215;p7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7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7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8"/>
        <p:cNvGrpSpPr/>
        <p:nvPr/>
      </p:nvGrpSpPr>
      <p:grpSpPr>
        <a:xfrm>
          <a:off x="0" y="0"/>
          <a:ext cx="0" cy="0"/>
          <a:chOff x="0" y="0"/>
          <a:chExt cx="0" cy="0"/>
        </a:xfrm>
      </p:grpSpPr>
      <p:sp>
        <p:nvSpPr>
          <p:cNvPr id="219" name="Google Shape;219;p73"/>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73"/>
          <p:cNvSpPr>
            <a:spLocks noGrp="1"/>
          </p:cNvSpPr>
          <p:nvPr>
            <p:ph type="pic" idx="2"/>
          </p:nvPr>
        </p:nvSpPr>
        <p:spPr>
          <a:xfrm>
            <a:off x="677334" y="609600"/>
            <a:ext cx="8596668" cy="3845718"/>
          </a:xfrm>
          <a:prstGeom prst="rect">
            <a:avLst/>
          </a:prstGeom>
          <a:noFill/>
          <a:ln>
            <a:noFill/>
          </a:ln>
        </p:spPr>
      </p:sp>
      <p:sp>
        <p:nvSpPr>
          <p:cNvPr id="221" name="Google Shape;221;p73"/>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22" name="Google Shape;222;p7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7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7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225"/>
        <p:cNvGrpSpPr/>
        <p:nvPr/>
      </p:nvGrpSpPr>
      <p:grpSpPr>
        <a:xfrm>
          <a:off x="0" y="0"/>
          <a:ext cx="0" cy="0"/>
          <a:chOff x="0" y="0"/>
          <a:chExt cx="0" cy="0"/>
        </a:xfrm>
      </p:grpSpPr>
      <p:sp>
        <p:nvSpPr>
          <p:cNvPr id="226" name="Google Shape;226;p74"/>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74"/>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228" name="Google Shape;228;p7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7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7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231"/>
        <p:cNvGrpSpPr/>
        <p:nvPr/>
      </p:nvGrpSpPr>
      <p:grpSpPr>
        <a:xfrm>
          <a:off x="0" y="0"/>
          <a:ext cx="0" cy="0"/>
          <a:chOff x="0" y="0"/>
          <a:chExt cx="0" cy="0"/>
        </a:xfrm>
      </p:grpSpPr>
      <p:sp>
        <p:nvSpPr>
          <p:cNvPr id="232" name="Google Shape;232;p75"/>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75"/>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34" name="Google Shape;234;p75"/>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235" name="Google Shape;235;p7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7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7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75"/>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239" name="Google Shape;239;p75"/>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240"/>
        <p:cNvGrpSpPr/>
        <p:nvPr/>
      </p:nvGrpSpPr>
      <p:grpSpPr>
        <a:xfrm>
          <a:off x="0" y="0"/>
          <a:ext cx="0" cy="0"/>
          <a:chOff x="0" y="0"/>
          <a:chExt cx="0" cy="0"/>
        </a:xfrm>
      </p:grpSpPr>
      <p:sp>
        <p:nvSpPr>
          <p:cNvPr id="241" name="Google Shape;241;p76"/>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76"/>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243" name="Google Shape;243;p7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7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7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5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52"/>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2"/>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52"/>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2"/>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246"/>
        <p:cNvGrpSpPr/>
        <p:nvPr/>
      </p:nvGrpSpPr>
      <p:grpSpPr>
        <a:xfrm>
          <a:off x="0" y="0"/>
          <a:ext cx="0" cy="0"/>
          <a:chOff x="0" y="0"/>
          <a:chExt cx="0" cy="0"/>
        </a:xfrm>
      </p:grpSpPr>
      <p:sp>
        <p:nvSpPr>
          <p:cNvPr id="247" name="Google Shape;247;p77"/>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77"/>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9" name="Google Shape;249;p77"/>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250" name="Google Shape;250;p7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7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7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77"/>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254" name="Google Shape;254;p77"/>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255"/>
        <p:cNvGrpSpPr/>
        <p:nvPr/>
      </p:nvGrpSpPr>
      <p:grpSpPr>
        <a:xfrm>
          <a:off x="0" y="0"/>
          <a:ext cx="0" cy="0"/>
          <a:chOff x="0" y="0"/>
          <a:chExt cx="0" cy="0"/>
        </a:xfrm>
      </p:grpSpPr>
      <p:sp>
        <p:nvSpPr>
          <p:cNvPr id="256" name="Google Shape;256;p78"/>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7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8" name="Google Shape;258;p7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259" name="Google Shape;259;p7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7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7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2"/>
        <p:cNvGrpSpPr/>
        <p:nvPr/>
      </p:nvGrpSpPr>
      <p:grpSpPr>
        <a:xfrm>
          <a:off x="0" y="0"/>
          <a:ext cx="0" cy="0"/>
          <a:chOff x="0" y="0"/>
          <a:chExt cx="0" cy="0"/>
        </a:xfrm>
      </p:grpSpPr>
      <p:sp>
        <p:nvSpPr>
          <p:cNvPr id="263" name="Google Shape;263;p7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79"/>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5" name="Google Shape;265;p7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6" name="Google Shape;266;p7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7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8"/>
        <p:cNvGrpSpPr/>
        <p:nvPr/>
      </p:nvGrpSpPr>
      <p:grpSpPr>
        <a:xfrm>
          <a:off x="0" y="0"/>
          <a:ext cx="0" cy="0"/>
          <a:chOff x="0" y="0"/>
          <a:chExt cx="0" cy="0"/>
        </a:xfrm>
      </p:grpSpPr>
      <p:sp>
        <p:nvSpPr>
          <p:cNvPr id="269" name="Google Shape;269;p80"/>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80"/>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71" name="Google Shape;271;p8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8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8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3"/>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53"/>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5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54"/>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54"/>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54"/>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54"/>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54"/>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5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5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5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5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57"/>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57"/>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57"/>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5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58"/>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58"/>
          <p:cNvSpPr>
            <a:spLocks noGrp="1"/>
          </p:cNvSpPr>
          <p:nvPr>
            <p:ph type="pic" idx="2"/>
          </p:nvPr>
        </p:nvSpPr>
        <p:spPr>
          <a:xfrm>
            <a:off x="7861238" y="751241"/>
            <a:ext cx="3644962" cy="5467443"/>
          </a:xfrm>
          <a:prstGeom prst="rect">
            <a:avLst/>
          </a:prstGeom>
          <a:noFill/>
          <a:ln>
            <a:noFill/>
          </a:ln>
        </p:spPr>
      </p:sp>
      <p:sp>
        <p:nvSpPr>
          <p:cNvPr id="67" name="Google Shape;67;p58"/>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58"/>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8"/>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8"/>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46"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4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4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4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4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4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grpSp>
        <p:nvGrpSpPr>
          <p:cNvPr id="141" name="Google Shape;141;p48"/>
          <p:cNvGrpSpPr/>
          <p:nvPr/>
        </p:nvGrpSpPr>
        <p:grpSpPr>
          <a:xfrm>
            <a:off x="0" y="-8467"/>
            <a:ext cx="12192000" cy="6866467"/>
            <a:chOff x="0" y="-8467"/>
            <a:chExt cx="12192000" cy="6866467"/>
          </a:xfrm>
        </p:grpSpPr>
        <p:cxnSp>
          <p:nvCxnSpPr>
            <p:cNvPr id="142" name="Google Shape;142;p4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43" name="Google Shape;143;p4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44" name="Google Shape;144;p4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5" name="Google Shape;145;p4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6" name="Google Shape;146;p4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48" name="Google Shape;148;p4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9" name="Google Shape;149;p4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0" name="Google Shape;150;p4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8"/>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4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53" name="Google Shape;153;p4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54" name="Google Shape;154;p4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55" name="Google Shape;155;p4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56" name="Google Shape;156;p4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anadsen/ME_773_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Line_notation"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hyperlink" Target="https://en.wikipedia.org/wiki/String_(computer_science)" TargetMode="External"/><Relationship Id="rId5" Type="http://schemas.openxmlformats.org/officeDocument/2006/relationships/hyperlink" Target="https://en.wikipedia.org/wiki/ASCII" TargetMode="External"/><Relationship Id="rId4" Type="http://schemas.openxmlformats.org/officeDocument/2006/relationships/hyperlink" Target="https://en.wikipedia.org/wiki/Chemical_specie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8.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18.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
          <p:cNvSpPr txBox="1">
            <a:spLocks noGrp="1"/>
          </p:cNvSpPr>
          <p:nvPr>
            <p:ph type="ctrTitle"/>
          </p:nvPr>
        </p:nvSpPr>
        <p:spPr>
          <a:xfrm>
            <a:off x="136949" y="358265"/>
            <a:ext cx="11747241" cy="194750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Algerian"/>
              <a:buNone/>
            </a:pPr>
            <a:r>
              <a:rPr lang="en-US">
                <a:latin typeface="Algerian"/>
                <a:ea typeface="Algerian"/>
                <a:cs typeface="Algerian"/>
                <a:sym typeface="Algerian"/>
              </a:rPr>
              <a:t>PRESENTATION ON</a:t>
            </a:r>
            <a:br>
              <a:rPr lang="en-US">
                <a:latin typeface="Algerian"/>
                <a:ea typeface="Algerian"/>
                <a:cs typeface="Algerian"/>
                <a:sym typeface="Algerian"/>
              </a:rPr>
            </a:br>
            <a:r>
              <a:rPr lang="en-US">
                <a:latin typeface="Algerian"/>
                <a:ea typeface="Algerian"/>
                <a:cs typeface="Algerian"/>
                <a:sym typeface="Algerian"/>
              </a:rPr>
              <a:t> </a:t>
            </a:r>
            <a:r>
              <a:rPr lang="en-US" sz="3300" u="sng">
                <a:latin typeface="Algerian"/>
                <a:ea typeface="Algerian"/>
                <a:cs typeface="Algerian"/>
                <a:sym typeface="Algerian"/>
              </a:rPr>
              <a:t>FEDERATED LEARNING USING NASA TURBOFAN DATASET</a:t>
            </a:r>
            <a:endParaRPr/>
          </a:p>
        </p:txBody>
      </p:sp>
      <p:sp>
        <p:nvSpPr>
          <p:cNvPr id="279" name="Google Shape;279;p1"/>
          <p:cNvSpPr txBox="1"/>
          <p:nvPr/>
        </p:nvSpPr>
        <p:spPr>
          <a:xfrm>
            <a:off x="1233470" y="2853974"/>
            <a:ext cx="9725059" cy="3301632"/>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a:solidFill>
                  <a:srgbClr val="FFFFFF"/>
                </a:solidFill>
                <a:latin typeface="Algerian"/>
                <a:ea typeface="Algerian"/>
                <a:cs typeface="Algerian"/>
                <a:sym typeface="Algerian"/>
              </a:rPr>
              <a:t>BY</a:t>
            </a:r>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a:solidFill>
                  <a:srgbClr val="FFFFFF"/>
                </a:solidFill>
                <a:latin typeface="Algerian"/>
                <a:ea typeface="Algerian"/>
                <a:cs typeface="Algerian"/>
                <a:sym typeface="Algerian"/>
              </a:rPr>
              <a:t>KANAD SEN (22M1674)</a:t>
            </a:r>
            <a:endParaRPr/>
          </a:p>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a:solidFill>
                  <a:srgbClr val="FFFFFF"/>
                </a:solidFill>
                <a:latin typeface="Algerian"/>
                <a:ea typeface="Algerian"/>
                <a:cs typeface="Algerian"/>
                <a:sym typeface="Algerian"/>
              </a:rPr>
              <a:t>SUSHRUT JAYANT MESHRAM (22M1683)</a:t>
            </a:r>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a:solidFill>
                  <a:srgbClr val="FFFFFF"/>
                </a:solidFill>
                <a:latin typeface="Algerian"/>
                <a:ea typeface="Algerian"/>
                <a:cs typeface="Algerian"/>
                <a:sym typeface="Algerian"/>
              </a:rPr>
              <a:t>GUIDED BY:  PROF.  MAKARAND  S.  KULKARNI</a:t>
            </a:r>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a:solidFill>
                  <a:srgbClr val="FFFFFF"/>
                </a:solidFill>
                <a:latin typeface="Algerian"/>
                <a:ea typeface="Algerian"/>
                <a:cs typeface="Algerian"/>
                <a:sym typeface="Algerian"/>
              </a:rPr>
              <a:t>DEPARTMENT OF MECHANICAL ENGINEERING , IIT BOMBAY</a:t>
            </a:r>
            <a:endParaRPr sz="2000" b="0" i="1" u="sng" strike="noStrike" cap="none">
              <a:solidFill>
                <a:srgbClr val="FFFFFF"/>
              </a:solidFill>
              <a:latin typeface="Algerian"/>
              <a:ea typeface="Algerian"/>
              <a:cs typeface="Algerian"/>
              <a:sym typeface="Algerian"/>
            </a:endParaRPr>
          </a:p>
        </p:txBody>
      </p:sp>
      <p:sp>
        <p:nvSpPr>
          <p:cNvPr id="280" name="Google Shape;280;p1"/>
          <p:cNvSpPr txBox="1"/>
          <p:nvPr/>
        </p:nvSpPr>
        <p:spPr>
          <a:xfrm>
            <a:off x="1069911" y="6363678"/>
            <a:ext cx="11122089"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0" i="0" u="sng" strike="noStrike" cap="none">
                <a:solidFill>
                  <a:schemeClr val="lt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kanadsen/ME_773_PROJECT: FEDERATED LEARNING USING FLOWER ON NASA TURBOFAN DATASET (github.com)</a:t>
            </a:r>
            <a:endParaRPr sz="15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9"/>
          <p:cNvSpPr txBox="1">
            <a:spLocks noGrp="1"/>
          </p:cNvSpPr>
          <p:nvPr>
            <p:ph type="title"/>
          </p:nvPr>
        </p:nvSpPr>
        <p:spPr>
          <a:xfrm>
            <a:off x="322771" y="156238"/>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Initial dataset</a:t>
            </a:r>
            <a:endParaRPr/>
          </a:p>
        </p:txBody>
      </p:sp>
      <p:pic>
        <p:nvPicPr>
          <p:cNvPr id="329" name="Google Shape;329;p9"/>
          <p:cNvPicPr preferRelativeResize="0"/>
          <p:nvPr/>
        </p:nvPicPr>
        <p:blipFill rotWithShape="1">
          <a:blip r:embed="rId3">
            <a:alphaModFix/>
          </a:blip>
          <a:srcRect/>
          <a:stretch/>
        </p:blipFill>
        <p:spPr>
          <a:xfrm>
            <a:off x="390468" y="965928"/>
            <a:ext cx="11187129" cy="4115157"/>
          </a:xfrm>
          <a:prstGeom prst="rect">
            <a:avLst/>
          </a:prstGeom>
          <a:noFill/>
          <a:ln>
            <a:noFill/>
          </a:ln>
        </p:spPr>
      </p:pic>
      <p:sp>
        <p:nvSpPr>
          <p:cNvPr id="330" name="Google Shape;330;p9"/>
          <p:cNvSpPr/>
          <p:nvPr/>
        </p:nvSpPr>
        <p:spPr>
          <a:xfrm>
            <a:off x="10658160" y="929880"/>
            <a:ext cx="900000" cy="4140000"/>
          </a:xfrm>
          <a:prstGeom prst="rect">
            <a:avLst/>
          </a:prstGeom>
          <a:solidFill>
            <a:srgbClr val="E71224">
              <a:alpha val="4705"/>
            </a:srgbClr>
          </a:solidFill>
          <a:ln w="36000" cap="flat" cmpd="sng">
            <a:solidFill>
              <a:srgbClr val="E7122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E71224"/>
              </a:solidFill>
              <a:latin typeface="Trebuchet MS"/>
              <a:ea typeface="Trebuchet MS"/>
              <a:cs typeface="Trebuchet MS"/>
              <a:sym typeface="Trebuchet MS"/>
            </a:endParaRPr>
          </a:p>
        </p:txBody>
      </p:sp>
      <p:sp>
        <p:nvSpPr>
          <p:cNvPr id="331" name="Google Shape;331;p9"/>
          <p:cNvSpPr txBox="1"/>
          <p:nvPr/>
        </p:nvSpPr>
        <p:spPr>
          <a:xfrm>
            <a:off x="9647855" y="156238"/>
            <a:ext cx="2407298"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Columns to be dropped</a:t>
            </a:r>
            <a:endParaRPr/>
          </a:p>
        </p:txBody>
      </p:sp>
      <p:cxnSp>
        <p:nvCxnSpPr>
          <p:cNvPr id="332" name="Google Shape;332;p9"/>
          <p:cNvCxnSpPr/>
          <p:nvPr/>
        </p:nvCxnSpPr>
        <p:spPr>
          <a:xfrm rot="10800000">
            <a:off x="11108160" y="578498"/>
            <a:ext cx="0" cy="634482"/>
          </a:xfrm>
          <a:prstGeom prst="straightConnector1">
            <a:avLst/>
          </a:prstGeom>
          <a:noFill/>
          <a:ln w="25400" cap="rnd" cmpd="sng">
            <a:solidFill>
              <a:schemeClr val="accent5"/>
            </a:solidFill>
            <a:prstDash val="solid"/>
            <a:round/>
            <a:headEnd type="none" w="sm" len="sm"/>
            <a:tailEnd type="triangle" w="med" len="med"/>
          </a:ln>
          <a:effectLst>
            <a:outerShdw blurRad="38100" dist="25400" dir="5400000" rotWithShape="0">
              <a:srgbClr val="000000">
                <a:alpha val="34901"/>
              </a:srgbClr>
            </a:outerShdw>
          </a:effectLst>
        </p:spPr>
      </p:cxnSp>
      <p:sp>
        <p:nvSpPr>
          <p:cNvPr id="333" name="Google Shape;333;p9"/>
          <p:cNvSpPr/>
          <p:nvPr/>
        </p:nvSpPr>
        <p:spPr>
          <a:xfrm>
            <a:off x="1060920" y="965928"/>
            <a:ext cx="360000" cy="4001712"/>
          </a:xfrm>
          <a:prstGeom prst="rect">
            <a:avLst/>
          </a:prstGeom>
          <a:solidFill>
            <a:srgbClr val="E71224">
              <a:alpha val="4705"/>
            </a:srgbClr>
          </a:solidFill>
          <a:ln w="36000" cap="flat" cmpd="sng">
            <a:solidFill>
              <a:srgbClr val="E7122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E71224"/>
              </a:solidFill>
              <a:latin typeface="Trebuchet MS"/>
              <a:ea typeface="Trebuchet MS"/>
              <a:cs typeface="Trebuchet MS"/>
              <a:sym typeface="Trebuchet MS"/>
            </a:endParaRPr>
          </a:p>
        </p:txBody>
      </p:sp>
      <p:sp>
        <p:nvSpPr>
          <p:cNvPr id="334" name="Google Shape;334;p9"/>
          <p:cNvSpPr txBox="1"/>
          <p:nvPr/>
        </p:nvSpPr>
        <p:spPr>
          <a:xfrm>
            <a:off x="115967" y="5892072"/>
            <a:ext cx="2609905" cy="64633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Engine ID column with Engine ID from 1 to 100</a:t>
            </a:r>
            <a:endParaRPr/>
          </a:p>
        </p:txBody>
      </p:sp>
      <p:cxnSp>
        <p:nvCxnSpPr>
          <p:cNvPr id="335" name="Google Shape;335;p9"/>
          <p:cNvCxnSpPr>
            <a:endCxn id="333" idx="2"/>
          </p:cNvCxnSpPr>
          <p:nvPr/>
        </p:nvCxnSpPr>
        <p:spPr>
          <a:xfrm rot="10800000">
            <a:off x="1240920" y="4967640"/>
            <a:ext cx="0" cy="924300"/>
          </a:xfrm>
          <a:prstGeom prst="straightConnector1">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sp>
        <p:nvSpPr>
          <p:cNvPr id="336" name="Google Shape;336;p9"/>
          <p:cNvSpPr/>
          <p:nvPr/>
        </p:nvSpPr>
        <p:spPr>
          <a:xfrm>
            <a:off x="1421640" y="972000"/>
            <a:ext cx="360000" cy="3960000"/>
          </a:xfrm>
          <a:prstGeom prst="rect">
            <a:avLst/>
          </a:prstGeom>
          <a:solidFill>
            <a:srgbClr val="66CC00">
              <a:alpha val="4705"/>
            </a:srgbClr>
          </a:solidFill>
          <a:ln w="36000" cap="flat" cmpd="sng">
            <a:solidFill>
              <a:srgbClr val="66CC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6CC00"/>
              </a:solidFill>
              <a:latin typeface="Trebuchet MS"/>
              <a:ea typeface="Trebuchet MS"/>
              <a:cs typeface="Trebuchet MS"/>
              <a:sym typeface="Trebuchet MS"/>
            </a:endParaRPr>
          </a:p>
        </p:txBody>
      </p:sp>
      <p:sp>
        <p:nvSpPr>
          <p:cNvPr id="337" name="Google Shape;337;p9"/>
          <p:cNvSpPr txBox="1"/>
          <p:nvPr/>
        </p:nvSpPr>
        <p:spPr>
          <a:xfrm>
            <a:off x="3086591" y="5738317"/>
            <a:ext cx="2142914"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Cycle time column</a:t>
            </a:r>
            <a:endParaRPr/>
          </a:p>
        </p:txBody>
      </p:sp>
      <p:cxnSp>
        <p:nvCxnSpPr>
          <p:cNvPr id="338" name="Google Shape;338;p9"/>
          <p:cNvCxnSpPr/>
          <p:nvPr/>
        </p:nvCxnSpPr>
        <p:spPr>
          <a:xfrm rot="10800000">
            <a:off x="1630669" y="4946514"/>
            <a:ext cx="2270564" cy="810987"/>
          </a:xfrm>
          <a:prstGeom prst="straightConnector1">
            <a:avLst/>
          </a:prstGeom>
          <a:noFill/>
          <a:ln w="25400" cap="rnd" cmpd="sng">
            <a:solidFill>
              <a:schemeClr val="dk1"/>
            </a:solidFill>
            <a:prstDash val="solid"/>
            <a:round/>
            <a:headEnd type="none" w="sm" len="sm"/>
            <a:tailEnd type="triangle" w="med" len="med"/>
          </a:ln>
          <a:effectLst>
            <a:outerShdw blurRad="38100" dist="25400" dir="5400000" rotWithShape="0">
              <a:srgbClr val="000000">
                <a:alpha val="34901"/>
              </a:srgbClr>
            </a:outerShdw>
          </a:effectLst>
        </p:spPr>
      </p:cxnSp>
      <p:sp>
        <p:nvSpPr>
          <p:cNvPr id="339" name="Google Shape;339;p9"/>
          <p:cNvSpPr/>
          <p:nvPr/>
        </p:nvSpPr>
        <p:spPr>
          <a:xfrm>
            <a:off x="1805400" y="965928"/>
            <a:ext cx="1620000" cy="4001712"/>
          </a:xfrm>
          <a:prstGeom prst="rect">
            <a:avLst/>
          </a:prstGeom>
          <a:solidFill>
            <a:srgbClr val="5B2D90">
              <a:alpha val="4705"/>
            </a:srgbClr>
          </a:solidFill>
          <a:ln w="36000" cap="flat" cmpd="sng">
            <a:solidFill>
              <a:srgbClr val="5B2D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B2D90"/>
              </a:solidFill>
              <a:latin typeface="Trebuchet MS"/>
              <a:ea typeface="Trebuchet MS"/>
              <a:cs typeface="Trebuchet MS"/>
              <a:sym typeface="Trebuchet MS"/>
            </a:endParaRPr>
          </a:p>
        </p:txBody>
      </p:sp>
      <p:sp>
        <p:nvSpPr>
          <p:cNvPr id="340" name="Google Shape;340;p9"/>
          <p:cNvSpPr txBox="1"/>
          <p:nvPr/>
        </p:nvSpPr>
        <p:spPr>
          <a:xfrm>
            <a:off x="4811503" y="5130919"/>
            <a:ext cx="3026211"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3 Operational settings columns</a:t>
            </a:r>
            <a:endParaRPr/>
          </a:p>
        </p:txBody>
      </p:sp>
      <p:cxnSp>
        <p:nvCxnSpPr>
          <p:cNvPr id="341" name="Google Shape;341;p9"/>
          <p:cNvCxnSpPr/>
          <p:nvPr/>
        </p:nvCxnSpPr>
        <p:spPr>
          <a:xfrm rot="10800000">
            <a:off x="3270397" y="4932000"/>
            <a:ext cx="1609513" cy="198919"/>
          </a:xfrm>
          <a:prstGeom prst="straightConnector1">
            <a:avLst/>
          </a:prstGeom>
          <a:noFill/>
          <a:ln w="25400" cap="rnd" cmpd="sng">
            <a:solidFill>
              <a:schemeClr val="accent5"/>
            </a:solidFill>
            <a:prstDash val="solid"/>
            <a:round/>
            <a:headEnd type="none" w="sm" len="sm"/>
            <a:tailEnd type="triangle" w="med" len="med"/>
          </a:ln>
          <a:effectLst>
            <a:outerShdw blurRad="38100" dist="25400" dir="5400000" rotWithShape="0">
              <a:srgbClr val="000000">
                <a:alpha val="34901"/>
              </a:srgbClr>
            </a:outerShdw>
          </a:effectLst>
        </p:spPr>
      </p:cxnSp>
      <p:sp>
        <p:nvSpPr>
          <p:cNvPr id="342" name="Google Shape;342;p9"/>
          <p:cNvSpPr/>
          <p:nvPr/>
        </p:nvSpPr>
        <p:spPr>
          <a:xfrm>
            <a:off x="3464640" y="989280"/>
            <a:ext cx="7200000" cy="4140000"/>
          </a:xfrm>
          <a:prstGeom prst="rect">
            <a:avLst/>
          </a:prstGeom>
          <a:solidFill>
            <a:srgbClr val="33CCFF">
              <a:alpha val="4705"/>
            </a:srgbClr>
          </a:solidFill>
          <a:ln w="36000" cap="flat" cmpd="sng">
            <a:solidFill>
              <a:srgbClr val="33CC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3CCFF"/>
              </a:solidFill>
              <a:latin typeface="Trebuchet MS"/>
              <a:ea typeface="Trebuchet MS"/>
              <a:cs typeface="Trebuchet MS"/>
              <a:sym typeface="Trebuchet MS"/>
            </a:endParaRPr>
          </a:p>
        </p:txBody>
      </p:sp>
      <p:sp>
        <p:nvSpPr>
          <p:cNvPr id="343" name="Google Shape;343;p9"/>
          <p:cNvSpPr txBox="1"/>
          <p:nvPr/>
        </p:nvSpPr>
        <p:spPr>
          <a:xfrm>
            <a:off x="8612173" y="6030571"/>
            <a:ext cx="1838113"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Sensor columns</a:t>
            </a:r>
            <a:endParaRPr/>
          </a:p>
        </p:txBody>
      </p:sp>
      <p:cxnSp>
        <p:nvCxnSpPr>
          <p:cNvPr id="344" name="Google Shape;344;p9"/>
          <p:cNvCxnSpPr/>
          <p:nvPr/>
        </p:nvCxnSpPr>
        <p:spPr>
          <a:xfrm rot="10800000">
            <a:off x="9433249" y="5031459"/>
            <a:ext cx="0" cy="1076190"/>
          </a:xfrm>
          <a:prstGeom prst="straightConnector1">
            <a:avLst/>
          </a:prstGeom>
          <a:noFill/>
          <a:ln w="25400" cap="rnd" cmpd="sng">
            <a:solidFill>
              <a:srgbClr val="00B0F0"/>
            </a:solidFill>
            <a:prstDash val="solid"/>
            <a:round/>
            <a:headEnd type="none" w="sm" len="sm"/>
            <a:tailEnd type="triangle" w="med" len="med"/>
          </a:ln>
          <a:effectLst>
            <a:outerShdw blurRad="38100" dist="25400" dir="5400000" rotWithShape="0">
              <a:srgbClr val="000000">
                <a:alpha val="34901"/>
              </a:srgbClr>
            </a:outerShdw>
          </a:effectLst>
        </p:spPr>
      </p:cxnSp>
      <p:sp>
        <p:nvSpPr>
          <p:cNvPr id="345" name="Google Shape;345;p9"/>
          <p:cNvSpPr txBox="1"/>
          <p:nvPr/>
        </p:nvSpPr>
        <p:spPr>
          <a:xfrm>
            <a:off x="5104594" y="134931"/>
            <a:ext cx="425836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rgbClr val="0070C0"/>
                </a:solidFill>
                <a:latin typeface="Trebuchet MS"/>
                <a:ea typeface="Trebuchet MS"/>
                <a:cs typeface="Trebuchet MS"/>
                <a:sym typeface="Trebuchet MS"/>
              </a:rPr>
              <a:t>https://ti.arc.nasa.gov/tech/dash/groups/pcoe/prognostic-data-repository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0"/>
          <p:cNvSpPr txBox="1">
            <a:spLocks noGrp="1"/>
          </p:cNvSpPr>
          <p:nvPr>
            <p:ph type="title"/>
          </p:nvPr>
        </p:nvSpPr>
        <p:spPr>
          <a:xfrm>
            <a:off x="677334" y="609600"/>
            <a:ext cx="8887580" cy="116114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ct val="100000"/>
              <a:buFont typeface="Trebuchet MS"/>
              <a:buNone/>
            </a:pPr>
            <a:r>
              <a:rPr lang="en-US">
                <a:solidFill>
                  <a:schemeClr val="dk1"/>
                </a:solidFill>
              </a:rPr>
              <a:t>Graph neural networks for molecular property prediction</a:t>
            </a:r>
            <a:endParaRPr>
              <a:solidFill>
                <a:schemeClr val="dk1"/>
              </a:solidFill>
            </a:endParaRPr>
          </a:p>
        </p:txBody>
      </p:sp>
      <p:pic>
        <p:nvPicPr>
          <p:cNvPr id="351" name="Google Shape;351;p10"/>
          <p:cNvPicPr preferRelativeResize="0">
            <a:picLocks noGrp="1"/>
          </p:cNvPicPr>
          <p:nvPr>
            <p:ph type="body" idx="1"/>
          </p:nvPr>
        </p:nvPicPr>
        <p:blipFill rotWithShape="1">
          <a:blip r:embed="rId3">
            <a:alphaModFix/>
          </a:blip>
          <a:srcRect/>
          <a:stretch/>
        </p:blipFill>
        <p:spPr>
          <a:xfrm>
            <a:off x="362857" y="2151856"/>
            <a:ext cx="9535886" cy="41763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1"/>
          <p:cNvSpPr txBox="1">
            <a:spLocks noGrp="1"/>
          </p:cNvSpPr>
          <p:nvPr>
            <p:ph type="title"/>
          </p:nvPr>
        </p:nvSpPr>
        <p:spPr>
          <a:xfrm>
            <a:off x="677334" y="609600"/>
            <a:ext cx="8596668" cy="44994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endParaRPr/>
          </a:p>
        </p:txBody>
      </p:sp>
      <p:sp>
        <p:nvSpPr>
          <p:cNvPr id="357" name="Google Shape;357;p11"/>
          <p:cNvSpPr txBox="1">
            <a:spLocks noGrp="1"/>
          </p:cNvSpPr>
          <p:nvPr>
            <p:ph type="body" idx="1"/>
          </p:nvPr>
        </p:nvSpPr>
        <p:spPr>
          <a:xfrm>
            <a:off x="677333" y="1306287"/>
            <a:ext cx="8945637" cy="473507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GNNs are a deep learning method capable of learning properties from graph representations, thereby enabling end-to-end learning from molecular graphs to properties.</a:t>
            </a:r>
            <a:endParaRPr/>
          </a:p>
          <a:p>
            <a:pPr marL="342900" lvl="0" indent="-342900" algn="l" rtl="0">
              <a:spcBef>
                <a:spcPts val="1000"/>
              </a:spcBef>
              <a:spcAft>
                <a:spcPts val="0"/>
              </a:spcAft>
              <a:buSzPts val="1440"/>
              <a:buChar char="►"/>
            </a:pPr>
            <a:r>
              <a:rPr lang="en-US"/>
              <a:t>GNNs learn graph properties by aggregating the characteristics of local graph regions into an overall graph representation.</a:t>
            </a:r>
            <a:endParaRPr/>
          </a:p>
          <a:p>
            <a:pPr marL="342900" lvl="0" indent="-342900" algn="l" rtl="0">
              <a:spcBef>
                <a:spcPts val="1000"/>
              </a:spcBef>
              <a:spcAft>
                <a:spcPts val="0"/>
              </a:spcAft>
              <a:buSzPts val="1440"/>
              <a:buChar char="►"/>
            </a:pPr>
            <a:r>
              <a:rPr lang="en-US"/>
              <a:t>For molecular property prediction, typically, GNNs in the form of message passing neural networks (MPNNs) are used and are structured into two phases, the message passing phase and the readout phase.</a:t>
            </a:r>
            <a:endParaRPr/>
          </a:p>
          <a:p>
            <a:pPr marL="342900" lvl="0" indent="-342900" algn="l" rtl="0">
              <a:spcBef>
                <a:spcPts val="1000"/>
              </a:spcBef>
              <a:spcAft>
                <a:spcPts val="0"/>
              </a:spcAft>
              <a:buSzPts val="1440"/>
              <a:buChar char="►"/>
            </a:pPr>
            <a:r>
              <a:rPr lang="en-US"/>
              <a:t>In the message passing phase, the molecular structure is learned by employing so-called graph convolutions. Graph convolutions enable each node within the graph to receive information about its neighboring nodes and edges.</a:t>
            </a:r>
            <a:endParaRPr/>
          </a:p>
          <a:p>
            <a:pPr marL="342900" lvl="0" indent="-342900" algn="l" rtl="0">
              <a:spcBef>
                <a:spcPts val="1000"/>
              </a:spcBef>
              <a:spcAft>
                <a:spcPts val="0"/>
              </a:spcAft>
              <a:buSzPts val="1440"/>
              <a:buChar char="►"/>
            </a:pPr>
            <a:r>
              <a:rPr lang="en-US"/>
              <a:t>In the subsequent readout phase, the learned structure information is aggregated into a molecular fingerprint vector which is then mapped to the molecular property of interest by means of, e.g., a multilayer perceptron.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pic>
        <p:nvPicPr>
          <p:cNvPr id="363" name="Google Shape;363;p12" descr="Pooling.PNG"/>
          <p:cNvPicPr preferRelativeResize="0">
            <a:picLocks noGrp="1"/>
          </p:cNvPicPr>
          <p:nvPr>
            <p:ph type="body" idx="1"/>
          </p:nvPr>
        </p:nvPicPr>
        <p:blipFill rotWithShape="1">
          <a:blip r:embed="rId3">
            <a:alphaModFix/>
          </a:blip>
          <a:srcRect/>
          <a:stretch/>
        </p:blipFill>
        <p:spPr>
          <a:xfrm>
            <a:off x="668757" y="2156671"/>
            <a:ext cx="5363324" cy="2495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3"/>
          <p:cNvSpPr txBox="1">
            <a:spLocks noGrp="1"/>
          </p:cNvSpPr>
          <p:nvPr>
            <p:ph type="title"/>
          </p:nvPr>
        </p:nvSpPr>
        <p:spPr>
          <a:xfrm>
            <a:off x="677334" y="1"/>
            <a:ext cx="8596668" cy="55154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Font typeface="Trebuchet MS"/>
              <a:buNone/>
            </a:pPr>
            <a:r>
              <a:rPr lang="en-US" sz="2800" b="1">
                <a:solidFill>
                  <a:schemeClr val="dk1"/>
                </a:solidFill>
              </a:rPr>
              <a:t>Atom features for initial node feature vector**</a:t>
            </a:r>
            <a:endParaRPr sz="2800" b="1">
              <a:solidFill>
                <a:schemeClr val="dk1"/>
              </a:solidFill>
            </a:endParaRPr>
          </a:p>
        </p:txBody>
      </p:sp>
      <p:graphicFrame>
        <p:nvGraphicFramePr>
          <p:cNvPr id="369" name="Google Shape;369;p13"/>
          <p:cNvGraphicFramePr/>
          <p:nvPr/>
        </p:nvGraphicFramePr>
        <p:xfrm>
          <a:off x="503689" y="479654"/>
          <a:ext cx="3000000" cy="3000000"/>
        </p:xfrm>
        <a:graphic>
          <a:graphicData uri="http://schemas.openxmlformats.org/drawingml/2006/table">
            <a:tbl>
              <a:tblPr firstRow="1" bandRow="1">
                <a:noFill/>
                <a:tableStyleId>{83886A34-95C5-4F28-BFF2-A87A27429A67}</a:tableStyleId>
              </a:tblPr>
              <a:tblGrid>
                <a:gridCol w="3719975">
                  <a:extLst>
                    <a:ext uri="{9D8B030D-6E8A-4147-A177-3AD203B41FA5}">
                      <a16:colId xmlns:a16="http://schemas.microsoft.com/office/drawing/2014/main" val="20000"/>
                    </a:ext>
                  </a:extLst>
                </a:gridCol>
                <a:gridCol w="5602525">
                  <a:extLst>
                    <a:ext uri="{9D8B030D-6E8A-4147-A177-3AD203B41FA5}">
                      <a16:colId xmlns:a16="http://schemas.microsoft.com/office/drawing/2014/main" val="20001"/>
                    </a:ext>
                  </a:extLst>
                </a:gridCol>
              </a:tblGrid>
              <a:tr h="359200">
                <a:tc>
                  <a:txBody>
                    <a:bodyPr/>
                    <a:lstStyle/>
                    <a:p>
                      <a:pPr marL="0" marR="0" lvl="0" indent="0" algn="l" rtl="0">
                        <a:spcBef>
                          <a:spcPts val="0"/>
                        </a:spcBef>
                        <a:spcAft>
                          <a:spcPts val="0"/>
                        </a:spcAft>
                        <a:buNone/>
                      </a:pPr>
                      <a:r>
                        <a:rPr lang="en-US" sz="1800" u="none" strike="noStrike" cap="none"/>
                        <a:t>Feature</a:t>
                      </a:r>
                      <a:endParaRPr sz="1800"/>
                    </a:p>
                  </a:txBody>
                  <a:tcPr marL="91450" marR="91450" marT="45725" marB="45725"/>
                </a:tc>
                <a:tc>
                  <a:txBody>
                    <a:bodyPr/>
                    <a:lstStyle/>
                    <a:p>
                      <a:pPr marL="0" marR="0" lvl="0" indent="0" algn="l" rtl="0">
                        <a:spcBef>
                          <a:spcPts val="0"/>
                        </a:spcBef>
                        <a:spcAft>
                          <a:spcPts val="0"/>
                        </a:spcAft>
                        <a:buNone/>
                      </a:pPr>
                      <a:r>
                        <a:rPr lang="en-US" sz="1800"/>
                        <a:t>Description/Exemplary values</a:t>
                      </a:r>
                      <a:endParaRPr sz="1800"/>
                    </a:p>
                  </a:txBody>
                  <a:tcPr marL="91450" marR="91450" marT="45725" marB="45725"/>
                </a:tc>
                <a:extLst>
                  <a:ext uri="{0D108BD9-81ED-4DB2-BD59-A6C34878D82A}">
                    <a16:rowId xmlns:a16="http://schemas.microsoft.com/office/drawing/2014/main" val="10000"/>
                  </a:ext>
                </a:extLst>
              </a:tr>
              <a:tr h="359200">
                <a:tc>
                  <a:txBody>
                    <a:bodyPr/>
                    <a:lstStyle/>
                    <a:p>
                      <a:pPr marL="0" marR="0" lvl="0" indent="0" algn="l" rtl="0">
                        <a:spcBef>
                          <a:spcPts val="0"/>
                        </a:spcBef>
                        <a:spcAft>
                          <a:spcPts val="0"/>
                        </a:spcAft>
                        <a:buNone/>
                      </a:pPr>
                      <a:r>
                        <a:rPr lang="en-US" sz="1800"/>
                        <a:t>Atom type</a:t>
                      </a:r>
                      <a:endParaRPr sz="1800"/>
                    </a:p>
                  </a:txBody>
                  <a:tcPr marL="91450" marR="91450" marT="45725" marB="45725"/>
                </a:tc>
                <a:tc>
                  <a:txBody>
                    <a:bodyPr/>
                    <a:lstStyle/>
                    <a:p>
                      <a:pPr marL="0" marR="0" lvl="0" indent="0" algn="l" rtl="0">
                        <a:spcBef>
                          <a:spcPts val="0"/>
                        </a:spcBef>
                        <a:spcAft>
                          <a:spcPts val="0"/>
                        </a:spcAft>
                        <a:buNone/>
                      </a:pPr>
                      <a:r>
                        <a:rPr lang="en-US" sz="1800"/>
                        <a:t>Type of atom (C, N, O, P, S, F, Cl, Br, I, Si)</a:t>
                      </a:r>
                      <a:endParaRPr sz="1800"/>
                    </a:p>
                  </a:txBody>
                  <a:tcPr marL="91450" marR="91450" marT="45725" marB="45725"/>
                </a:tc>
                <a:extLst>
                  <a:ext uri="{0D108BD9-81ED-4DB2-BD59-A6C34878D82A}">
                    <a16:rowId xmlns:a16="http://schemas.microsoft.com/office/drawing/2014/main" val="10001"/>
                  </a:ext>
                </a:extLst>
              </a:tr>
              <a:tr h="359200">
                <a:tc>
                  <a:txBody>
                    <a:bodyPr/>
                    <a:lstStyle/>
                    <a:p>
                      <a:pPr marL="0" marR="0" lvl="0" indent="0" algn="l" rtl="0">
                        <a:spcBef>
                          <a:spcPts val="0"/>
                        </a:spcBef>
                        <a:spcAft>
                          <a:spcPts val="0"/>
                        </a:spcAft>
                        <a:buNone/>
                      </a:pPr>
                      <a:r>
                        <a:rPr lang="en-US" sz="1800"/>
                        <a:t>Is in ring</a:t>
                      </a:r>
                      <a:endParaRPr sz="1800"/>
                    </a:p>
                  </a:txBody>
                  <a:tcPr marL="91450" marR="91450" marT="45725" marB="45725"/>
                </a:tc>
                <a:tc>
                  <a:txBody>
                    <a:bodyPr/>
                    <a:lstStyle/>
                    <a:p>
                      <a:pPr marL="0" marR="0" lvl="0" indent="0" algn="l" rtl="0">
                        <a:spcBef>
                          <a:spcPts val="0"/>
                        </a:spcBef>
                        <a:spcAft>
                          <a:spcPts val="0"/>
                        </a:spcAft>
                        <a:buNone/>
                      </a:pPr>
                      <a:r>
                        <a:rPr lang="en-US" sz="1800"/>
                        <a:t>Whether the atom is a part of ring</a:t>
                      </a:r>
                      <a:endParaRPr sz="1800"/>
                    </a:p>
                  </a:txBody>
                  <a:tcPr marL="91450" marR="91450" marT="45725" marB="45725"/>
                </a:tc>
                <a:extLst>
                  <a:ext uri="{0D108BD9-81ED-4DB2-BD59-A6C34878D82A}">
                    <a16:rowId xmlns:a16="http://schemas.microsoft.com/office/drawing/2014/main" val="10002"/>
                  </a:ext>
                </a:extLst>
              </a:tr>
              <a:tr h="440550">
                <a:tc>
                  <a:txBody>
                    <a:bodyPr/>
                    <a:lstStyle/>
                    <a:p>
                      <a:pPr marL="0" marR="0" lvl="0" indent="0" algn="l" rtl="0">
                        <a:spcBef>
                          <a:spcPts val="0"/>
                        </a:spcBef>
                        <a:spcAft>
                          <a:spcPts val="0"/>
                        </a:spcAft>
                        <a:buNone/>
                      </a:pPr>
                      <a:r>
                        <a:rPr lang="en-US" sz="1800"/>
                        <a:t>Is aromatic</a:t>
                      </a:r>
                      <a:endParaRPr sz="1800"/>
                    </a:p>
                  </a:txBody>
                  <a:tcPr marL="91450" marR="91450" marT="45725" marB="45725"/>
                </a:tc>
                <a:tc>
                  <a:txBody>
                    <a:bodyPr/>
                    <a:lstStyle/>
                    <a:p>
                      <a:pPr marL="0" marR="0" lvl="0" indent="0" algn="l" rtl="0">
                        <a:spcBef>
                          <a:spcPts val="0"/>
                        </a:spcBef>
                        <a:spcAft>
                          <a:spcPts val="0"/>
                        </a:spcAft>
                        <a:buNone/>
                      </a:pPr>
                      <a:r>
                        <a:rPr lang="en-US" sz="1800"/>
                        <a:t>Whether the atom is a part of an aromatic system</a:t>
                      </a:r>
                      <a:endParaRPr sz="1800"/>
                    </a:p>
                  </a:txBody>
                  <a:tcPr marL="91450" marR="91450" marT="45725" marB="45725"/>
                </a:tc>
                <a:extLst>
                  <a:ext uri="{0D108BD9-81ED-4DB2-BD59-A6C34878D82A}">
                    <a16:rowId xmlns:a16="http://schemas.microsoft.com/office/drawing/2014/main" val="10003"/>
                  </a:ext>
                </a:extLst>
              </a:tr>
              <a:tr h="359200">
                <a:tc>
                  <a:txBody>
                    <a:bodyPr/>
                    <a:lstStyle/>
                    <a:p>
                      <a:pPr marL="0" marR="0" lvl="0" indent="0" algn="l" rtl="0">
                        <a:spcBef>
                          <a:spcPts val="0"/>
                        </a:spcBef>
                        <a:spcAft>
                          <a:spcPts val="0"/>
                        </a:spcAft>
                        <a:buNone/>
                      </a:pPr>
                      <a:r>
                        <a:rPr lang="en-US" sz="1800"/>
                        <a:t>Hybridization</a:t>
                      </a:r>
                      <a:endParaRPr sz="1800"/>
                    </a:p>
                  </a:txBody>
                  <a:tcPr marL="91450" marR="91450" marT="45725" marB="45725"/>
                </a:tc>
                <a:tc>
                  <a:txBody>
                    <a:bodyPr/>
                    <a:lstStyle/>
                    <a:p>
                      <a:pPr marL="0" marR="0" lvl="0" indent="0" algn="l" rtl="0">
                        <a:spcBef>
                          <a:spcPts val="0"/>
                        </a:spcBef>
                        <a:spcAft>
                          <a:spcPts val="0"/>
                        </a:spcAft>
                        <a:buNone/>
                      </a:pPr>
                      <a:r>
                        <a:rPr lang="en-US" sz="1800"/>
                        <a:t>sp, sp2,sp3, sp3d2</a:t>
                      </a:r>
                      <a:endParaRPr sz="1800"/>
                    </a:p>
                  </a:txBody>
                  <a:tcPr marL="91450" marR="91450" marT="45725" marB="45725"/>
                </a:tc>
                <a:extLst>
                  <a:ext uri="{0D108BD9-81ED-4DB2-BD59-A6C34878D82A}">
                    <a16:rowId xmlns:a16="http://schemas.microsoft.com/office/drawing/2014/main" val="10004"/>
                  </a:ext>
                </a:extLst>
              </a:tr>
              <a:tr h="359200">
                <a:tc>
                  <a:txBody>
                    <a:bodyPr/>
                    <a:lstStyle/>
                    <a:p>
                      <a:pPr marL="0" marR="0" lvl="0" indent="0" algn="l" rtl="0">
                        <a:spcBef>
                          <a:spcPts val="0"/>
                        </a:spcBef>
                        <a:spcAft>
                          <a:spcPts val="0"/>
                        </a:spcAft>
                        <a:buNone/>
                      </a:pPr>
                      <a:r>
                        <a:rPr lang="en-US" sz="1800"/>
                        <a:t>Charge</a:t>
                      </a:r>
                      <a:endParaRPr sz="1800"/>
                    </a:p>
                  </a:txBody>
                  <a:tcPr marL="91450" marR="91450" marT="45725" marB="45725"/>
                </a:tc>
                <a:tc>
                  <a:txBody>
                    <a:bodyPr/>
                    <a:lstStyle/>
                    <a:p>
                      <a:pPr marL="0" marR="0" lvl="0" indent="0" algn="l" rtl="0">
                        <a:spcBef>
                          <a:spcPts val="0"/>
                        </a:spcBef>
                        <a:spcAft>
                          <a:spcPts val="0"/>
                        </a:spcAft>
                        <a:buNone/>
                      </a:pPr>
                      <a:r>
                        <a:rPr lang="en-US" sz="1800"/>
                        <a:t>Formal charge of the atom</a:t>
                      </a:r>
                      <a:endParaRPr sz="1800"/>
                    </a:p>
                  </a:txBody>
                  <a:tcPr marL="91450" marR="91450" marT="45725" marB="45725"/>
                </a:tc>
                <a:extLst>
                  <a:ext uri="{0D108BD9-81ED-4DB2-BD59-A6C34878D82A}">
                    <a16:rowId xmlns:a16="http://schemas.microsoft.com/office/drawing/2014/main" val="10005"/>
                  </a:ext>
                </a:extLst>
              </a:tr>
              <a:tr h="359200">
                <a:tc>
                  <a:txBody>
                    <a:bodyPr/>
                    <a:lstStyle/>
                    <a:p>
                      <a:pPr marL="0" marR="0" lvl="0" indent="0" algn="l" rtl="0">
                        <a:spcBef>
                          <a:spcPts val="0"/>
                        </a:spcBef>
                        <a:spcAft>
                          <a:spcPts val="0"/>
                        </a:spcAft>
                        <a:buNone/>
                      </a:pPr>
                      <a:r>
                        <a:rPr lang="en-US" sz="1800"/>
                        <a:t>Bonds</a:t>
                      </a:r>
                      <a:endParaRPr sz="1800"/>
                    </a:p>
                  </a:txBody>
                  <a:tcPr marL="91450" marR="91450" marT="45725" marB="45725"/>
                </a:tc>
                <a:tc>
                  <a:txBody>
                    <a:bodyPr/>
                    <a:lstStyle/>
                    <a:p>
                      <a:pPr marL="0" marR="0" lvl="0" indent="0" algn="l" rtl="0">
                        <a:spcBef>
                          <a:spcPts val="0"/>
                        </a:spcBef>
                        <a:spcAft>
                          <a:spcPts val="0"/>
                        </a:spcAft>
                        <a:buNone/>
                      </a:pPr>
                      <a:r>
                        <a:rPr lang="en-US" sz="1800"/>
                        <a:t>Number of bonds the atom is involved in</a:t>
                      </a:r>
                      <a:endParaRPr sz="1800"/>
                    </a:p>
                  </a:txBody>
                  <a:tcPr marL="91450" marR="91450" marT="45725" marB="45725"/>
                </a:tc>
                <a:extLst>
                  <a:ext uri="{0D108BD9-81ED-4DB2-BD59-A6C34878D82A}">
                    <a16:rowId xmlns:a16="http://schemas.microsoft.com/office/drawing/2014/main" val="10006"/>
                  </a:ext>
                </a:extLst>
              </a:tr>
              <a:tr h="359200">
                <a:tc>
                  <a:txBody>
                    <a:bodyPr/>
                    <a:lstStyle/>
                    <a:p>
                      <a:pPr marL="0" marR="0" lvl="0" indent="0" algn="l" rtl="0">
                        <a:spcBef>
                          <a:spcPts val="0"/>
                        </a:spcBef>
                        <a:spcAft>
                          <a:spcPts val="0"/>
                        </a:spcAft>
                        <a:buNone/>
                      </a:pPr>
                      <a:r>
                        <a:rPr lang="en-US" sz="1800"/>
                        <a:t>Hs</a:t>
                      </a:r>
                      <a:endParaRPr sz="1800"/>
                    </a:p>
                  </a:txBody>
                  <a:tcPr marL="91450" marR="91450" marT="45725" marB="45725"/>
                </a:tc>
                <a:tc>
                  <a:txBody>
                    <a:bodyPr/>
                    <a:lstStyle/>
                    <a:p>
                      <a:pPr marL="0" marR="0" lvl="0" indent="0" algn="l" rtl="0">
                        <a:spcBef>
                          <a:spcPts val="0"/>
                        </a:spcBef>
                        <a:spcAft>
                          <a:spcPts val="0"/>
                        </a:spcAft>
                        <a:buNone/>
                      </a:pPr>
                      <a:r>
                        <a:rPr lang="en-US" sz="1800"/>
                        <a:t>Number of bonded hydrogen atoms</a:t>
                      </a:r>
                      <a:endParaRPr/>
                    </a:p>
                  </a:txBody>
                  <a:tcPr marL="91450" marR="91450" marT="45725" marB="45725"/>
                </a:tc>
                <a:extLst>
                  <a:ext uri="{0D108BD9-81ED-4DB2-BD59-A6C34878D82A}">
                    <a16:rowId xmlns:a16="http://schemas.microsoft.com/office/drawing/2014/main" val="10007"/>
                  </a:ext>
                </a:extLst>
              </a:tr>
            </a:tbl>
          </a:graphicData>
        </a:graphic>
      </p:graphicFrame>
      <p:graphicFrame>
        <p:nvGraphicFramePr>
          <p:cNvPr id="370" name="Google Shape;370;p13"/>
          <p:cNvGraphicFramePr/>
          <p:nvPr/>
        </p:nvGraphicFramePr>
        <p:xfrm>
          <a:off x="522514" y="3947886"/>
          <a:ext cx="3000000" cy="3000000"/>
        </p:xfrm>
        <a:graphic>
          <a:graphicData uri="http://schemas.openxmlformats.org/drawingml/2006/table">
            <a:tbl>
              <a:tblPr firstRow="1" bandRow="1">
                <a:noFill/>
                <a:tableStyleId>{1301F87F-92B5-4BFF-8E44-8B712CA3E4C6}</a:tableStyleId>
              </a:tblPr>
              <a:tblGrid>
                <a:gridCol w="3730175">
                  <a:extLst>
                    <a:ext uri="{9D8B030D-6E8A-4147-A177-3AD203B41FA5}">
                      <a16:colId xmlns:a16="http://schemas.microsoft.com/office/drawing/2014/main" val="20000"/>
                    </a:ext>
                  </a:extLst>
                </a:gridCol>
                <a:gridCol w="5573475">
                  <a:extLst>
                    <a:ext uri="{9D8B030D-6E8A-4147-A177-3AD203B41FA5}">
                      <a16:colId xmlns:a16="http://schemas.microsoft.com/office/drawing/2014/main" val="20001"/>
                    </a:ext>
                  </a:extLst>
                </a:gridCol>
              </a:tblGrid>
              <a:tr h="406675">
                <a:tc>
                  <a:txBody>
                    <a:bodyPr/>
                    <a:lstStyle/>
                    <a:p>
                      <a:pPr marL="0" marR="0" lvl="0" indent="0" algn="l" rtl="0">
                        <a:spcBef>
                          <a:spcPts val="0"/>
                        </a:spcBef>
                        <a:spcAft>
                          <a:spcPts val="0"/>
                        </a:spcAft>
                        <a:buNone/>
                      </a:pPr>
                      <a:r>
                        <a:rPr lang="en-US" sz="1800"/>
                        <a:t>Feature</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rebuchet MS"/>
                        <a:buNone/>
                      </a:pPr>
                      <a:r>
                        <a:rPr lang="en-US" sz="1800"/>
                        <a:t>Description/Exemplary values</a:t>
                      </a:r>
                      <a:endParaRPr/>
                    </a:p>
                  </a:txBody>
                  <a:tcPr marL="91450" marR="91450" marT="45725" marB="45725"/>
                </a:tc>
                <a:extLst>
                  <a:ext uri="{0D108BD9-81ED-4DB2-BD59-A6C34878D82A}">
                    <a16:rowId xmlns:a16="http://schemas.microsoft.com/office/drawing/2014/main" val="10000"/>
                  </a:ext>
                </a:extLst>
              </a:tr>
              <a:tr h="333750">
                <a:tc>
                  <a:txBody>
                    <a:bodyPr/>
                    <a:lstStyle/>
                    <a:p>
                      <a:pPr marL="0" marR="0" lvl="0" indent="0" algn="l" rtl="0">
                        <a:spcBef>
                          <a:spcPts val="0"/>
                        </a:spcBef>
                        <a:spcAft>
                          <a:spcPts val="0"/>
                        </a:spcAft>
                        <a:buNone/>
                      </a:pPr>
                      <a:r>
                        <a:rPr lang="en-US" sz="1800"/>
                        <a:t>Bond  type</a:t>
                      </a:r>
                      <a:endParaRPr sz="1800"/>
                    </a:p>
                  </a:txBody>
                  <a:tcPr marL="91450" marR="91450" marT="45725" marB="45725"/>
                </a:tc>
                <a:tc>
                  <a:txBody>
                    <a:bodyPr/>
                    <a:lstStyle/>
                    <a:p>
                      <a:pPr marL="0" marR="0" lvl="0" indent="0" algn="l" rtl="0">
                        <a:spcBef>
                          <a:spcPts val="0"/>
                        </a:spcBef>
                        <a:spcAft>
                          <a:spcPts val="0"/>
                        </a:spcAft>
                        <a:buNone/>
                      </a:pPr>
                      <a:r>
                        <a:rPr lang="en-US" sz="1800"/>
                        <a:t>Single, double, triple or aromatic</a:t>
                      </a:r>
                      <a:endParaRPr sz="1800"/>
                    </a:p>
                  </a:txBody>
                  <a:tcPr marL="91450" marR="91450" marT="45725" marB="45725"/>
                </a:tc>
                <a:extLst>
                  <a:ext uri="{0D108BD9-81ED-4DB2-BD59-A6C34878D82A}">
                    <a16:rowId xmlns:a16="http://schemas.microsoft.com/office/drawing/2014/main" val="10001"/>
                  </a:ext>
                </a:extLst>
              </a:tr>
              <a:tr h="333750">
                <a:tc>
                  <a:txBody>
                    <a:bodyPr/>
                    <a:lstStyle/>
                    <a:p>
                      <a:pPr marL="0" marR="0" lvl="0" indent="0" algn="l" rtl="0">
                        <a:spcBef>
                          <a:spcPts val="0"/>
                        </a:spcBef>
                        <a:spcAft>
                          <a:spcPts val="0"/>
                        </a:spcAft>
                        <a:buNone/>
                      </a:pPr>
                      <a:r>
                        <a:rPr lang="en-US" sz="1800"/>
                        <a:t>Conjugated</a:t>
                      </a:r>
                      <a:endParaRPr sz="1800"/>
                    </a:p>
                  </a:txBody>
                  <a:tcPr marL="91450" marR="91450" marT="45725" marB="45725"/>
                </a:tc>
                <a:tc>
                  <a:txBody>
                    <a:bodyPr/>
                    <a:lstStyle/>
                    <a:p>
                      <a:pPr marL="0" marR="0" lvl="0" indent="0" algn="l" rtl="0">
                        <a:spcBef>
                          <a:spcPts val="0"/>
                        </a:spcBef>
                        <a:spcAft>
                          <a:spcPts val="0"/>
                        </a:spcAft>
                        <a:buNone/>
                      </a:pPr>
                      <a:r>
                        <a:rPr lang="en-US" sz="1800"/>
                        <a:t>Whether the bond is conjugated</a:t>
                      </a:r>
                      <a:endParaRPr sz="1800"/>
                    </a:p>
                  </a:txBody>
                  <a:tcPr marL="91450" marR="91450" marT="45725" marB="45725"/>
                </a:tc>
                <a:extLst>
                  <a:ext uri="{0D108BD9-81ED-4DB2-BD59-A6C34878D82A}">
                    <a16:rowId xmlns:a16="http://schemas.microsoft.com/office/drawing/2014/main" val="10002"/>
                  </a:ext>
                </a:extLst>
              </a:tr>
              <a:tr h="333750">
                <a:tc>
                  <a:txBody>
                    <a:bodyPr/>
                    <a:lstStyle/>
                    <a:p>
                      <a:pPr marL="0" marR="0" lvl="0" indent="0" algn="l" rtl="0">
                        <a:spcBef>
                          <a:spcPts val="0"/>
                        </a:spcBef>
                        <a:spcAft>
                          <a:spcPts val="0"/>
                        </a:spcAft>
                        <a:buNone/>
                      </a:pPr>
                      <a:r>
                        <a:rPr lang="en-US" sz="1800"/>
                        <a:t>Is in ring</a:t>
                      </a:r>
                      <a:endParaRPr sz="1800"/>
                    </a:p>
                  </a:txBody>
                  <a:tcPr marL="91450" marR="91450" marT="45725" marB="45725"/>
                </a:tc>
                <a:tc>
                  <a:txBody>
                    <a:bodyPr/>
                    <a:lstStyle/>
                    <a:p>
                      <a:pPr marL="0" marR="0" lvl="0" indent="0" algn="l" rtl="0">
                        <a:spcBef>
                          <a:spcPts val="0"/>
                        </a:spcBef>
                        <a:spcAft>
                          <a:spcPts val="0"/>
                        </a:spcAft>
                        <a:buNone/>
                      </a:pPr>
                      <a:r>
                        <a:rPr lang="en-US" sz="1800"/>
                        <a:t>Whether the bond is a part of a ring</a:t>
                      </a: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371" name="Google Shape;371;p13"/>
          <p:cNvSpPr txBox="1"/>
          <p:nvPr/>
        </p:nvSpPr>
        <p:spPr>
          <a:xfrm>
            <a:off x="566057" y="3497943"/>
            <a:ext cx="898434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rebuchet MS"/>
                <a:ea typeface="Trebuchet MS"/>
                <a:cs typeface="Trebuchet MS"/>
                <a:sym typeface="Trebuchet MS"/>
              </a:rPr>
              <a:t>Bond features for initial edge feature vector**</a:t>
            </a:r>
            <a:endParaRPr sz="2800" b="1">
              <a:solidFill>
                <a:schemeClr val="dk1"/>
              </a:solidFill>
              <a:latin typeface="Trebuchet MS"/>
              <a:ea typeface="Trebuchet MS"/>
              <a:cs typeface="Trebuchet MS"/>
              <a:sym typeface="Trebuchet MS"/>
            </a:endParaRPr>
          </a:p>
        </p:txBody>
      </p:sp>
      <p:sp>
        <p:nvSpPr>
          <p:cNvPr id="372" name="Google Shape;372;p13"/>
          <p:cNvSpPr txBox="1"/>
          <p:nvPr/>
        </p:nvSpPr>
        <p:spPr>
          <a:xfrm>
            <a:off x="682171" y="5529942"/>
            <a:ext cx="92456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rebuchet MS"/>
                <a:ea typeface="Trebuchet MS"/>
                <a:cs typeface="Trebuchet MS"/>
                <a:sym typeface="Trebuchet MS"/>
              </a:rPr>
              <a:t># Stereoisomer's ( cis/trans) form of the molecules have not been included in the bond feature due to lack of information in our SMILES dataset.</a:t>
            </a:r>
            <a:endParaRPr/>
          </a:p>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a:t>
            </a:r>
            <a:r>
              <a:rPr lang="en-US" sz="1800">
                <a:solidFill>
                  <a:schemeClr val="dk1"/>
                </a:solidFill>
                <a:latin typeface="Trebuchet MS"/>
                <a:ea typeface="Trebuchet MS"/>
                <a:cs typeface="Trebuchet MS"/>
                <a:sym typeface="Trebuchet MS"/>
              </a:rPr>
              <a:t> All features are implemented as one-hot encoders.</a:t>
            </a:r>
            <a:endParaRPr sz="1800">
              <a:solidFill>
                <a:srgbClr val="FF0000"/>
              </a:solidFill>
              <a:latin typeface="Trebuchet MS"/>
              <a:ea typeface="Trebuchet MS"/>
              <a:cs typeface="Trebuchet MS"/>
              <a:sym typeface="Trebuchet MS"/>
            </a:endParaRPr>
          </a:p>
          <a:p>
            <a:pPr marL="0" marR="0" lvl="0" indent="0" algn="l" rtl="0">
              <a:spcBef>
                <a:spcPts val="0"/>
              </a:spcBef>
              <a:spcAft>
                <a:spcPts val="0"/>
              </a:spcAft>
              <a:buNone/>
            </a:pPr>
            <a:endParaRPr sz="1800">
              <a:solidFill>
                <a:srgbClr val="FF0000"/>
              </a:solidFill>
              <a:latin typeface="Trebuchet MS"/>
              <a:ea typeface="Trebuchet MS"/>
              <a:cs typeface="Trebuchet MS"/>
              <a:sym typeface="Trebuchet MS"/>
            </a:endParaRPr>
          </a:p>
        </p:txBody>
      </p:sp>
      <p:sp>
        <p:nvSpPr>
          <p:cNvPr id="373" name="Google Shape;373;p13"/>
          <p:cNvSpPr txBox="1"/>
          <p:nvPr/>
        </p:nvSpPr>
        <p:spPr>
          <a:xfrm>
            <a:off x="10000343" y="1364343"/>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Table1</a:t>
            </a:r>
            <a:endParaRPr sz="1800">
              <a:solidFill>
                <a:schemeClr val="dk1"/>
              </a:solidFill>
              <a:latin typeface="Trebuchet MS"/>
              <a:ea typeface="Trebuchet MS"/>
              <a:cs typeface="Trebuchet MS"/>
              <a:sym typeface="Trebuchet MS"/>
            </a:endParaRPr>
          </a:p>
        </p:txBody>
      </p:sp>
      <p:sp>
        <p:nvSpPr>
          <p:cNvPr id="374" name="Google Shape;374;p13"/>
          <p:cNvSpPr txBox="1"/>
          <p:nvPr/>
        </p:nvSpPr>
        <p:spPr>
          <a:xfrm>
            <a:off x="9942286" y="4383314"/>
            <a:ext cx="10014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Table2</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title"/>
          </p:nvPr>
        </p:nvSpPr>
        <p:spPr>
          <a:xfrm>
            <a:off x="677334" y="0"/>
            <a:ext cx="8596668" cy="63862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ct val="100000"/>
              <a:buFont typeface="Trebuchet MS"/>
              <a:buNone/>
            </a:pPr>
            <a:r>
              <a:rPr lang="en-US" b="1">
                <a:solidFill>
                  <a:schemeClr val="dk1"/>
                </a:solidFill>
              </a:rPr>
              <a:t>SMILES Specifications</a:t>
            </a:r>
            <a:endParaRPr b="1">
              <a:solidFill>
                <a:schemeClr val="dk1"/>
              </a:solidFill>
            </a:endParaRPr>
          </a:p>
        </p:txBody>
      </p:sp>
      <p:sp>
        <p:nvSpPr>
          <p:cNvPr id="380" name="Google Shape;380;p14"/>
          <p:cNvSpPr txBox="1">
            <a:spLocks noGrp="1"/>
          </p:cNvSpPr>
          <p:nvPr>
            <p:ph type="body" idx="1"/>
          </p:nvPr>
        </p:nvSpPr>
        <p:spPr>
          <a:xfrm>
            <a:off x="580571" y="595087"/>
            <a:ext cx="9681029" cy="6262914"/>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440"/>
              <a:buChar char="►"/>
            </a:pPr>
            <a:r>
              <a:rPr lang="en-US"/>
              <a:t>In SMILES, hydrogen are typically implicitly implied and atoms are represented by their atomic symbol enclosed in brackets unless they are elements of the “organic subset” (B, C, N, O, P, S, F, Cl, Br, and I), which do not require brackets unless they are charged. So gold would be [Au] but chlorine would be Cl. </a:t>
            </a:r>
            <a:endParaRPr/>
          </a:p>
          <a:p>
            <a:pPr marL="342900" lvl="0" indent="-342900" algn="just" rtl="0">
              <a:spcBef>
                <a:spcPts val="1000"/>
              </a:spcBef>
              <a:spcAft>
                <a:spcPts val="0"/>
              </a:spcAft>
              <a:buSzPts val="1440"/>
              <a:buChar char="►"/>
            </a:pPr>
            <a:r>
              <a:rPr lang="en-US"/>
              <a:t>If hydrogen are explicitly implied brackets are used. </a:t>
            </a:r>
            <a:endParaRPr/>
          </a:p>
          <a:p>
            <a:pPr marL="342900" lvl="0" indent="-342900" algn="just" rtl="0">
              <a:spcBef>
                <a:spcPts val="1000"/>
              </a:spcBef>
              <a:spcAft>
                <a:spcPts val="0"/>
              </a:spcAft>
              <a:buSzPts val="1440"/>
              <a:buChar char="►"/>
            </a:pPr>
            <a:r>
              <a:rPr lang="en-US"/>
              <a:t>A formal charge is represented by one of the symbols + or -. </a:t>
            </a:r>
            <a:endParaRPr/>
          </a:p>
          <a:p>
            <a:pPr marL="342900" lvl="0" indent="-342900" algn="just" rtl="0">
              <a:spcBef>
                <a:spcPts val="1000"/>
              </a:spcBef>
              <a:spcAft>
                <a:spcPts val="0"/>
              </a:spcAft>
              <a:buSzPts val="1440"/>
              <a:buChar char="►"/>
            </a:pPr>
            <a:r>
              <a:rPr lang="en-US"/>
              <a:t>Single and aromatic bonds may be, and usually are, omitted.</a:t>
            </a:r>
            <a:endParaRPr/>
          </a:p>
          <a:p>
            <a:pPr marL="342900" lvl="0" indent="-342900" algn="just" rtl="0">
              <a:spcBef>
                <a:spcPts val="1000"/>
              </a:spcBef>
              <a:spcAft>
                <a:spcPts val="0"/>
              </a:spcAft>
              <a:buSzPts val="1440"/>
              <a:buChar char="►"/>
            </a:pPr>
            <a:r>
              <a:rPr lang="en-US"/>
              <a:t>Branches are specified by enclosures in parentheses and can be nested or stacked.</a:t>
            </a:r>
            <a:endParaRPr/>
          </a:p>
          <a:p>
            <a:pPr marL="342900" lvl="0" indent="-342900" algn="just" rtl="0">
              <a:spcBef>
                <a:spcPts val="1000"/>
              </a:spcBef>
              <a:spcAft>
                <a:spcPts val="0"/>
              </a:spcAft>
              <a:buSzPts val="1440"/>
              <a:buChar char="►"/>
            </a:pPr>
            <a:r>
              <a:rPr lang="en-US"/>
              <a:t>Rings are represented by breaking one single or aromatic bond in each ring, and designating this ring-closure point with a digit </a:t>
            </a:r>
            <a:endParaRPr/>
          </a:p>
          <a:p>
            <a:pPr marL="342900" lvl="0" indent="-342900" algn="just" rtl="0">
              <a:spcBef>
                <a:spcPts val="1000"/>
              </a:spcBef>
              <a:spcAft>
                <a:spcPts val="0"/>
              </a:spcAft>
              <a:buSzPts val="1440"/>
              <a:buNone/>
            </a:pPr>
            <a:r>
              <a:rPr lang="en-US"/>
              <a:t>     immediately following the atoms connected through</a:t>
            </a:r>
            <a:endParaRPr/>
          </a:p>
          <a:p>
            <a:pPr marL="342900" lvl="0" indent="-342900" algn="just" rtl="0">
              <a:spcBef>
                <a:spcPts val="1000"/>
              </a:spcBef>
              <a:spcAft>
                <a:spcPts val="0"/>
              </a:spcAft>
              <a:buSzPts val="1440"/>
              <a:buNone/>
            </a:pPr>
            <a:r>
              <a:rPr lang="en-US"/>
              <a:t>     the broken bond.</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None/>
            </a:pPr>
            <a:endParaRPr/>
          </a:p>
        </p:txBody>
      </p:sp>
      <p:graphicFrame>
        <p:nvGraphicFramePr>
          <p:cNvPr id="381" name="Google Shape;381;p14"/>
          <p:cNvGraphicFramePr/>
          <p:nvPr/>
        </p:nvGraphicFramePr>
        <p:xfrm>
          <a:off x="7141029" y="3891272"/>
          <a:ext cx="3000000" cy="3000000"/>
        </p:xfrm>
        <a:graphic>
          <a:graphicData uri="http://schemas.openxmlformats.org/drawingml/2006/table">
            <a:tbl>
              <a:tblPr firstRow="1" bandRow="1">
                <a:noFill/>
                <a:tableStyleId>{31C16DB6-9A34-4369-BF60-9F0BB7010CCB}</a:tableStyleId>
              </a:tblPr>
              <a:tblGrid>
                <a:gridCol w="2394850">
                  <a:extLst>
                    <a:ext uri="{9D8B030D-6E8A-4147-A177-3AD203B41FA5}">
                      <a16:colId xmlns:a16="http://schemas.microsoft.com/office/drawing/2014/main" val="20000"/>
                    </a:ext>
                  </a:extLst>
                </a:gridCol>
                <a:gridCol w="26561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Function</a:t>
                      </a:r>
                      <a:endParaRPr sz="1800"/>
                    </a:p>
                  </a:txBody>
                  <a:tcPr marL="91450" marR="91450" marT="45725" marB="45725"/>
                </a:tc>
                <a:tc>
                  <a:txBody>
                    <a:bodyPr/>
                    <a:lstStyle/>
                    <a:p>
                      <a:pPr marL="0" marR="0" lvl="0" indent="0" algn="l" rtl="0">
                        <a:spcBef>
                          <a:spcPts val="0"/>
                        </a:spcBef>
                        <a:spcAft>
                          <a:spcPts val="0"/>
                        </a:spcAft>
                        <a:buNone/>
                      </a:pPr>
                      <a:r>
                        <a:rPr lang="en-US" sz="1800"/>
                        <a:t>Symbol</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Single bond</a:t>
                      </a:r>
                      <a:endParaRPr/>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Double bond</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Triple bond</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Aromatic bond</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Positive charge</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Negative charge</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Aromatic carbon</a:t>
                      </a:r>
                      <a:endParaRPr sz="1800"/>
                    </a:p>
                  </a:txBody>
                  <a:tcPr marL="91450" marR="91450" marT="45725" marB="45725"/>
                </a:tc>
                <a:tc>
                  <a:txBody>
                    <a:bodyPr/>
                    <a:lstStyle/>
                    <a:p>
                      <a:pPr marL="0" marR="0" lvl="0" indent="0" algn="l" rtl="0">
                        <a:spcBef>
                          <a:spcPts val="0"/>
                        </a:spcBef>
                        <a:spcAft>
                          <a:spcPts val="0"/>
                        </a:spcAft>
                        <a:buNone/>
                      </a:pPr>
                      <a:r>
                        <a:rPr lang="en-US" sz="1800"/>
                        <a:t>c (lower case c)</a:t>
                      </a:r>
                      <a:endParaRPr sz="180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5"/>
          <p:cNvSpPr txBox="1">
            <a:spLocks noGrp="1"/>
          </p:cNvSpPr>
          <p:nvPr>
            <p:ph type="title"/>
          </p:nvPr>
        </p:nvSpPr>
        <p:spPr>
          <a:xfrm>
            <a:off x="677334" y="0"/>
            <a:ext cx="8596668" cy="62411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Initial SMILES Dataset</a:t>
            </a:r>
            <a:endParaRPr/>
          </a:p>
        </p:txBody>
      </p:sp>
      <p:graphicFrame>
        <p:nvGraphicFramePr>
          <p:cNvPr id="387" name="Google Shape;387;p15"/>
          <p:cNvGraphicFramePr/>
          <p:nvPr/>
        </p:nvGraphicFramePr>
        <p:xfrm>
          <a:off x="420687" y="812798"/>
          <a:ext cx="3000000" cy="3000000"/>
        </p:xfrm>
        <a:graphic>
          <a:graphicData uri="http://schemas.openxmlformats.org/drawingml/2006/table">
            <a:tbl>
              <a:tblPr firstRow="1" bandRow="1">
                <a:gradFill>
                  <a:gsLst>
                    <a:gs pos="0">
                      <a:srgbClr val="F6C2B5"/>
                    </a:gs>
                    <a:gs pos="52000">
                      <a:srgbClr val="EFAA98"/>
                    </a:gs>
                    <a:gs pos="100000">
                      <a:srgbClr val="ED9981"/>
                    </a:gs>
                  </a:gsLst>
                  <a:lin ang="5400000" scaled="0"/>
                </a:gradFill>
                <a:tableStyleId>{865C437F-C4BA-45B1-8794-9A70868C0B60}</a:tableStyleId>
              </a:tblPr>
              <a:tblGrid>
                <a:gridCol w="784000">
                  <a:extLst>
                    <a:ext uri="{9D8B030D-6E8A-4147-A177-3AD203B41FA5}">
                      <a16:colId xmlns:a16="http://schemas.microsoft.com/office/drawing/2014/main" val="20000"/>
                    </a:ext>
                  </a:extLst>
                </a:gridCol>
                <a:gridCol w="2003075">
                  <a:extLst>
                    <a:ext uri="{9D8B030D-6E8A-4147-A177-3AD203B41FA5}">
                      <a16:colId xmlns:a16="http://schemas.microsoft.com/office/drawing/2014/main" val="20001"/>
                    </a:ext>
                  </a:extLst>
                </a:gridCol>
                <a:gridCol w="769150">
                  <a:extLst>
                    <a:ext uri="{9D8B030D-6E8A-4147-A177-3AD203B41FA5}">
                      <a16:colId xmlns:a16="http://schemas.microsoft.com/office/drawing/2014/main" val="20002"/>
                    </a:ext>
                  </a:extLst>
                </a:gridCol>
                <a:gridCol w="899875">
                  <a:extLst>
                    <a:ext uri="{9D8B030D-6E8A-4147-A177-3AD203B41FA5}">
                      <a16:colId xmlns:a16="http://schemas.microsoft.com/office/drawing/2014/main" val="20003"/>
                    </a:ext>
                  </a:extLst>
                </a:gridCol>
                <a:gridCol w="885375">
                  <a:extLst>
                    <a:ext uri="{9D8B030D-6E8A-4147-A177-3AD203B41FA5}">
                      <a16:colId xmlns:a16="http://schemas.microsoft.com/office/drawing/2014/main" val="20004"/>
                    </a:ext>
                  </a:extLst>
                </a:gridCol>
                <a:gridCol w="841825">
                  <a:extLst>
                    <a:ext uri="{9D8B030D-6E8A-4147-A177-3AD203B41FA5}">
                      <a16:colId xmlns:a16="http://schemas.microsoft.com/office/drawing/2014/main" val="20005"/>
                    </a:ext>
                  </a:extLst>
                </a:gridCol>
                <a:gridCol w="943425">
                  <a:extLst>
                    <a:ext uri="{9D8B030D-6E8A-4147-A177-3AD203B41FA5}">
                      <a16:colId xmlns:a16="http://schemas.microsoft.com/office/drawing/2014/main" val="20006"/>
                    </a:ext>
                  </a:extLst>
                </a:gridCol>
                <a:gridCol w="1094900">
                  <a:extLst>
                    <a:ext uri="{9D8B030D-6E8A-4147-A177-3AD203B41FA5}">
                      <a16:colId xmlns:a16="http://schemas.microsoft.com/office/drawing/2014/main" val="20007"/>
                    </a:ext>
                  </a:extLst>
                </a:gridCol>
                <a:gridCol w="962050">
                  <a:extLst>
                    <a:ext uri="{9D8B030D-6E8A-4147-A177-3AD203B41FA5}">
                      <a16:colId xmlns:a16="http://schemas.microsoft.com/office/drawing/2014/main" val="20008"/>
                    </a:ext>
                  </a:extLst>
                </a:gridCol>
                <a:gridCol w="962050">
                  <a:extLst>
                    <a:ext uri="{9D8B030D-6E8A-4147-A177-3AD203B41FA5}">
                      <a16:colId xmlns:a16="http://schemas.microsoft.com/office/drawing/2014/main" val="20009"/>
                    </a:ext>
                  </a:extLst>
                </a:gridCol>
              </a:tblGrid>
              <a:tr h="734000">
                <a:tc>
                  <a:txBody>
                    <a:bodyPr/>
                    <a:lstStyle/>
                    <a:p>
                      <a:pPr marL="0" marR="0" lvl="0" indent="0" algn="l" rtl="0">
                        <a:spcBef>
                          <a:spcPts val="0"/>
                        </a:spcBef>
                        <a:spcAft>
                          <a:spcPts val="0"/>
                        </a:spcAft>
                        <a:buNone/>
                      </a:pPr>
                      <a:r>
                        <a:rPr lang="en-US" sz="1800"/>
                        <a:t>S.No.</a:t>
                      </a:r>
                      <a:endParaRPr sz="1800"/>
                    </a:p>
                  </a:txBody>
                  <a:tcPr marL="91450" marR="91450" marT="45725" marB="45725"/>
                </a:tc>
                <a:tc>
                  <a:txBody>
                    <a:bodyPr/>
                    <a:lstStyle/>
                    <a:p>
                      <a:pPr marL="0" marR="0" lvl="0" indent="0" algn="l" rtl="0">
                        <a:spcBef>
                          <a:spcPts val="0"/>
                        </a:spcBef>
                        <a:spcAft>
                          <a:spcPts val="0"/>
                        </a:spcAft>
                        <a:buNone/>
                      </a:pPr>
                      <a:r>
                        <a:rPr lang="en-US" sz="1200"/>
                        <a:t>SMILES</a:t>
                      </a:r>
                      <a:endParaRPr sz="1200"/>
                    </a:p>
                  </a:txBody>
                  <a:tcPr marL="91450" marR="91450" marT="45725" marB="45725"/>
                </a:tc>
                <a:tc>
                  <a:txBody>
                    <a:bodyPr/>
                    <a:lstStyle/>
                    <a:p>
                      <a:pPr marL="0" marR="0" lvl="0" indent="0" algn="l" rtl="0">
                        <a:spcBef>
                          <a:spcPts val="0"/>
                        </a:spcBef>
                        <a:spcAft>
                          <a:spcPts val="0"/>
                        </a:spcAft>
                        <a:buNone/>
                      </a:pPr>
                      <a:r>
                        <a:rPr lang="en-US" sz="1800"/>
                        <a:t>Tb</a:t>
                      </a:r>
                      <a:endParaRPr sz="1800"/>
                    </a:p>
                  </a:txBody>
                  <a:tcPr marL="91450" marR="91450" marT="45725" marB="45725"/>
                </a:tc>
                <a:tc>
                  <a:txBody>
                    <a:bodyPr/>
                    <a:lstStyle/>
                    <a:p>
                      <a:pPr marL="0" marR="0" lvl="0" indent="0" algn="l" rtl="0">
                        <a:spcBef>
                          <a:spcPts val="0"/>
                        </a:spcBef>
                        <a:spcAft>
                          <a:spcPts val="0"/>
                        </a:spcAft>
                        <a:buNone/>
                      </a:pPr>
                      <a:r>
                        <a:rPr lang="en-US" sz="1800"/>
                        <a:t>Group1</a:t>
                      </a:r>
                      <a:endParaRPr sz="1800"/>
                    </a:p>
                  </a:txBody>
                  <a:tcPr marL="91450" marR="91450" marT="45725" marB="45725"/>
                </a:tc>
                <a:tc>
                  <a:txBody>
                    <a:bodyPr/>
                    <a:lstStyle/>
                    <a:p>
                      <a:pPr marL="0" marR="0" lvl="0" indent="0" algn="l" rtl="0">
                        <a:spcBef>
                          <a:spcPts val="0"/>
                        </a:spcBef>
                        <a:spcAft>
                          <a:spcPts val="0"/>
                        </a:spcAft>
                        <a:buNone/>
                      </a:pPr>
                      <a:r>
                        <a:rPr lang="en-US" sz="1800"/>
                        <a:t>Group2</a:t>
                      </a:r>
                      <a:endParaRPr sz="1800"/>
                    </a:p>
                  </a:txBody>
                  <a:tcPr marL="91450" marR="91450" marT="45725" marB="45725"/>
                </a:tc>
                <a:tc>
                  <a:txBody>
                    <a:bodyPr/>
                    <a:lstStyle/>
                    <a:p>
                      <a:pPr marL="0" marR="0" lvl="0" indent="0" algn="l" rtl="0">
                        <a:spcBef>
                          <a:spcPts val="0"/>
                        </a:spcBef>
                        <a:spcAft>
                          <a:spcPts val="0"/>
                        </a:spcAft>
                        <a:buNone/>
                      </a:pPr>
                      <a:r>
                        <a:rPr lang="en-US" sz="1800"/>
                        <a:t>Group3</a:t>
                      </a:r>
                      <a:endParaRPr sz="1800"/>
                    </a:p>
                  </a:txBody>
                  <a:tcPr marL="91450" marR="91450" marT="45725" marB="45725"/>
                </a:tc>
                <a:tc>
                  <a:txBody>
                    <a:bodyPr/>
                    <a:lstStyle/>
                    <a:p>
                      <a:pPr marL="0" marR="0" lvl="0" indent="0" algn="l" rtl="0">
                        <a:spcBef>
                          <a:spcPts val="0"/>
                        </a:spcBef>
                        <a:spcAft>
                          <a:spcPts val="0"/>
                        </a:spcAft>
                        <a:buNone/>
                      </a:pPr>
                      <a:r>
                        <a:rPr lang="en-US" sz="1800"/>
                        <a:t>Group4</a:t>
                      </a:r>
                      <a:endParaRPr sz="1800"/>
                    </a:p>
                  </a:txBody>
                  <a:tcPr marL="91450" marR="91450" marT="45725" marB="45725"/>
                </a:tc>
                <a:tc>
                  <a:txBody>
                    <a:bodyPr/>
                    <a:lstStyle/>
                    <a:p>
                      <a:pPr marL="0" marR="0" lvl="0" indent="0" algn="ctr"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Group423</a:t>
                      </a:r>
                      <a:endParaRPr sz="1800"/>
                    </a:p>
                  </a:txBody>
                  <a:tcPr marL="91450" marR="91450" marT="45725" marB="45725"/>
                </a:tc>
                <a:tc>
                  <a:txBody>
                    <a:bodyPr/>
                    <a:lstStyle/>
                    <a:p>
                      <a:pPr marL="0" marR="0" lvl="0" indent="0" algn="l" rtl="0">
                        <a:spcBef>
                          <a:spcPts val="0"/>
                        </a:spcBef>
                        <a:spcAft>
                          <a:spcPts val="0"/>
                        </a:spcAft>
                        <a:buNone/>
                      </a:pPr>
                      <a:r>
                        <a:rPr lang="en-US" sz="1800"/>
                        <a:t>Group424</a:t>
                      </a:r>
                      <a:endParaRPr sz="1800"/>
                    </a:p>
                  </a:txBody>
                  <a:tcPr marL="91450" marR="91450" marT="45725" marB="45725"/>
                </a:tc>
                <a:extLst>
                  <a:ext uri="{0D108BD9-81ED-4DB2-BD59-A6C34878D82A}">
                    <a16:rowId xmlns:a16="http://schemas.microsoft.com/office/drawing/2014/main" val="10000"/>
                  </a:ext>
                </a:extLst>
              </a:tr>
              <a:tr h="425250">
                <a:tc>
                  <a:txBody>
                    <a:bodyPr/>
                    <a:lstStyle/>
                    <a:p>
                      <a:pPr marL="0" marR="0" lvl="0" indent="0" algn="l"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l" rtl="0">
                        <a:spcBef>
                          <a:spcPts val="0"/>
                        </a:spcBef>
                        <a:spcAft>
                          <a:spcPts val="0"/>
                        </a:spcAft>
                        <a:buNone/>
                      </a:pPr>
                      <a:r>
                        <a:rPr lang="en-US" sz="1200" u="none" strike="noStrike"/>
                        <a:t>CCC(O)CCC(F)(F)F</a:t>
                      </a:r>
                      <a:endParaRPr sz="1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413.8</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3</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800"/>
                        <a:t>…..</a:t>
                      </a:r>
                      <a:endParaRPr sz="1800"/>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1"/>
                  </a:ext>
                </a:extLst>
              </a:tr>
              <a:tr h="425250">
                <a:tc>
                  <a:txBody>
                    <a:bodyPr/>
                    <a:lstStyle/>
                    <a:p>
                      <a:pPr marL="0" marR="0" lvl="0" indent="0" algn="l" rtl="0">
                        <a:spcBef>
                          <a:spcPts val="0"/>
                        </a:spcBef>
                        <a:spcAft>
                          <a:spcPts val="0"/>
                        </a:spcAft>
                        <a:buNone/>
                      </a:pPr>
                      <a:r>
                        <a:rPr lang="en-US" sz="1100" u="none" strike="noStrike"/>
                        <a:t>2</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l" rtl="0">
                        <a:spcBef>
                          <a:spcPts val="0"/>
                        </a:spcBef>
                        <a:spcAft>
                          <a:spcPts val="0"/>
                        </a:spcAft>
                        <a:buNone/>
                      </a:pPr>
                      <a:r>
                        <a:rPr lang="en-US" sz="1200" u="none" strike="noStrike"/>
                        <a:t>CCC(CC)ON(=O)=O</a:t>
                      </a:r>
                      <a:endParaRPr sz="1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413.15</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2</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2</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800"/>
                        <a:t>…..</a:t>
                      </a:r>
                      <a:endParaRPr sz="1800"/>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2"/>
                  </a:ext>
                </a:extLst>
              </a:tr>
              <a:tr h="425250">
                <a:tc>
                  <a:txBody>
                    <a:bodyPr/>
                    <a:lstStyle/>
                    <a:p>
                      <a:pPr marL="0" marR="0" lvl="0" indent="0" algn="l" rtl="0">
                        <a:spcBef>
                          <a:spcPts val="0"/>
                        </a:spcBef>
                        <a:spcAft>
                          <a:spcPts val="0"/>
                        </a:spcAft>
                        <a:buNone/>
                      </a:pPr>
                      <a:r>
                        <a:rPr lang="en-US" sz="1100" u="none" strike="noStrike"/>
                        <a:t>3</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l" rtl="0">
                        <a:spcBef>
                          <a:spcPts val="0"/>
                        </a:spcBef>
                        <a:spcAft>
                          <a:spcPts val="0"/>
                        </a:spcAft>
                        <a:buNone/>
                      </a:pPr>
                      <a:r>
                        <a:rPr lang="en-US" sz="1200" u="none" strike="noStrike"/>
                        <a:t>Clc1ccc(Cl)c(c1)C(=O)O</a:t>
                      </a:r>
                      <a:endParaRPr sz="1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574.15</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800"/>
                        <a:t>…..</a:t>
                      </a:r>
                      <a:endParaRPr sz="1800"/>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3"/>
                  </a:ext>
                </a:extLst>
              </a:tr>
              <a:tr h="425250">
                <a:tc>
                  <a:txBody>
                    <a:bodyPr/>
                    <a:lstStyle/>
                    <a:p>
                      <a:pPr marL="0" marR="0" lvl="0" indent="0" algn="l" rtl="0">
                        <a:spcBef>
                          <a:spcPts val="0"/>
                        </a:spcBef>
                        <a:spcAft>
                          <a:spcPts val="0"/>
                        </a:spcAft>
                        <a:buNone/>
                      </a:pPr>
                      <a:r>
                        <a:rPr lang="en-US" sz="1100" u="none" strike="noStrike"/>
                        <a:t>4</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l" rtl="0">
                        <a:spcBef>
                          <a:spcPts val="0"/>
                        </a:spcBef>
                        <a:spcAft>
                          <a:spcPts val="0"/>
                        </a:spcAft>
                        <a:buNone/>
                      </a:pPr>
                      <a:r>
                        <a:rPr lang="en-US" sz="1200" u="none" strike="noStrike"/>
                        <a:t>NC(C)Cc1ccccc1</a:t>
                      </a:r>
                      <a:endParaRPr sz="1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476.15</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800"/>
                        <a:t>…..</a:t>
                      </a:r>
                      <a:endParaRPr sz="1800"/>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4"/>
                  </a:ext>
                </a:extLst>
              </a:tr>
              <a:tr h="425250">
                <a:tc>
                  <a:txBody>
                    <a:bodyPr/>
                    <a:lstStyle/>
                    <a:p>
                      <a:pPr marL="0" marR="0" lvl="0" indent="0" algn="l" rtl="0">
                        <a:spcBef>
                          <a:spcPts val="0"/>
                        </a:spcBef>
                        <a:spcAft>
                          <a:spcPts val="0"/>
                        </a:spcAft>
                        <a:buNone/>
                      </a:pPr>
                      <a:r>
                        <a:rPr lang="en-US" sz="1100" u="none" strike="noStrike"/>
                        <a:t>5</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l" rtl="0">
                        <a:spcBef>
                          <a:spcPts val="0"/>
                        </a:spcBef>
                        <a:spcAft>
                          <a:spcPts val="0"/>
                        </a:spcAft>
                        <a:buNone/>
                      </a:pPr>
                      <a:r>
                        <a:rPr lang="en-US" sz="1200" u="none" strike="noStrike"/>
                        <a:t>COc1ccc(cc1)NC(=O)C</a:t>
                      </a:r>
                      <a:endParaRPr sz="1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608.15</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2</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800"/>
                        <a:t>…..</a:t>
                      </a:r>
                      <a:endParaRPr sz="1800"/>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5"/>
                  </a:ext>
                </a:extLst>
              </a:tr>
              <a:tr h="734000">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200"/>
                        <a:t>…..</a:t>
                      </a:r>
                      <a:endParaRPr sz="12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extLst>
                  <a:ext uri="{0D108BD9-81ED-4DB2-BD59-A6C34878D82A}">
                    <a16:rowId xmlns:a16="http://schemas.microsoft.com/office/drawing/2014/main" val="10006"/>
                  </a:ext>
                </a:extLst>
              </a:tr>
              <a:tr h="587625">
                <a:tc>
                  <a:txBody>
                    <a:bodyPr/>
                    <a:lstStyle/>
                    <a:p>
                      <a:pPr marL="0" marR="0" lvl="0" indent="0" algn="l" rtl="0">
                        <a:spcBef>
                          <a:spcPts val="0"/>
                        </a:spcBef>
                        <a:spcAft>
                          <a:spcPts val="0"/>
                        </a:spcAft>
                        <a:buNone/>
                      </a:pPr>
                      <a:r>
                        <a:rPr lang="en-US" sz="1100"/>
                        <a:t>5272</a:t>
                      </a:r>
                      <a:endParaRPr sz="1100"/>
                    </a:p>
                  </a:txBody>
                  <a:tcPr marL="91450" marR="91450" marT="45725" marB="45725"/>
                </a:tc>
                <a:tc>
                  <a:txBody>
                    <a:bodyPr/>
                    <a:lstStyle/>
                    <a:p>
                      <a:pPr marL="0" marR="0" lvl="0" indent="0" algn="l" rtl="0">
                        <a:spcBef>
                          <a:spcPts val="0"/>
                        </a:spcBef>
                        <a:spcAft>
                          <a:spcPts val="0"/>
                        </a:spcAft>
                        <a:buNone/>
                      </a:pPr>
                      <a:r>
                        <a:rPr lang="en-US" sz="1200" u="none" strike="noStrike"/>
                        <a:t>BrC(F)(F)Oc1ccc(cc1)C(C)(C)COCc2cccc(Oc3ccccc3)c2</a:t>
                      </a:r>
                      <a:endParaRPr sz="1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564.15</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2</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800"/>
                        <a:t>…..</a:t>
                      </a:r>
                      <a:endParaRPr sz="1800"/>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7"/>
                  </a:ext>
                </a:extLst>
              </a:tr>
              <a:tr h="425250">
                <a:tc>
                  <a:txBody>
                    <a:bodyPr/>
                    <a:lstStyle/>
                    <a:p>
                      <a:pPr marL="0" marR="0" lvl="0" indent="0" algn="l" rtl="0">
                        <a:spcBef>
                          <a:spcPts val="0"/>
                        </a:spcBef>
                        <a:spcAft>
                          <a:spcPts val="0"/>
                        </a:spcAft>
                        <a:buNone/>
                      </a:pPr>
                      <a:r>
                        <a:rPr lang="en-US" sz="1100"/>
                        <a:t>5273</a:t>
                      </a:r>
                      <a:endParaRPr sz="1100"/>
                    </a:p>
                  </a:txBody>
                  <a:tcPr marL="91450" marR="91450" marT="45725" marB="45725"/>
                </a:tc>
                <a:tc>
                  <a:txBody>
                    <a:bodyPr/>
                    <a:lstStyle/>
                    <a:p>
                      <a:pPr marL="0" marR="0" lvl="0" indent="0" algn="l" rtl="0">
                        <a:spcBef>
                          <a:spcPts val="0"/>
                        </a:spcBef>
                        <a:spcAft>
                          <a:spcPts val="0"/>
                        </a:spcAft>
                        <a:buNone/>
                      </a:pPr>
                      <a:r>
                        <a:rPr lang="en-US" sz="1200" u="none" strike="noStrike"/>
                        <a:t>OCC(C)CC(F)(F)F</a:t>
                      </a:r>
                      <a:endParaRPr sz="1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405.65</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2</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800"/>
                        <a:t>…..</a:t>
                      </a:r>
                      <a:endParaRPr sz="1800"/>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8"/>
                  </a:ext>
                </a:extLst>
              </a:tr>
              <a:tr h="425250">
                <a:tc>
                  <a:txBody>
                    <a:bodyPr/>
                    <a:lstStyle/>
                    <a:p>
                      <a:pPr marL="0" marR="0" lvl="0" indent="0" algn="l" rtl="0">
                        <a:spcBef>
                          <a:spcPts val="0"/>
                        </a:spcBef>
                        <a:spcAft>
                          <a:spcPts val="0"/>
                        </a:spcAft>
                        <a:buNone/>
                      </a:pPr>
                      <a:r>
                        <a:rPr lang="en-US" sz="1100"/>
                        <a:t>5274</a:t>
                      </a:r>
                      <a:endParaRPr/>
                    </a:p>
                  </a:txBody>
                  <a:tcPr marL="91450" marR="91450" marT="45725" marB="45725"/>
                </a:tc>
                <a:tc>
                  <a:txBody>
                    <a:bodyPr/>
                    <a:lstStyle/>
                    <a:p>
                      <a:pPr marL="0" marR="0" lvl="0" indent="0" algn="l" rtl="0">
                        <a:spcBef>
                          <a:spcPts val="0"/>
                        </a:spcBef>
                        <a:spcAft>
                          <a:spcPts val="0"/>
                        </a:spcAft>
                        <a:buNone/>
                      </a:pPr>
                      <a:r>
                        <a:rPr lang="en-US" sz="1200" u="none" strike="noStrike"/>
                        <a:t>Clc1ccc(cc1)CC2CCC(C)(C)C2(O)CN3C=NC=N3</a:t>
                      </a:r>
                      <a:endParaRPr sz="1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558.15</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2</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800"/>
                        <a:t>…..</a:t>
                      </a:r>
                      <a:endParaRPr sz="1800"/>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9"/>
                  </a:ext>
                </a:extLst>
              </a:tr>
              <a:tr h="587625">
                <a:tc>
                  <a:txBody>
                    <a:bodyPr/>
                    <a:lstStyle/>
                    <a:p>
                      <a:pPr marL="0" marR="0" lvl="0" indent="0" algn="l" rtl="0">
                        <a:spcBef>
                          <a:spcPts val="0"/>
                        </a:spcBef>
                        <a:spcAft>
                          <a:spcPts val="0"/>
                        </a:spcAft>
                        <a:buNone/>
                      </a:pPr>
                      <a:r>
                        <a:rPr lang="en-US" sz="1100"/>
                        <a:t>5275</a:t>
                      </a:r>
                      <a:endParaRPr sz="1100"/>
                    </a:p>
                  </a:txBody>
                  <a:tcPr marL="91450" marR="91450" marT="45725" marB="45725"/>
                </a:tc>
                <a:tc>
                  <a:txBody>
                    <a:bodyPr/>
                    <a:lstStyle/>
                    <a:p>
                      <a:pPr marL="0" marR="0" lvl="0" indent="0" algn="l" rtl="0">
                        <a:spcBef>
                          <a:spcPts val="0"/>
                        </a:spcBef>
                        <a:spcAft>
                          <a:spcPts val="0"/>
                        </a:spcAft>
                        <a:buNone/>
                      </a:pPr>
                      <a:r>
                        <a:rPr lang="en-US" sz="1200" u="none" strike="noStrike"/>
                        <a:t>CCOC(=O)C(Cl)Cc1cc(c(F)cc1Cl)N2N=C(C)N(C(F)F)C2=O</a:t>
                      </a:r>
                      <a:endParaRPr sz="1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625.65</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2</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1</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800"/>
                        <a:t>…..</a:t>
                      </a:r>
                      <a:endParaRPr sz="1800"/>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10"/>
                  </a:ext>
                </a:extLst>
              </a:tr>
              <a:tr h="425250">
                <a:tc>
                  <a:txBody>
                    <a:bodyPr/>
                    <a:lstStyle/>
                    <a:p>
                      <a:pPr marL="0" marR="0" lvl="0" indent="0" algn="l" rtl="0">
                        <a:spcBef>
                          <a:spcPts val="0"/>
                        </a:spcBef>
                        <a:spcAft>
                          <a:spcPts val="0"/>
                        </a:spcAft>
                        <a:buNone/>
                      </a:pPr>
                      <a:r>
                        <a:rPr lang="en-US" sz="1100"/>
                        <a:t>5276</a:t>
                      </a:r>
                      <a:endParaRPr/>
                    </a:p>
                  </a:txBody>
                  <a:tcPr marL="91450" marR="91450" marT="45725" marB="45725"/>
                </a:tc>
                <a:tc>
                  <a:txBody>
                    <a:bodyPr/>
                    <a:lstStyle/>
                    <a:p>
                      <a:pPr marL="0" marR="0" lvl="0" indent="0" algn="l" rtl="0">
                        <a:spcBef>
                          <a:spcPts val="0"/>
                        </a:spcBef>
                        <a:spcAft>
                          <a:spcPts val="0"/>
                        </a:spcAft>
                        <a:buNone/>
                      </a:pPr>
                      <a:r>
                        <a:rPr lang="en-US" sz="1200" u="none" strike="noStrike"/>
                        <a:t>CSC(=O)c1cccc2N=NSc12</a:t>
                      </a:r>
                      <a:endParaRPr sz="1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540.15</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800"/>
                        <a:t>…..</a:t>
                      </a:r>
                      <a:endParaRPr sz="1800"/>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0</a:t>
                      </a:r>
                      <a:endParaRPr sz="11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1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16"/>
          <p:cNvPicPr preferRelativeResize="0"/>
          <p:nvPr/>
        </p:nvPicPr>
        <p:blipFill rotWithShape="1">
          <a:blip r:embed="rId3">
            <a:alphaModFix/>
          </a:blip>
          <a:srcRect/>
          <a:stretch/>
        </p:blipFill>
        <p:spPr>
          <a:xfrm>
            <a:off x="0" y="181657"/>
            <a:ext cx="4591050" cy="2314575"/>
          </a:xfrm>
          <a:prstGeom prst="rect">
            <a:avLst/>
          </a:prstGeom>
          <a:noFill/>
          <a:ln>
            <a:noFill/>
          </a:ln>
        </p:spPr>
      </p:pic>
      <p:pic>
        <p:nvPicPr>
          <p:cNvPr id="393" name="Google Shape;393;p16"/>
          <p:cNvPicPr preferRelativeResize="0"/>
          <p:nvPr/>
        </p:nvPicPr>
        <p:blipFill rotWithShape="1">
          <a:blip r:embed="rId4">
            <a:alphaModFix/>
          </a:blip>
          <a:srcRect/>
          <a:stretch/>
        </p:blipFill>
        <p:spPr>
          <a:xfrm>
            <a:off x="4805817" y="0"/>
            <a:ext cx="4467225" cy="2514600"/>
          </a:xfrm>
          <a:prstGeom prst="rect">
            <a:avLst/>
          </a:prstGeom>
          <a:noFill/>
          <a:ln>
            <a:noFill/>
          </a:ln>
        </p:spPr>
      </p:pic>
      <p:pic>
        <p:nvPicPr>
          <p:cNvPr id="394" name="Google Shape;394;p16"/>
          <p:cNvPicPr preferRelativeResize="0"/>
          <p:nvPr/>
        </p:nvPicPr>
        <p:blipFill rotWithShape="1">
          <a:blip r:embed="rId5">
            <a:alphaModFix/>
          </a:blip>
          <a:srcRect/>
          <a:stretch/>
        </p:blipFill>
        <p:spPr>
          <a:xfrm>
            <a:off x="0" y="2688772"/>
            <a:ext cx="4600575" cy="2438400"/>
          </a:xfrm>
          <a:prstGeom prst="rect">
            <a:avLst/>
          </a:prstGeom>
          <a:noFill/>
          <a:ln>
            <a:noFill/>
          </a:ln>
        </p:spPr>
      </p:pic>
      <p:pic>
        <p:nvPicPr>
          <p:cNvPr id="395" name="Google Shape;395;p16"/>
          <p:cNvPicPr preferRelativeResize="0"/>
          <p:nvPr/>
        </p:nvPicPr>
        <p:blipFill rotWithShape="1">
          <a:blip r:embed="rId6">
            <a:alphaModFix/>
          </a:blip>
          <a:srcRect/>
          <a:stretch/>
        </p:blipFill>
        <p:spPr>
          <a:xfrm>
            <a:off x="0" y="5060043"/>
            <a:ext cx="6276975" cy="1295400"/>
          </a:xfrm>
          <a:prstGeom prst="rect">
            <a:avLst/>
          </a:prstGeom>
          <a:noFill/>
          <a:ln>
            <a:noFill/>
          </a:ln>
        </p:spPr>
      </p:pic>
      <p:sp>
        <p:nvSpPr>
          <p:cNvPr id="396" name="Google Shape;396;p16"/>
          <p:cNvSpPr txBox="1"/>
          <p:nvPr/>
        </p:nvSpPr>
        <p:spPr>
          <a:xfrm>
            <a:off x="6284686" y="3526968"/>
            <a:ext cx="43688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SMILES generation algorithm for ”Ciprofloxacin”: break cycles, then write as branches off a main backbone</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7"/>
          <p:cNvSpPr txBox="1">
            <a:spLocks noGrp="1"/>
          </p:cNvSpPr>
          <p:nvPr>
            <p:ph type="title"/>
          </p:nvPr>
        </p:nvSpPr>
        <p:spPr>
          <a:xfrm>
            <a:off x="677334" y="609600"/>
            <a:ext cx="9366552" cy="116114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ct val="100000"/>
              <a:buFont typeface="Trebuchet MS"/>
              <a:buNone/>
            </a:pPr>
            <a:r>
              <a:rPr lang="en-US">
                <a:solidFill>
                  <a:schemeClr val="dk1"/>
                </a:solidFill>
              </a:rPr>
              <a:t>Generation of an attributed molecular graph, illustrative example for 4-methyl-2-pentanone</a:t>
            </a:r>
            <a:endParaRPr>
              <a:solidFill>
                <a:schemeClr val="dk1"/>
              </a:solidFill>
            </a:endParaRPr>
          </a:p>
        </p:txBody>
      </p:sp>
      <p:pic>
        <p:nvPicPr>
          <p:cNvPr id="402" name="Google Shape;402;p17"/>
          <p:cNvPicPr preferRelativeResize="0">
            <a:picLocks noGrp="1"/>
          </p:cNvPicPr>
          <p:nvPr>
            <p:ph type="body" idx="1"/>
          </p:nvPr>
        </p:nvPicPr>
        <p:blipFill rotWithShape="1">
          <a:blip r:embed="rId3">
            <a:alphaModFix/>
          </a:blip>
          <a:srcRect/>
          <a:stretch/>
        </p:blipFill>
        <p:spPr>
          <a:xfrm>
            <a:off x="261257" y="1877308"/>
            <a:ext cx="11930743" cy="49806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p:nvPr/>
        </p:nvSpPr>
        <p:spPr>
          <a:xfrm>
            <a:off x="624114" y="58846"/>
            <a:ext cx="9158516" cy="54476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Molecular Graphs: </a:t>
            </a:r>
            <a:endParaRPr/>
          </a:p>
          <a:p>
            <a:pPr marL="0" marR="0" lvl="0" indent="0" algn="l" rtl="0">
              <a:spcBef>
                <a:spcPts val="0"/>
              </a:spcBef>
              <a:spcAft>
                <a:spcPts val="0"/>
              </a:spcAft>
              <a:buNone/>
            </a:pPr>
            <a:endParaRPr sz="1800" b="1">
              <a:solidFill>
                <a:schemeClr val="dk1"/>
              </a:solidFill>
              <a:latin typeface="Trebuchet MS"/>
              <a:ea typeface="Trebuchet MS"/>
              <a:cs typeface="Trebuchet MS"/>
              <a:sym typeface="Trebuchet MS"/>
            </a:endParaRPr>
          </a:p>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Any molecule can be represented as a molecular graph where nodes w, v ∈ V correspond to atoms. </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rebuchet MS"/>
              <a:ea typeface="Trebuchet MS"/>
              <a:cs typeface="Trebuchet MS"/>
              <a:sym typeface="Trebuchet MS"/>
            </a:endParaRPr>
          </a:p>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Edges e</a:t>
            </a:r>
            <a:r>
              <a:rPr lang="en-US" sz="1800" baseline="-25000">
                <a:solidFill>
                  <a:schemeClr val="dk1"/>
                </a:solidFill>
                <a:latin typeface="Trebuchet MS"/>
                <a:ea typeface="Trebuchet MS"/>
                <a:cs typeface="Trebuchet MS"/>
                <a:sym typeface="Trebuchet MS"/>
              </a:rPr>
              <a:t>vw </a:t>
            </a:r>
            <a:r>
              <a:rPr lang="en-US" sz="1800">
                <a:solidFill>
                  <a:schemeClr val="dk1"/>
                </a:solidFill>
                <a:latin typeface="Trebuchet MS"/>
                <a:ea typeface="Trebuchet MS"/>
                <a:cs typeface="Trebuchet MS"/>
                <a:sym typeface="Trebuchet MS"/>
              </a:rPr>
              <a:t>∈ E correspond to bonds between two atoms. Furthermore, a feature vector is assigned to each node and each edge that includes information about atom types, e.g., C atom, and bond types, e.g., double bond. </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rebuchet MS"/>
              <a:ea typeface="Trebuchet MS"/>
              <a:cs typeface="Trebuchet MS"/>
              <a:sym typeface="Trebuchet MS"/>
            </a:endParaRPr>
          </a:p>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The node feature vectors f </a:t>
            </a:r>
            <a:r>
              <a:rPr lang="en-US" sz="1800" baseline="30000">
                <a:solidFill>
                  <a:schemeClr val="dk1"/>
                </a:solidFill>
                <a:latin typeface="Trebuchet MS"/>
                <a:ea typeface="Trebuchet MS"/>
                <a:cs typeface="Trebuchet MS"/>
                <a:sym typeface="Trebuchet MS"/>
              </a:rPr>
              <a:t>V</a:t>
            </a:r>
            <a:r>
              <a:rPr lang="en-US" sz="1800">
                <a:solidFill>
                  <a:schemeClr val="dk1"/>
                </a:solidFill>
                <a:latin typeface="Trebuchet MS"/>
                <a:ea typeface="Trebuchet MS"/>
                <a:cs typeface="Trebuchet MS"/>
                <a:sym typeface="Trebuchet MS"/>
              </a:rPr>
              <a:t>(v) can contain additional atom information such as orbital hybridization. To reduce the size of molecular graphs, hydrogen atoms can be implicitly included in the feature vectors of nodes of heavy atoms by using a hydrogen count, resulting in an H-depleted molecular graph. </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rebuchet MS"/>
              <a:ea typeface="Trebuchet MS"/>
              <a:cs typeface="Trebuchet MS"/>
              <a:sym typeface="Trebuchet MS"/>
            </a:endParaRPr>
          </a:p>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Similarly, bond feature vectors  f </a:t>
            </a:r>
            <a:r>
              <a:rPr lang="en-US" sz="1800" baseline="30000">
                <a:solidFill>
                  <a:schemeClr val="dk1"/>
                </a:solidFill>
                <a:latin typeface="Trebuchet MS"/>
                <a:ea typeface="Trebuchet MS"/>
                <a:cs typeface="Trebuchet MS"/>
                <a:sym typeface="Trebuchet MS"/>
              </a:rPr>
              <a:t>E</a:t>
            </a:r>
            <a:r>
              <a:rPr lang="en-US" sz="1800">
                <a:solidFill>
                  <a:schemeClr val="dk1"/>
                </a:solidFill>
                <a:latin typeface="Trebuchet MS"/>
                <a:ea typeface="Trebuchet MS"/>
                <a:cs typeface="Trebuchet MS"/>
                <a:sym typeface="Trebuchet MS"/>
              </a:rPr>
              <a:t>(e</a:t>
            </a:r>
            <a:r>
              <a:rPr lang="en-US" sz="1800" baseline="-25000">
                <a:solidFill>
                  <a:schemeClr val="dk1"/>
                </a:solidFill>
                <a:latin typeface="Trebuchet MS"/>
                <a:ea typeface="Trebuchet MS"/>
                <a:cs typeface="Trebuchet MS"/>
                <a:sym typeface="Trebuchet MS"/>
              </a:rPr>
              <a:t>vw</a:t>
            </a:r>
            <a:r>
              <a:rPr lang="en-US" sz="1800">
                <a:solidFill>
                  <a:schemeClr val="dk1"/>
                </a:solidFill>
                <a:latin typeface="Trebuchet MS"/>
                <a:ea typeface="Trebuchet MS"/>
                <a:cs typeface="Trebuchet MS"/>
                <a:sym typeface="Trebuchet MS"/>
              </a:rPr>
              <a:t>) can provide additional information, e.g., on ring structures. GNNs operate on graph structures, i.e., they take the molecular graph and its feature vectors as inputs.</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0CBE-C153-629E-02C7-16E642397A0A}"/>
              </a:ext>
            </a:extLst>
          </p:cNvPr>
          <p:cNvSpPr>
            <a:spLocks noGrp="1"/>
          </p:cNvSpPr>
          <p:nvPr>
            <p:ph type="title"/>
          </p:nvPr>
        </p:nvSpPr>
        <p:spPr>
          <a:xfrm>
            <a:off x="453544" y="583777"/>
            <a:ext cx="8596668" cy="660400"/>
          </a:xfrm>
        </p:spPr>
        <p:txBody>
          <a:bodyPr>
            <a:normAutofit/>
          </a:bodyPr>
          <a:lstStyle/>
          <a:p>
            <a:r>
              <a:rPr lang="en-IN" sz="3500" u="sng" dirty="0">
                <a:solidFill>
                  <a:schemeClr val="accent5">
                    <a:lumMod val="50000"/>
                  </a:schemeClr>
                </a:solidFill>
                <a:latin typeface="Algerian" panose="04020705040A02060702" pitchFamily="82" charset="0"/>
                <a:cs typeface="Times New Roman" panose="02020603050405020304" pitchFamily="18" charset="0"/>
              </a:rPr>
              <a:t>Objectives of the project</a:t>
            </a:r>
          </a:p>
        </p:txBody>
      </p:sp>
      <p:sp>
        <p:nvSpPr>
          <p:cNvPr id="3" name="Content Placeholder 2">
            <a:extLst>
              <a:ext uri="{FF2B5EF4-FFF2-40B4-BE49-F238E27FC236}">
                <a16:creationId xmlns:a16="http://schemas.microsoft.com/office/drawing/2014/main" id="{4C3BDE1C-246A-532F-29F2-BA3E5E074A59}"/>
              </a:ext>
            </a:extLst>
          </p:cNvPr>
          <p:cNvSpPr>
            <a:spLocks noGrp="1"/>
          </p:cNvSpPr>
          <p:nvPr>
            <p:ph idx="1"/>
          </p:nvPr>
        </p:nvSpPr>
        <p:spPr>
          <a:xfrm>
            <a:off x="453544" y="1571637"/>
            <a:ext cx="8596668" cy="3880773"/>
          </a:xfrm>
        </p:spPr>
        <p:txBody>
          <a:bodyPr vert="horz" lIns="91440" tIns="45720" rIns="91440" bIns="45720" rtlCol="0" anchor="t">
            <a:normAutofit/>
          </a:bodyPr>
          <a:lstStyle/>
          <a:p>
            <a:r>
              <a:rPr lang="en-IN" sz="2000" dirty="0">
                <a:solidFill>
                  <a:schemeClr val="tx1"/>
                </a:solidFill>
                <a:latin typeface="Times New Roman"/>
                <a:cs typeface="Times New Roman"/>
              </a:rPr>
              <a:t>The main objective of </a:t>
            </a:r>
            <a:r>
              <a:rPr lang="en-IN" sz="2000">
                <a:solidFill>
                  <a:schemeClr val="tx1"/>
                </a:solidFill>
                <a:latin typeface="Times New Roman"/>
                <a:cs typeface="Times New Roman"/>
              </a:rPr>
              <a:t>the project </a:t>
            </a:r>
            <a:endParaRPr lang="en-IN" sz="2000" dirty="0">
              <a:solidFill>
                <a:schemeClr val="tx1"/>
              </a:solidFill>
              <a:latin typeface="Times New Roman"/>
              <a:cs typeface="Times New Roman"/>
            </a:endParaRPr>
          </a:p>
          <a:p>
            <a:r>
              <a:rPr lang="en-IN" sz="2000" dirty="0">
                <a:solidFill>
                  <a:schemeClr val="tx1"/>
                </a:solidFill>
                <a:latin typeface="Times New Roman"/>
                <a:cs typeface="Times New Roman"/>
              </a:rPr>
              <a:t>Perform Exploratory Data Analysis.</a:t>
            </a:r>
          </a:p>
          <a:p>
            <a:r>
              <a:rPr lang="en-IN" sz="2000" dirty="0">
                <a:solidFill>
                  <a:schemeClr val="tx1"/>
                </a:solidFill>
                <a:latin typeface="Times New Roman"/>
                <a:cs typeface="Times New Roman"/>
              </a:rPr>
              <a:t>Use PCA to obtain reduced dimensions</a:t>
            </a:r>
          </a:p>
          <a:p>
            <a:r>
              <a:rPr lang="en-IN" sz="2000" dirty="0">
                <a:solidFill>
                  <a:schemeClr val="tx1"/>
                </a:solidFill>
                <a:latin typeface="Times New Roman"/>
                <a:cs typeface="Times New Roman"/>
              </a:rPr>
              <a:t>Train the dataset </a:t>
            </a:r>
          </a:p>
          <a:p>
            <a:r>
              <a:rPr lang="en-IN" sz="2000" dirty="0">
                <a:solidFill>
                  <a:schemeClr val="tx1"/>
                </a:solidFill>
                <a:latin typeface="Times New Roman"/>
                <a:cs typeface="Times New Roman"/>
              </a:rPr>
              <a:t>Apply a Deep Learning Model (CNN1D) to predict RUL of an engine.</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a:cs typeface="Times New Roman"/>
              </a:rPr>
              <a:t>Federated Learning using flower.</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62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9"/>
          <p:cNvSpPr txBox="1">
            <a:spLocks noGrp="1"/>
          </p:cNvSpPr>
          <p:nvPr>
            <p:ph type="title"/>
          </p:nvPr>
        </p:nvSpPr>
        <p:spPr>
          <a:xfrm>
            <a:off x="677334" y="261258"/>
            <a:ext cx="8596668" cy="508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ct val="100000"/>
              <a:buFont typeface="Trebuchet MS"/>
              <a:buNone/>
            </a:pPr>
            <a:r>
              <a:rPr lang="en-US">
                <a:solidFill>
                  <a:schemeClr val="dk1"/>
                </a:solidFill>
              </a:rPr>
              <a:t>Dataset Preprocessing</a:t>
            </a:r>
            <a:endParaRPr>
              <a:solidFill>
                <a:schemeClr val="dk1"/>
              </a:solidFill>
            </a:endParaRPr>
          </a:p>
        </p:txBody>
      </p:sp>
      <p:sp>
        <p:nvSpPr>
          <p:cNvPr id="413" name="Google Shape;413;p19"/>
          <p:cNvSpPr txBox="1">
            <a:spLocks noGrp="1"/>
          </p:cNvSpPr>
          <p:nvPr>
            <p:ph type="body" idx="1"/>
          </p:nvPr>
        </p:nvSpPr>
        <p:spPr>
          <a:xfrm>
            <a:off x="677333" y="957943"/>
            <a:ext cx="9105295" cy="557348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Font typeface="Noto Sans Symbols"/>
              <a:buChar char="▪"/>
            </a:pPr>
            <a:r>
              <a:rPr lang="en-US"/>
              <a:t>Normal boiling point data set contains 5,276 boiling points for 5,089 molecules of various classes, i.e., pure hydrocarbons, hydrocarbons with additional atoms such as oxygen, nitrogen, or fluorine, as well as multi-functional molecules.</a:t>
            </a:r>
            <a:endParaRPr/>
          </a:p>
          <a:p>
            <a:pPr marL="342900" lvl="0" indent="-342900" algn="l" rtl="0">
              <a:spcBef>
                <a:spcPts val="1000"/>
              </a:spcBef>
              <a:spcAft>
                <a:spcPts val="0"/>
              </a:spcAft>
              <a:buSzPts val="1440"/>
              <a:buFont typeface="Noto Sans Symbols"/>
              <a:buChar char="▪"/>
            </a:pPr>
            <a:r>
              <a:rPr lang="en-US"/>
              <a:t> We will randomly select 10% of the data set for testing, i.e., 509 molecules are set aside. The test set is kept unchanged in the following. The remaining 4,749 data points will be split randomly into 90% training set and 10% validation set. </a:t>
            </a:r>
            <a:endParaRPr/>
          </a:p>
          <a:p>
            <a:pPr marL="342900" lvl="0" indent="-342900" algn="l" rtl="0">
              <a:spcBef>
                <a:spcPts val="1000"/>
              </a:spcBef>
              <a:spcAft>
                <a:spcPts val="0"/>
              </a:spcAft>
              <a:buSzPts val="1440"/>
              <a:buFont typeface="Noto Sans Symbols"/>
              <a:buChar char="▪"/>
            </a:pPr>
            <a:r>
              <a:rPr lang="en-US"/>
              <a:t>We will convert the molecules provided as SMILES strings to attributed molecular graphs with the atom and bond features provided in Table 1 and Table 2, respectively, with the help of RDKit.</a:t>
            </a:r>
            <a:endParaRPr/>
          </a:p>
          <a:p>
            <a:pPr marL="342900" lvl="0" indent="-342900" algn="l" rtl="0">
              <a:spcBef>
                <a:spcPts val="1000"/>
              </a:spcBef>
              <a:spcAft>
                <a:spcPts val="0"/>
              </a:spcAft>
              <a:buSzPts val="1440"/>
              <a:buFont typeface="Noto Sans Symbols"/>
              <a:buChar char="▪"/>
            </a:pPr>
            <a:r>
              <a:rPr lang="en-US"/>
              <a:t>We extend the atom features stated in Table 1 to the atom types occurring in the data set (C, O, N, F, S, Cl, P, I, Br, Si) and exclude atom features that do not occur or do not vary, i.e., sp3d and atom charge, resulting in 20 atom features and 6 bond features in total.</a:t>
            </a:r>
            <a:endParaRPr/>
          </a:p>
          <a:p>
            <a:pPr marL="342900" lvl="0" indent="-342900" algn="l" rtl="0">
              <a:spcBef>
                <a:spcPts val="1000"/>
              </a:spcBef>
              <a:spcAft>
                <a:spcPts val="0"/>
              </a:spcAft>
              <a:buSzPts val="1440"/>
              <a:buFont typeface="Noto Sans Symbols"/>
              <a:buChar char="▪"/>
            </a:pPr>
            <a:r>
              <a:rPr lang="en-US"/>
              <a:t> We standardize the boiling point values to a Gaussian with a zero mean and standard deviation of one (Z-score normalization) for training purposes.</a:t>
            </a:r>
            <a:endParaRPr/>
          </a:p>
          <a:p>
            <a:pPr marL="342900" lvl="0" indent="-342900" algn="l" rtl="0">
              <a:spcBef>
                <a:spcPts val="1000"/>
              </a:spcBef>
              <a:spcAft>
                <a:spcPts val="0"/>
              </a:spcAft>
              <a:buSzPts val="144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Background</a:t>
            </a:r>
            <a:endParaRPr/>
          </a:p>
        </p:txBody>
      </p:sp>
      <p:sp>
        <p:nvSpPr>
          <p:cNvPr id="419" name="Google Shape;419;p20"/>
          <p:cNvSpPr txBox="1">
            <a:spLocks noGrp="1"/>
          </p:cNvSpPr>
          <p:nvPr>
            <p:ph type="body" idx="1"/>
          </p:nvPr>
        </p:nvSpPr>
        <p:spPr>
          <a:xfrm>
            <a:off x="677333" y="1378857"/>
            <a:ext cx="10629296" cy="466250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r>
              <a:rPr lang="en-US"/>
              <a:t>While going through the list of projects floated, we got some idea about the different types of  topics that we can search on.</a:t>
            </a:r>
            <a:endParaRPr/>
          </a:p>
          <a:p>
            <a:pPr marL="342900" lvl="0" indent="-342900" algn="l" rtl="0">
              <a:spcBef>
                <a:spcPts val="1000"/>
              </a:spcBef>
              <a:spcAft>
                <a:spcPts val="0"/>
              </a:spcAft>
              <a:buSzPts val="1440"/>
              <a:buNone/>
            </a:pPr>
            <a:r>
              <a:rPr lang="en-US"/>
              <a:t>We want to do project related to graphical neural network as it is one of the hot topics right now. </a:t>
            </a:r>
            <a:endParaRPr/>
          </a:p>
          <a:p>
            <a:pPr marL="342900" lvl="0" indent="-342900" algn="l" rtl="0">
              <a:spcBef>
                <a:spcPts val="1000"/>
              </a:spcBef>
              <a:spcAft>
                <a:spcPts val="0"/>
              </a:spcAft>
              <a:buSzPts val="1440"/>
              <a:buNone/>
            </a:pPr>
            <a:r>
              <a:rPr lang="en-US"/>
              <a:t>We searched a lot of papers on Nature, Google scholar, Science direct, ACS but getting the dataset has been the major problem.</a:t>
            </a:r>
            <a:endParaRPr/>
          </a:p>
          <a:p>
            <a:pPr marL="342900" lvl="0" indent="-342900" algn="l" rtl="0">
              <a:spcBef>
                <a:spcPts val="1000"/>
              </a:spcBef>
              <a:spcAft>
                <a:spcPts val="0"/>
              </a:spcAft>
              <a:buSzPts val="1440"/>
              <a:buNone/>
            </a:pPr>
            <a:r>
              <a:rPr lang="en-US"/>
              <a:t>Finally we got the dataset of the 5276 molecules  in SMILES format  which also contains the boiling point of the molecules.</a:t>
            </a:r>
            <a:endParaRPr/>
          </a:p>
          <a:p>
            <a:pPr marL="342900" lvl="0" indent="-342900" algn="l" rtl="0">
              <a:spcBef>
                <a:spcPts val="1000"/>
              </a:spcBef>
              <a:spcAft>
                <a:spcPts val="0"/>
              </a:spcAft>
              <a:buSzPts val="1440"/>
              <a:buNone/>
            </a:pPr>
            <a:r>
              <a:rPr lang="en-US"/>
              <a:t>This problem has a good mixture of  machine learning(regression analysis) and deep learning(neural network).</a:t>
            </a:r>
            <a:endParaRPr/>
          </a:p>
          <a:p>
            <a:pPr marL="342900" lvl="0" indent="-342900" algn="l" rtl="0">
              <a:spcBef>
                <a:spcPts val="1000"/>
              </a:spcBef>
              <a:spcAft>
                <a:spcPts val="0"/>
              </a:spcAft>
              <a:buSzPts val="1440"/>
              <a:buNone/>
            </a:pPr>
            <a:r>
              <a:rPr lang="en-US"/>
              <a:t>SMILES is   a specification in the form of a </a:t>
            </a:r>
            <a:r>
              <a:rPr lang="en-US" u="sng">
                <a:solidFill>
                  <a:schemeClr val="dk1"/>
                </a:solidFill>
                <a:hlinkClick r:id="rId3">
                  <a:extLst>
                    <a:ext uri="{A12FA001-AC4F-418D-AE19-62706E023703}">
                      <ahyp:hlinkClr xmlns:ahyp="http://schemas.microsoft.com/office/drawing/2018/hyperlinkcolor" val="tx"/>
                    </a:ext>
                  </a:extLst>
                </a:hlinkClick>
              </a:rPr>
              <a:t>line notation</a:t>
            </a:r>
            <a:r>
              <a:rPr lang="en-US"/>
              <a:t> for describing the structure of </a:t>
            </a:r>
            <a:r>
              <a:rPr lang="en-US" u="sng">
                <a:solidFill>
                  <a:schemeClr val="hlink"/>
                </a:solidFill>
                <a:hlinkClick r:id="rId4"/>
              </a:rPr>
              <a:t>chemical species</a:t>
            </a:r>
            <a:r>
              <a:rPr lang="en-US"/>
              <a:t> using short </a:t>
            </a:r>
            <a:r>
              <a:rPr lang="en-US" u="sng">
                <a:solidFill>
                  <a:schemeClr val="hlink"/>
                </a:solidFill>
                <a:hlinkClick r:id="rId5"/>
              </a:rPr>
              <a:t>ASCII</a:t>
            </a:r>
            <a:r>
              <a:rPr lang="en-US"/>
              <a:t> </a:t>
            </a:r>
            <a:r>
              <a:rPr lang="en-US" u="sng">
                <a:solidFill>
                  <a:schemeClr val="hlink"/>
                </a:solidFill>
                <a:hlinkClick r:id="rId6"/>
              </a:rPr>
              <a:t>strings</a:t>
            </a:r>
            <a:r>
              <a:rPr lang="en-US"/>
              <a:t>.</a:t>
            </a:r>
            <a:endParaRPr/>
          </a:p>
          <a:p>
            <a:pPr marL="342900" lvl="0" indent="-342900" algn="l" rtl="0">
              <a:spcBef>
                <a:spcPts val="1000"/>
              </a:spcBef>
              <a:spcAft>
                <a:spcPts val="0"/>
              </a:spcAft>
              <a:buSzPts val="1440"/>
              <a:buNone/>
            </a:pPr>
            <a:r>
              <a:rPr lang="en-US"/>
              <a:t>GNNs utilize a graph representation of molecules, where atoms correspond to nodes and bonds to edges containing information about the molecular structure.</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1"/>
          <p:cNvSpPr txBox="1">
            <a:spLocks noGrp="1"/>
          </p:cNvSpPr>
          <p:nvPr>
            <p:ph type="title"/>
          </p:nvPr>
        </p:nvSpPr>
        <p:spPr>
          <a:xfrm>
            <a:off x="677334" y="-1"/>
            <a:ext cx="8596668" cy="23222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endParaRPr/>
          </a:p>
        </p:txBody>
      </p:sp>
      <p:sp>
        <p:nvSpPr>
          <p:cNvPr id="425" name="Google Shape;425;p21"/>
          <p:cNvSpPr txBox="1">
            <a:spLocks noGrp="1"/>
          </p:cNvSpPr>
          <p:nvPr>
            <p:ph type="body" idx="1"/>
          </p:nvPr>
        </p:nvSpPr>
        <p:spPr>
          <a:xfrm>
            <a:off x="677334" y="595086"/>
            <a:ext cx="8596668" cy="590731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SzPct val="79999"/>
              <a:buChar char="►"/>
            </a:pPr>
            <a:r>
              <a:rPr lang="en-US"/>
              <a:t>The Simplified Molecular Input Line Entry System (SMILES) is a way to represent the 2D structure of a molecule as a text string. SMILES notation is widely used in cheminformatics and computational chemistry to encode and exchange information about molecular structures.</a:t>
            </a:r>
            <a:endParaRPr/>
          </a:p>
          <a:p>
            <a:pPr marL="342900" lvl="0" indent="-342900" algn="l" rtl="0">
              <a:spcBef>
                <a:spcPts val="1000"/>
              </a:spcBef>
              <a:spcAft>
                <a:spcPts val="0"/>
              </a:spcAft>
              <a:buSzPct val="79999"/>
              <a:buChar char="►"/>
            </a:pPr>
            <a:r>
              <a:rPr lang="en-US"/>
              <a:t>There are several reasons why the SMILES dataset is important for molecules:</a:t>
            </a:r>
            <a:endParaRPr/>
          </a:p>
          <a:p>
            <a:pPr marL="342900" lvl="0" indent="-342900" algn="l" rtl="0">
              <a:spcBef>
                <a:spcPts val="1000"/>
              </a:spcBef>
              <a:spcAft>
                <a:spcPts val="0"/>
              </a:spcAft>
              <a:buSzPct val="79999"/>
              <a:buChar char="►"/>
            </a:pPr>
            <a:r>
              <a:rPr lang="en-US"/>
              <a:t>Compact and unambiguous representation: SMILES notation provides a compact and unambiguous way to represent the 2D structure of a molecule as a text string, which can be easily shared, stored and processed.</a:t>
            </a:r>
            <a:endParaRPr/>
          </a:p>
          <a:p>
            <a:pPr marL="342900" lvl="0" indent="-342900" algn="l" rtl="0">
              <a:spcBef>
                <a:spcPts val="1000"/>
              </a:spcBef>
              <a:spcAft>
                <a:spcPts val="0"/>
              </a:spcAft>
              <a:buSzPct val="79999"/>
              <a:buChar char="►"/>
            </a:pPr>
            <a:r>
              <a:rPr lang="en-US"/>
              <a:t>Facilitates data analysis: SMILES notation allows large numbers of molecules to be compared and analyzed in a standardized way. This facilitates the identification of patterns and trends in large datasets of molecular structures, which can help in the discovery of new drugs and materials.</a:t>
            </a:r>
            <a:endParaRPr/>
          </a:p>
          <a:p>
            <a:pPr marL="342900" lvl="0" indent="-342900" algn="l" rtl="0">
              <a:spcBef>
                <a:spcPts val="1000"/>
              </a:spcBef>
              <a:spcAft>
                <a:spcPts val="0"/>
              </a:spcAft>
              <a:buSzPct val="79999"/>
              <a:buChar char="►"/>
            </a:pPr>
            <a:r>
              <a:rPr lang="en-US"/>
              <a:t>Enables virtual screening: SMILES notation allows virtual screening of large molecular databases for drug discovery. This is the process of using computational methods to search for molecules that have desirable properties for drug development.</a:t>
            </a:r>
            <a:endParaRPr/>
          </a:p>
          <a:p>
            <a:pPr marL="342900" lvl="0" indent="-342900" algn="l" rtl="0">
              <a:spcBef>
                <a:spcPts val="1000"/>
              </a:spcBef>
              <a:spcAft>
                <a:spcPts val="0"/>
              </a:spcAft>
              <a:buSzPct val="79999"/>
              <a:buChar char="►"/>
            </a:pPr>
            <a:r>
              <a:rPr lang="en-US"/>
              <a:t>Important for machine learning: SMILES notation is a critical input for machine learning models used for molecular property prediction, such as predicting the solubility, toxicity or biological activity of a compound.</a:t>
            </a:r>
            <a:endParaRPr/>
          </a:p>
          <a:p>
            <a:pPr marL="342900" lvl="0" indent="-342900" algn="l" rtl="0">
              <a:spcBef>
                <a:spcPts val="1000"/>
              </a:spcBef>
              <a:spcAft>
                <a:spcPts val="0"/>
              </a:spcAft>
              <a:buSzPct val="79999"/>
              <a:buChar char="►"/>
            </a:pPr>
            <a:r>
              <a:rPr lang="en-US"/>
              <a:t>Overall, the SMILES dataset is a valuable resource for the study of molecular structures, drug discovery and development, and computational chemistry.</a:t>
            </a:r>
            <a:br>
              <a:rPr lang="en-US"/>
            </a:b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2"/>
          <p:cNvSpPr/>
          <p:nvPr/>
        </p:nvSpPr>
        <p:spPr>
          <a:xfrm>
            <a:off x="290286" y="638628"/>
            <a:ext cx="11582400" cy="9587497"/>
          </a:xfrm>
          <a:prstGeom prst="rect">
            <a:avLst/>
          </a:prstGeom>
          <a:noFill/>
          <a:ln>
            <a:noFill/>
          </a:ln>
        </p:spPr>
        <p:txBody>
          <a:bodyPr spcFirstLastPara="1" wrap="square" lIns="0" tIns="198375" rIns="0" bIns="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GCN, or Graph Convolutional Networks, are a type of neural network that operate on graph data structures. Here are some advantages and disadvantages of using GCNs:</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Advantages:</a:t>
            </a:r>
            <a:endParaRPr/>
          </a:p>
          <a:p>
            <a:pPr marL="0" marR="0" lvl="0" indent="-1143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Handle non-Euclidean data: GCNs can handle non-Euclidean data, such as graphs, which is useful for applications where data is represented as a graph, such as social networks, citation networks, and protein interaction networks.</a:t>
            </a:r>
            <a:endParaRPr/>
          </a:p>
          <a:p>
            <a:pPr marL="0" marR="0" lvl="0" indent="-1143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Utilize graph structure: GCNs can utilize the graph structure of the data to extract meaningful features and learn the relationships between nodes in the graph.</a:t>
            </a:r>
            <a:endParaRPr/>
          </a:p>
          <a:p>
            <a:pPr marL="0" marR="0" lvl="0" indent="-1143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Transductive and Inductive Learning: GCNs can perform both transductive and inductive learning. Transductive learning is the process of inferring labels of nodes in a graph that have been seen during training, while inductive learning can generalize to unseen nodes in the graph.</a:t>
            </a:r>
            <a:endParaRPr/>
          </a:p>
          <a:p>
            <a:pPr marL="0" marR="0" lvl="0" indent="-1143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Fewer parameters: GCNs typically have fewer parameters than traditional convolutional neural networks, making them more efficient in terms of memory and computation.</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Disadvantages:</a:t>
            </a:r>
            <a:endParaRPr/>
          </a:p>
          <a:p>
            <a:pPr marL="0" marR="0" lvl="0" indent="-1143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Overfitting: GCNs can overfit to the training data, especially when the graph is small or sparse.</a:t>
            </a:r>
            <a:endParaRPr/>
          </a:p>
          <a:p>
            <a:pPr marL="0" marR="0" lvl="0" indent="-1143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Difficulty handling large graphs: GCNs can be computationally expensive to train and evaluate on large graphs.</a:t>
            </a:r>
            <a:endParaRPr/>
          </a:p>
          <a:p>
            <a:pPr marL="0" marR="0" lvl="0" indent="-1143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Dependency on graph structure: GCNs rely on the graph structure of the data, which can be problematic if the graph is noisy, incomplete, or poorly structured.</a:t>
            </a:r>
            <a:endParaRPr/>
          </a:p>
          <a:p>
            <a:pPr marL="0" marR="0" lvl="0" indent="-1143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Interpretability: GCNs can be difficult to interpret due to the complex interactions between the nodes in the graph.</a:t>
            </a:r>
            <a:endParaRPr/>
          </a:p>
          <a:p>
            <a:pPr marL="0" marR="0" lvl="0" indent="0" algn="l" rtl="0">
              <a:lnSpc>
                <a:spcPct val="100000"/>
              </a:lnSpc>
              <a:spcBef>
                <a:spcPts val="0"/>
              </a:spcBef>
              <a:spcAft>
                <a:spcPts val="0"/>
              </a:spcAft>
              <a:buClr>
                <a:schemeClr val="dk1"/>
              </a:buClr>
              <a:buSzPts val="1000"/>
              <a:buFont typeface="Trebuchet MS"/>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Trebuchet MS"/>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br>
              <a:rPr lang="en-US" sz="1000" b="0" i="0" u="none" strike="noStrike" cap="none">
                <a:solidFill>
                  <a:schemeClr val="dk1"/>
                </a:solidFill>
                <a:latin typeface="Arial"/>
                <a:ea typeface="Arial"/>
                <a:cs typeface="Arial"/>
                <a:sym typeface="Arial"/>
              </a:rPr>
            </a:br>
            <a:endParaRPr sz="1000" b="0"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3"/>
          <p:cNvSpPr txBox="1">
            <a:spLocks noGrp="1"/>
          </p:cNvSpPr>
          <p:nvPr>
            <p:ph type="title"/>
          </p:nvPr>
        </p:nvSpPr>
        <p:spPr>
          <a:xfrm>
            <a:off x="197154" y="229660"/>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Steps to be followed</a:t>
            </a:r>
            <a:endParaRPr/>
          </a:p>
        </p:txBody>
      </p:sp>
      <p:sp>
        <p:nvSpPr>
          <p:cNvPr id="436" name="Google Shape;436;p23"/>
          <p:cNvSpPr txBox="1">
            <a:spLocks noGrp="1"/>
          </p:cNvSpPr>
          <p:nvPr>
            <p:ph type="body" idx="1"/>
          </p:nvPr>
        </p:nvSpPr>
        <p:spPr>
          <a:xfrm>
            <a:off x="197154" y="1080999"/>
            <a:ext cx="11144551" cy="521059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solidFill>
                  <a:schemeClr val="dk1"/>
                </a:solidFill>
                <a:latin typeface="Times New Roman"/>
                <a:ea typeface="Times New Roman"/>
                <a:cs typeface="Times New Roman"/>
                <a:sym typeface="Times New Roman"/>
              </a:rPr>
              <a:t>Drop 26 and 27th columns from the data set as they contain NAN values.</a:t>
            </a:r>
            <a:endParaRPr/>
          </a:p>
          <a:p>
            <a:pPr marL="342900" lvl="0" indent="-342900" algn="l" rtl="0">
              <a:spcBef>
                <a:spcPts val="1000"/>
              </a:spcBef>
              <a:spcAft>
                <a:spcPts val="0"/>
              </a:spcAft>
              <a:buSzPts val="1440"/>
              <a:buChar char="►"/>
            </a:pPr>
            <a:r>
              <a:rPr lang="en-US">
                <a:solidFill>
                  <a:schemeClr val="dk1"/>
                </a:solidFill>
                <a:latin typeface="Times New Roman"/>
                <a:ea typeface="Times New Roman"/>
                <a:cs typeface="Times New Roman"/>
                <a:sym typeface="Times New Roman"/>
              </a:rPr>
              <a:t> Add header of each columns.</a:t>
            </a:r>
            <a:endParaRPr/>
          </a:p>
          <a:p>
            <a:pPr marL="342900" lvl="0" indent="-251459" algn="l" rtl="0">
              <a:spcBef>
                <a:spcPts val="1000"/>
              </a:spcBef>
              <a:spcAft>
                <a:spcPts val="0"/>
              </a:spcAft>
              <a:buSzPts val="1440"/>
              <a:buNone/>
            </a:pPr>
            <a:endParaRPr>
              <a:solidFill>
                <a:schemeClr val="dk1"/>
              </a:solidFill>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a:solidFill>
                  <a:schemeClr val="dk1"/>
                </a:solidFill>
                <a:latin typeface="Times New Roman"/>
                <a:ea typeface="Times New Roman"/>
                <a:cs typeface="Times New Roman"/>
                <a:sym typeface="Times New Roman"/>
              </a:rPr>
              <a:t>Add RUL to the data using add_rul_to_data(dataset) Function:</a:t>
            </a:r>
            <a:endParaRPr/>
          </a:p>
          <a:p>
            <a:pPr marL="342900" lvl="0" indent="-251459" algn="l" rtl="0">
              <a:spcBef>
                <a:spcPts val="1000"/>
              </a:spcBef>
              <a:spcAft>
                <a:spcPts val="0"/>
              </a:spcAft>
              <a:buSzPts val="1440"/>
              <a:buNone/>
            </a:pPr>
            <a:endParaRPr>
              <a:solidFill>
                <a:schemeClr val="dk1"/>
              </a:solidFill>
              <a:latin typeface="Times New Roman"/>
              <a:ea typeface="Times New Roman"/>
              <a:cs typeface="Times New Roman"/>
              <a:sym typeface="Times New Roman"/>
            </a:endParaRPr>
          </a:p>
        </p:txBody>
      </p:sp>
      <p:pic>
        <p:nvPicPr>
          <p:cNvPr id="437" name="Google Shape;437;p23"/>
          <p:cNvPicPr preferRelativeResize="0"/>
          <p:nvPr/>
        </p:nvPicPr>
        <p:blipFill rotWithShape="1">
          <a:blip r:embed="rId3">
            <a:alphaModFix/>
          </a:blip>
          <a:srcRect/>
          <a:stretch/>
        </p:blipFill>
        <p:spPr>
          <a:xfrm>
            <a:off x="209872" y="2013040"/>
            <a:ext cx="7225694" cy="609653"/>
          </a:xfrm>
          <a:prstGeom prst="rect">
            <a:avLst/>
          </a:prstGeom>
          <a:noFill/>
          <a:ln>
            <a:noFill/>
          </a:ln>
        </p:spPr>
      </p:pic>
      <p:pic>
        <p:nvPicPr>
          <p:cNvPr id="438" name="Google Shape;438;p23"/>
          <p:cNvPicPr preferRelativeResize="0"/>
          <p:nvPr/>
        </p:nvPicPr>
        <p:blipFill rotWithShape="1">
          <a:blip r:embed="rId4">
            <a:alphaModFix/>
          </a:blip>
          <a:srcRect/>
          <a:stretch/>
        </p:blipFill>
        <p:spPr>
          <a:xfrm>
            <a:off x="322771" y="3256208"/>
            <a:ext cx="6401355" cy="3299746"/>
          </a:xfrm>
          <a:prstGeom prst="rect">
            <a:avLst/>
          </a:prstGeom>
          <a:noFill/>
          <a:ln>
            <a:noFill/>
          </a:ln>
        </p:spPr>
      </p:pic>
      <p:sp>
        <p:nvSpPr>
          <p:cNvPr id="439" name="Google Shape;439;p23"/>
          <p:cNvSpPr txBox="1"/>
          <p:nvPr/>
        </p:nvSpPr>
        <p:spPr>
          <a:xfrm>
            <a:off x="7435566" y="3554734"/>
            <a:ext cx="397621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chemeClr val="dk1"/>
                </a:solidFill>
                <a:latin typeface="Times New Roman"/>
                <a:ea typeface="Times New Roman"/>
                <a:cs typeface="Times New Roman"/>
                <a:sym typeface="Times New Roman"/>
              </a:rPr>
              <a:t>EOL= END OF LIFE CYCLE </a:t>
            </a:r>
            <a:endParaRPr/>
          </a:p>
          <a:p>
            <a:pPr marL="0" marR="0" lvl="0" indent="0" algn="l" rtl="0">
              <a:spcBef>
                <a:spcPts val="0"/>
              </a:spcBef>
              <a:spcAft>
                <a:spcPts val="0"/>
              </a:spcAft>
              <a:buNone/>
            </a:pPr>
            <a:r>
              <a:rPr lang="en-US" sz="1800" b="1" i="0">
                <a:solidFill>
                  <a:schemeClr val="dk1"/>
                </a:solidFill>
                <a:latin typeface="Times New Roman"/>
                <a:ea typeface="Times New Roman"/>
                <a:cs typeface="Times New Roman"/>
                <a:sym typeface="Times New Roman"/>
              </a:rPr>
              <a:t>RUL= REMAINING USEFUL LIFE </a:t>
            </a:r>
            <a:endParaRPr/>
          </a:p>
          <a:p>
            <a:pPr marL="0" marR="0" lvl="0" indent="0" algn="l" rtl="0">
              <a:spcBef>
                <a:spcPts val="0"/>
              </a:spcBef>
              <a:spcAft>
                <a:spcPts val="0"/>
              </a:spcAft>
              <a:buNone/>
            </a:pPr>
            <a:r>
              <a:rPr lang="en-US" sz="1800" b="1" i="0">
                <a:solidFill>
                  <a:schemeClr val="dk1"/>
                </a:solidFill>
                <a:latin typeface="Times New Roman"/>
                <a:ea typeface="Times New Roman"/>
                <a:cs typeface="Times New Roman"/>
                <a:sym typeface="Times New Roman"/>
              </a:rPr>
              <a:t>RUL=EOL-CYCLE TIME</a:t>
            </a:r>
            <a:endParaRPr sz="1800" b="1">
              <a:solidFill>
                <a:schemeClr val="dk1"/>
              </a:solidFill>
              <a:latin typeface="Times New Roman"/>
              <a:ea typeface="Times New Roman"/>
              <a:cs typeface="Times New Roman"/>
              <a:sym typeface="Times New Roman"/>
            </a:endParaRPr>
          </a:p>
        </p:txBody>
      </p:sp>
      <p:pic>
        <p:nvPicPr>
          <p:cNvPr id="440" name="Google Shape;440;p23"/>
          <p:cNvPicPr preferRelativeResize="0"/>
          <p:nvPr/>
        </p:nvPicPr>
        <p:blipFill rotWithShape="1">
          <a:blip r:embed="rId5">
            <a:alphaModFix/>
          </a:blip>
          <a:srcRect/>
          <a:stretch/>
        </p:blipFill>
        <p:spPr>
          <a:xfrm>
            <a:off x="7220032" y="5875086"/>
            <a:ext cx="4884843" cy="548688"/>
          </a:xfrm>
          <a:prstGeom prst="rect">
            <a:avLst/>
          </a:prstGeom>
          <a:noFill/>
          <a:ln>
            <a:noFill/>
          </a:ln>
        </p:spPr>
      </p:pic>
      <p:sp>
        <p:nvSpPr>
          <p:cNvPr id="441" name="Google Shape;441;p23"/>
          <p:cNvSpPr txBox="1"/>
          <p:nvPr/>
        </p:nvSpPr>
        <p:spPr>
          <a:xfrm>
            <a:off x="7148287" y="5294869"/>
            <a:ext cx="4441371"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imes New Roman"/>
                <a:ea typeface="Times New Roman"/>
                <a:cs typeface="Times New Roman"/>
                <a:sym typeface="Times New Roman"/>
              </a:rPr>
              <a:t>Save the various Train, test datasets in csv format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5"/>
        <p:cNvGrpSpPr/>
        <p:nvPr/>
      </p:nvGrpSpPr>
      <p:grpSpPr>
        <a:xfrm>
          <a:off x="0" y="0"/>
          <a:ext cx="0" cy="0"/>
          <a:chOff x="0" y="0"/>
          <a:chExt cx="0" cy="0"/>
        </a:xfrm>
      </p:grpSpPr>
      <p:pic>
        <p:nvPicPr>
          <p:cNvPr id="446" name="Google Shape;446;p24" descr="Table&#10;&#10;Description automatically generated"/>
          <p:cNvPicPr preferRelativeResize="0"/>
          <p:nvPr/>
        </p:nvPicPr>
        <p:blipFill rotWithShape="1">
          <a:blip r:embed="rId3">
            <a:alphaModFix/>
          </a:blip>
          <a:srcRect l="55667" r="-333"/>
          <a:stretch/>
        </p:blipFill>
        <p:spPr>
          <a:xfrm>
            <a:off x="8651273" y="1430574"/>
            <a:ext cx="2216851" cy="4410132"/>
          </a:xfrm>
          <a:prstGeom prst="rect">
            <a:avLst/>
          </a:prstGeom>
          <a:noFill/>
          <a:ln>
            <a:noFill/>
          </a:ln>
        </p:spPr>
      </p:pic>
      <p:pic>
        <p:nvPicPr>
          <p:cNvPr id="447" name="Google Shape;447;p24" descr="Table&#10;&#10;Description automatically generated"/>
          <p:cNvPicPr preferRelativeResize="0"/>
          <p:nvPr/>
        </p:nvPicPr>
        <p:blipFill rotWithShape="1">
          <a:blip r:embed="rId4">
            <a:alphaModFix/>
          </a:blip>
          <a:srcRect/>
          <a:stretch/>
        </p:blipFill>
        <p:spPr>
          <a:xfrm>
            <a:off x="839828" y="1429758"/>
            <a:ext cx="7352946" cy="4411765"/>
          </a:xfrm>
          <a:prstGeom prst="rect">
            <a:avLst/>
          </a:prstGeom>
          <a:noFill/>
          <a:ln>
            <a:noFill/>
          </a:ln>
        </p:spPr>
      </p:pic>
      <p:sp>
        <p:nvSpPr>
          <p:cNvPr id="448" name="Google Shape;448;p24"/>
          <p:cNvSpPr txBox="1">
            <a:spLocks noGrp="1"/>
          </p:cNvSpPr>
          <p:nvPr>
            <p:ph type="title"/>
          </p:nvPr>
        </p:nvSpPr>
        <p:spPr>
          <a:xfrm>
            <a:off x="640011" y="311121"/>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FINAL FORMATTED DATASET</a:t>
            </a:r>
            <a:endParaRPr/>
          </a:p>
        </p:txBody>
      </p:sp>
      <p:sp>
        <p:nvSpPr>
          <p:cNvPr id="449" name="Google Shape;449;p24"/>
          <p:cNvSpPr/>
          <p:nvPr/>
        </p:nvSpPr>
        <p:spPr>
          <a:xfrm>
            <a:off x="10168128" y="1429758"/>
            <a:ext cx="420624" cy="4410132"/>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pic>
        <p:nvPicPr>
          <p:cNvPr id="454" name="Google Shape;454;p25"/>
          <p:cNvPicPr preferRelativeResize="0"/>
          <p:nvPr/>
        </p:nvPicPr>
        <p:blipFill rotWithShape="1">
          <a:blip r:embed="rId3">
            <a:alphaModFix/>
          </a:blip>
          <a:srcRect/>
          <a:stretch/>
        </p:blipFill>
        <p:spPr>
          <a:xfrm>
            <a:off x="472879" y="1101751"/>
            <a:ext cx="10091958" cy="3892280"/>
          </a:xfrm>
          <a:prstGeom prst="rect">
            <a:avLst/>
          </a:prstGeom>
          <a:noFill/>
          <a:ln>
            <a:noFill/>
          </a:ln>
        </p:spPr>
      </p:pic>
      <p:pic>
        <p:nvPicPr>
          <p:cNvPr id="455" name="Google Shape;455;p25"/>
          <p:cNvPicPr preferRelativeResize="0"/>
          <p:nvPr/>
        </p:nvPicPr>
        <p:blipFill rotWithShape="1">
          <a:blip r:embed="rId4">
            <a:alphaModFix/>
          </a:blip>
          <a:srcRect/>
          <a:stretch/>
        </p:blipFill>
        <p:spPr>
          <a:xfrm>
            <a:off x="472879" y="5727519"/>
            <a:ext cx="9374505" cy="871100"/>
          </a:xfrm>
          <a:prstGeom prst="rect">
            <a:avLst/>
          </a:prstGeom>
          <a:noFill/>
          <a:ln>
            <a:noFill/>
          </a:ln>
        </p:spPr>
      </p:pic>
      <p:sp>
        <p:nvSpPr>
          <p:cNvPr id="456" name="Google Shape;456;p25"/>
          <p:cNvSpPr txBox="1">
            <a:spLocks noGrp="1"/>
          </p:cNvSpPr>
          <p:nvPr>
            <p:ph type="title"/>
          </p:nvPr>
        </p:nvSpPr>
        <p:spPr>
          <a:xfrm>
            <a:off x="322771" y="114683"/>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Statistics of the data set</a:t>
            </a:r>
            <a:endParaRPr/>
          </a:p>
        </p:txBody>
      </p:sp>
      <p:sp>
        <p:nvSpPr>
          <p:cNvPr id="457" name="Google Shape;457;p25"/>
          <p:cNvSpPr txBox="1"/>
          <p:nvPr/>
        </p:nvSpPr>
        <p:spPr>
          <a:xfrm>
            <a:off x="472879" y="5121016"/>
            <a:ext cx="9731829" cy="384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Checking for uniqueness in the dataset column. If number of rows unique less than 2 then drop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Google Shape;462;p26"/>
          <p:cNvPicPr preferRelativeResize="0"/>
          <p:nvPr/>
        </p:nvPicPr>
        <p:blipFill rotWithShape="1">
          <a:blip r:embed="rId3">
            <a:alphaModFix/>
          </a:blip>
          <a:srcRect/>
          <a:stretch/>
        </p:blipFill>
        <p:spPr>
          <a:xfrm>
            <a:off x="412627" y="3648133"/>
            <a:ext cx="8312462" cy="2171811"/>
          </a:xfrm>
          <a:prstGeom prst="rect">
            <a:avLst/>
          </a:prstGeom>
          <a:noFill/>
          <a:ln>
            <a:noFill/>
          </a:ln>
        </p:spPr>
      </p:pic>
      <p:pic>
        <p:nvPicPr>
          <p:cNvPr id="463" name="Google Shape;463;p26"/>
          <p:cNvPicPr preferRelativeResize="0"/>
          <p:nvPr/>
        </p:nvPicPr>
        <p:blipFill rotWithShape="1">
          <a:blip r:embed="rId4">
            <a:alphaModFix/>
          </a:blip>
          <a:srcRect/>
          <a:stretch/>
        </p:blipFill>
        <p:spPr>
          <a:xfrm>
            <a:off x="412627" y="1038056"/>
            <a:ext cx="4740051" cy="1226926"/>
          </a:xfrm>
          <a:prstGeom prst="rect">
            <a:avLst/>
          </a:prstGeom>
          <a:noFill/>
          <a:ln>
            <a:noFill/>
          </a:ln>
        </p:spPr>
      </p:pic>
      <p:sp>
        <p:nvSpPr>
          <p:cNvPr id="464" name="Google Shape;464;p26"/>
          <p:cNvSpPr txBox="1"/>
          <p:nvPr/>
        </p:nvSpPr>
        <p:spPr>
          <a:xfrm>
            <a:off x="412626" y="3004007"/>
            <a:ext cx="5506392" cy="40011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Applying and Plotting correlation heatmap</a:t>
            </a:r>
            <a:endParaRPr sz="2000">
              <a:solidFill>
                <a:schemeClr val="dk1"/>
              </a:solidFill>
              <a:latin typeface="Times New Roman"/>
              <a:ea typeface="Times New Roman"/>
              <a:cs typeface="Times New Roman"/>
              <a:sym typeface="Times New Roman"/>
            </a:endParaRPr>
          </a:p>
        </p:txBody>
      </p:sp>
      <p:sp>
        <p:nvSpPr>
          <p:cNvPr id="465" name="Google Shape;465;p26"/>
          <p:cNvSpPr txBox="1"/>
          <p:nvPr/>
        </p:nvSpPr>
        <p:spPr>
          <a:xfrm>
            <a:off x="412626" y="428080"/>
            <a:ext cx="6626697" cy="40011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Segregation of features based on type of column data</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27"/>
          <p:cNvPicPr preferRelativeResize="0"/>
          <p:nvPr/>
        </p:nvPicPr>
        <p:blipFill rotWithShape="1">
          <a:blip r:embed="rId3">
            <a:alphaModFix/>
          </a:blip>
          <a:srcRect/>
          <a:stretch/>
        </p:blipFill>
        <p:spPr>
          <a:xfrm>
            <a:off x="710494" y="892342"/>
            <a:ext cx="9660604" cy="5827864"/>
          </a:xfrm>
          <a:prstGeom prst="rect">
            <a:avLst/>
          </a:prstGeom>
          <a:noFill/>
          <a:ln>
            <a:noFill/>
          </a:ln>
        </p:spPr>
      </p:pic>
      <p:sp>
        <p:nvSpPr>
          <p:cNvPr id="471" name="Google Shape;471;p27"/>
          <p:cNvSpPr txBox="1">
            <a:spLocks noGrp="1"/>
          </p:cNvSpPr>
          <p:nvPr>
            <p:ph type="title"/>
          </p:nvPr>
        </p:nvSpPr>
        <p:spPr>
          <a:xfrm>
            <a:off x="710494" y="137794"/>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Correlation heatmap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28"/>
          <p:cNvSpPr txBox="1">
            <a:spLocks noGrp="1"/>
          </p:cNvSpPr>
          <p:nvPr>
            <p:ph type="body" idx="1"/>
          </p:nvPr>
        </p:nvSpPr>
        <p:spPr>
          <a:xfrm>
            <a:off x="950723" y="449063"/>
            <a:ext cx="6746303" cy="35884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ct val="80000"/>
              <a:buNone/>
            </a:pPr>
            <a:r>
              <a:rPr lang="en-US" sz="2200">
                <a:solidFill>
                  <a:schemeClr val="dk1"/>
                </a:solidFill>
                <a:latin typeface="Times New Roman"/>
                <a:ea typeface="Times New Roman"/>
                <a:cs typeface="Times New Roman"/>
                <a:sym typeface="Times New Roman"/>
              </a:rPr>
              <a:t>Dropping</a:t>
            </a:r>
            <a:r>
              <a:rPr lang="en-US">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columns having correlation less than 0.2</a:t>
            </a:r>
            <a:endParaRPr/>
          </a:p>
          <a:p>
            <a:pPr marL="0" lvl="0" indent="0" algn="l" rtl="0">
              <a:spcBef>
                <a:spcPts val="1000"/>
              </a:spcBef>
              <a:spcAft>
                <a:spcPts val="0"/>
              </a:spcAft>
              <a:buSzPct val="79999"/>
              <a:buNone/>
            </a:pPr>
            <a:endParaRPr>
              <a:latin typeface="Times New Roman"/>
              <a:ea typeface="Times New Roman"/>
              <a:cs typeface="Times New Roman"/>
              <a:sym typeface="Times New Roman"/>
            </a:endParaRPr>
          </a:p>
          <a:p>
            <a:pPr marL="342900" lvl="0" indent="-258318" algn="l" rtl="0">
              <a:spcBef>
                <a:spcPts val="1000"/>
              </a:spcBef>
              <a:spcAft>
                <a:spcPts val="0"/>
              </a:spcAft>
              <a:buSzPct val="79999"/>
              <a:buNone/>
            </a:pPr>
            <a:endParaRPr>
              <a:latin typeface="Times New Roman"/>
              <a:ea typeface="Times New Roman"/>
              <a:cs typeface="Times New Roman"/>
              <a:sym typeface="Times New Roman"/>
            </a:endParaRPr>
          </a:p>
        </p:txBody>
      </p:sp>
      <p:pic>
        <p:nvPicPr>
          <p:cNvPr id="477" name="Google Shape;477;p28"/>
          <p:cNvPicPr preferRelativeResize="0"/>
          <p:nvPr/>
        </p:nvPicPr>
        <p:blipFill rotWithShape="1">
          <a:blip r:embed="rId3">
            <a:alphaModFix/>
          </a:blip>
          <a:srcRect/>
          <a:stretch/>
        </p:blipFill>
        <p:spPr>
          <a:xfrm>
            <a:off x="1167032" y="986178"/>
            <a:ext cx="3758437" cy="1631660"/>
          </a:xfrm>
          <a:prstGeom prst="rect">
            <a:avLst/>
          </a:prstGeom>
          <a:noFill/>
          <a:ln>
            <a:noFill/>
          </a:ln>
        </p:spPr>
      </p:pic>
      <p:sp>
        <p:nvSpPr>
          <p:cNvPr id="478" name="Google Shape;478;p28"/>
          <p:cNvSpPr txBox="1"/>
          <p:nvPr/>
        </p:nvSpPr>
        <p:spPr>
          <a:xfrm>
            <a:off x="950723" y="2796105"/>
            <a:ext cx="8665225" cy="3477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Correlation heatmaps are a type of plot that visualize the strength of relationships between numerical variables. Correlation plots are used to understand which variables are related to each other and the strength of this relationship. A correlation plot typically contains a number of numerical variables, with each variable represented by a column. The rows represent the relationship between each pair of variables. The values in the cells indicate the strength of the relationship, with positive values indicating a positive relationship and negative values indicating a negative relationship.</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In this case we are considering only those column which have an absolute correlation with RUL greater than 0.2.</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
          <p:cNvSpPr txBox="1">
            <a:spLocks noGrp="1"/>
          </p:cNvSpPr>
          <p:nvPr>
            <p:ph type="title"/>
          </p:nvPr>
        </p:nvSpPr>
        <p:spPr>
          <a:xfrm>
            <a:off x="677334" y="609600"/>
            <a:ext cx="8596668" cy="6477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sp>
        <p:nvSpPr>
          <p:cNvPr id="286" name="Google Shape;286;p2"/>
          <p:cNvSpPr txBox="1">
            <a:spLocks noGrp="1"/>
          </p:cNvSpPr>
          <p:nvPr>
            <p:ph type="body" idx="1"/>
          </p:nvPr>
        </p:nvSpPr>
        <p:spPr>
          <a:xfrm>
            <a:off x="677334" y="1699138"/>
            <a:ext cx="8596668" cy="380692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2000" dirty="0">
                <a:solidFill>
                  <a:schemeClr val="tx1"/>
                </a:solidFill>
                <a:latin typeface="Times New Roman" panose="02020603050405020304" pitchFamily="18" charset="0"/>
                <a:cs typeface="Times New Roman" panose="02020603050405020304" pitchFamily="18" charset="0"/>
              </a:rPr>
              <a:t>SMILES data information &amp; architecture</a:t>
            </a:r>
            <a:endParaRPr sz="2000"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440"/>
              <a:buChar char="►"/>
            </a:pPr>
            <a:r>
              <a:rPr lang="en-US" sz="2000" dirty="0">
                <a:solidFill>
                  <a:schemeClr val="tx1"/>
                </a:solidFill>
                <a:latin typeface="Times New Roman" panose="02020603050405020304" pitchFamily="18" charset="0"/>
                <a:cs typeface="Times New Roman" panose="02020603050405020304" pitchFamily="18" charset="0"/>
              </a:rPr>
              <a:t>Conversion of SMILES to Graph data and its representation</a:t>
            </a:r>
            <a:endParaRPr sz="2000"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440"/>
              <a:buChar char="►"/>
            </a:pPr>
            <a:r>
              <a:rPr lang="en-IN" sz="2000" dirty="0">
                <a:solidFill>
                  <a:schemeClr val="tx1"/>
                </a:solidFill>
                <a:latin typeface="Times New Roman" panose="02020603050405020304" pitchFamily="18" charset="0"/>
                <a:cs typeface="Times New Roman" panose="02020603050405020304" pitchFamily="18" charset="0"/>
              </a:rPr>
              <a:t>Traditional methods in molecular property prediction.</a:t>
            </a:r>
            <a:endParaRPr sz="2000"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440"/>
              <a:buChar char="►"/>
            </a:pPr>
            <a:r>
              <a:rPr lang="en-US" sz="2000" dirty="0">
                <a:solidFill>
                  <a:schemeClr val="tx1"/>
                </a:solidFill>
                <a:latin typeface="Times New Roman" panose="02020603050405020304" pitchFamily="18" charset="0"/>
                <a:cs typeface="Times New Roman" panose="02020603050405020304" pitchFamily="18" charset="0"/>
              </a:rPr>
              <a:t>Advantages  of </a:t>
            </a:r>
            <a:r>
              <a:rPr lang="en-IN" sz="2000" dirty="0">
                <a:solidFill>
                  <a:schemeClr val="tx1"/>
                </a:solidFill>
                <a:latin typeface="Times New Roman" panose="02020603050405020304" pitchFamily="18" charset="0"/>
                <a:cs typeface="Times New Roman" panose="02020603050405020304" pitchFamily="18" charset="0"/>
              </a:rPr>
              <a:t>Graphical Representation.</a:t>
            </a:r>
            <a:endParaRPr sz="2000"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440"/>
              <a:buChar char="►"/>
            </a:pPr>
            <a:r>
              <a:rPr lang="en-US" sz="2000" dirty="0">
                <a:solidFill>
                  <a:schemeClr val="tx1"/>
                </a:solidFill>
                <a:latin typeface="Times New Roman" panose="02020603050405020304" pitchFamily="18" charset="0"/>
                <a:cs typeface="Times New Roman" panose="02020603050405020304" pitchFamily="18" charset="0"/>
              </a:rPr>
              <a:t>Data collection</a:t>
            </a:r>
          </a:p>
          <a:p>
            <a:pPr marL="342900" lvl="0" indent="-342900" algn="l" rtl="0">
              <a:spcBef>
                <a:spcPts val="1000"/>
              </a:spcBef>
              <a:spcAft>
                <a:spcPts val="0"/>
              </a:spcAft>
              <a:buSzPts val="1440"/>
              <a:buChar char="►"/>
            </a:pPr>
            <a:r>
              <a:rPr lang="en-US" sz="2000" dirty="0">
                <a:solidFill>
                  <a:schemeClr val="tx1"/>
                </a:solidFill>
                <a:latin typeface="Times New Roman" panose="02020603050405020304" pitchFamily="18" charset="0"/>
                <a:cs typeface="Times New Roman" panose="02020603050405020304" pitchFamily="18" charset="0"/>
              </a:rPr>
              <a:t>Data Processing</a:t>
            </a:r>
            <a:endParaRPr sz="2000"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440"/>
              <a:buChar char="►"/>
            </a:pPr>
            <a:r>
              <a:rPr lang="en-US" sz="2000" dirty="0">
                <a:solidFill>
                  <a:schemeClr val="tx1"/>
                </a:solidFill>
                <a:latin typeface="Times New Roman" panose="02020603050405020304" pitchFamily="18" charset="0"/>
                <a:cs typeface="Times New Roman" panose="02020603050405020304" pitchFamily="18" charset="0"/>
              </a:rPr>
              <a:t>Conclusion</a:t>
            </a:r>
            <a:endParaRPr sz="2000"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440"/>
              <a:buChar char="►"/>
            </a:pPr>
            <a:r>
              <a:rPr lang="en-US" sz="2000" dirty="0">
                <a:solidFill>
                  <a:schemeClr val="tx1"/>
                </a:solidFill>
                <a:latin typeface="Times New Roman" panose="02020603050405020304" pitchFamily="18" charset="0"/>
                <a:cs typeface="Times New Roman" panose="02020603050405020304" pitchFamily="18" charset="0"/>
              </a:rPr>
              <a:t>Reference</a:t>
            </a:r>
            <a:endParaRPr sz="2000" dirty="0">
              <a:solidFill>
                <a:schemeClr val="tx1"/>
              </a:solidFill>
              <a:latin typeface="Times New Roman" panose="02020603050405020304" pitchFamily="18" charset="0"/>
              <a:cs typeface="Times New Roman" panose="02020603050405020304" pitchFamily="18" charset="0"/>
            </a:endParaRPr>
          </a:p>
          <a:p>
            <a:pPr marL="342900" lvl="0" indent="-251459" algn="l" rtl="0">
              <a:spcBef>
                <a:spcPts val="1000"/>
              </a:spcBef>
              <a:spcAft>
                <a:spcPts val="0"/>
              </a:spcAft>
              <a:buSzPts val="1440"/>
              <a:buNone/>
            </a:pPr>
            <a:endParaRPr sz="2000" dirty="0">
              <a:latin typeface="Times New Roman" panose="02020603050405020304" pitchFamily="18" charset="0"/>
              <a:cs typeface="Times New Roman" panose="02020603050405020304" pitchFamily="18" charset="0"/>
            </a:endParaRPr>
          </a:p>
          <a:p>
            <a:pPr marL="342900" lvl="0" indent="-251459" algn="l" rtl="0">
              <a:spcBef>
                <a:spcPts val="1000"/>
              </a:spcBef>
              <a:spcAft>
                <a:spcPts val="0"/>
              </a:spcAft>
              <a:buSzPts val="144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pic>
        <p:nvPicPr>
          <p:cNvPr id="483" name="Google Shape;483;p29"/>
          <p:cNvPicPr preferRelativeResize="0"/>
          <p:nvPr/>
        </p:nvPicPr>
        <p:blipFill rotWithShape="1">
          <a:blip r:embed="rId3">
            <a:alphaModFix/>
          </a:blip>
          <a:srcRect/>
          <a:stretch/>
        </p:blipFill>
        <p:spPr>
          <a:xfrm>
            <a:off x="886960" y="2556291"/>
            <a:ext cx="6848475" cy="3876675"/>
          </a:xfrm>
          <a:prstGeom prst="rect">
            <a:avLst/>
          </a:prstGeom>
          <a:noFill/>
          <a:ln>
            <a:noFill/>
          </a:ln>
        </p:spPr>
      </p:pic>
      <p:pic>
        <p:nvPicPr>
          <p:cNvPr id="484" name="Google Shape;484;p29"/>
          <p:cNvPicPr preferRelativeResize="0"/>
          <p:nvPr/>
        </p:nvPicPr>
        <p:blipFill rotWithShape="1">
          <a:blip r:embed="rId4">
            <a:alphaModFix/>
          </a:blip>
          <a:srcRect/>
          <a:stretch/>
        </p:blipFill>
        <p:spPr>
          <a:xfrm>
            <a:off x="997706" y="1241887"/>
            <a:ext cx="6626982" cy="1112154"/>
          </a:xfrm>
          <a:prstGeom prst="rect">
            <a:avLst/>
          </a:prstGeom>
          <a:noFill/>
          <a:ln>
            <a:noFill/>
          </a:ln>
        </p:spPr>
      </p:pic>
      <p:sp>
        <p:nvSpPr>
          <p:cNvPr id="485" name="Google Shape;485;p29"/>
          <p:cNvSpPr txBox="1"/>
          <p:nvPr/>
        </p:nvSpPr>
        <p:spPr>
          <a:xfrm>
            <a:off x="7872984" y="3598730"/>
            <a:ext cx="3345622"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Weightage of each feature based on decision tree regressor</a:t>
            </a:r>
            <a:endParaRPr/>
          </a:p>
        </p:txBody>
      </p:sp>
      <p:sp>
        <p:nvSpPr>
          <p:cNvPr id="486" name="Google Shape;486;p29"/>
          <p:cNvSpPr txBox="1">
            <a:spLocks noGrp="1"/>
          </p:cNvSpPr>
          <p:nvPr>
            <p:ph type="title"/>
          </p:nvPr>
        </p:nvSpPr>
        <p:spPr>
          <a:xfrm>
            <a:off x="710494" y="137794"/>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Final features after eda</a:t>
            </a:r>
            <a:endParaRPr sz="3500" u="sng">
              <a:solidFill>
                <a:srgbClr val="62170C"/>
              </a:solidFill>
              <a:latin typeface="Algerian"/>
              <a:ea typeface="Algerian"/>
              <a:cs typeface="Algerian"/>
              <a:sym typeface="Algeri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0"/>
          <p:cNvSpPr txBox="1">
            <a:spLocks noGrp="1"/>
          </p:cNvSpPr>
          <p:nvPr>
            <p:ph type="title"/>
          </p:nvPr>
        </p:nvSpPr>
        <p:spPr>
          <a:xfrm>
            <a:off x="681629" y="199237"/>
            <a:ext cx="8596668" cy="96428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Principal Component Analysis</a:t>
            </a:r>
            <a:endParaRPr sz="3500" u="sng">
              <a:solidFill>
                <a:srgbClr val="62170C"/>
              </a:solidFill>
              <a:latin typeface="Algerian"/>
              <a:ea typeface="Algerian"/>
              <a:cs typeface="Algerian"/>
              <a:sym typeface="Algerian"/>
            </a:endParaRPr>
          </a:p>
        </p:txBody>
      </p:sp>
      <p:sp>
        <p:nvSpPr>
          <p:cNvPr id="492" name="Google Shape;492;p30"/>
          <p:cNvSpPr txBox="1"/>
          <p:nvPr/>
        </p:nvSpPr>
        <p:spPr>
          <a:xfrm>
            <a:off x="681629" y="1210358"/>
            <a:ext cx="10876387"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PCA is a statistical technique used to reduce a dimension of a dataset.</a:t>
            </a:r>
            <a:r>
              <a:rPr lang="en-US" sz="2200" b="0" i="0">
                <a:solidFill>
                  <a:srgbClr val="202122"/>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The first principal component can equivalently be defined as a direction that maximizes the variance of the projected data which are nothing but the eigen vectors of the data’s covariance matrix.	</a:t>
            </a:r>
            <a:endParaRPr sz="2200">
              <a:solidFill>
                <a:schemeClr val="dk1"/>
              </a:solidFill>
              <a:latin typeface="Times New Roman"/>
              <a:ea typeface="Times New Roman"/>
              <a:cs typeface="Times New Roman"/>
              <a:sym typeface="Times New Roman"/>
            </a:endParaRPr>
          </a:p>
        </p:txBody>
      </p:sp>
      <p:pic>
        <p:nvPicPr>
          <p:cNvPr id="493" name="Google Shape;493;p30"/>
          <p:cNvPicPr preferRelativeResize="0"/>
          <p:nvPr/>
        </p:nvPicPr>
        <p:blipFill rotWithShape="1">
          <a:blip r:embed="rId3">
            <a:alphaModFix/>
          </a:blip>
          <a:srcRect/>
          <a:stretch/>
        </p:blipFill>
        <p:spPr>
          <a:xfrm>
            <a:off x="942534" y="3920659"/>
            <a:ext cx="4900686" cy="1544640"/>
          </a:xfrm>
          <a:prstGeom prst="rect">
            <a:avLst/>
          </a:prstGeom>
          <a:noFill/>
          <a:ln>
            <a:noFill/>
          </a:ln>
        </p:spPr>
      </p:pic>
      <p:sp>
        <p:nvSpPr>
          <p:cNvPr id="494" name="Google Shape;494;p30"/>
          <p:cNvSpPr txBox="1"/>
          <p:nvPr/>
        </p:nvSpPr>
        <p:spPr>
          <a:xfrm>
            <a:off x="942534" y="3064029"/>
            <a:ext cx="987552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Steps:</a:t>
            </a:r>
            <a:endParaRPr/>
          </a:p>
          <a:p>
            <a:pPr marL="342900" marR="0" lvl="0" indent="-342900" algn="l" rtl="0">
              <a:spcBef>
                <a:spcPts val="0"/>
              </a:spcBef>
              <a:spcAft>
                <a:spcPts val="0"/>
              </a:spcAft>
              <a:buClr>
                <a:schemeClr val="dk1"/>
              </a:buClr>
              <a:buSzPts val="1800"/>
              <a:buFont typeface="Trebuchet MS"/>
              <a:buAutoNum type="arabicPeriod"/>
            </a:pPr>
            <a:r>
              <a:rPr lang="en-US" sz="1800">
                <a:solidFill>
                  <a:schemeClr val="dk1"/>
                </a:solidFill>
                <a:latin typeface="Trebuchet MS"/>
                <a:ea typeface="Trebuchet MS"/>
                <a:cs typeface="Trebuchet MS"/>
                <a:sym typeface="Trebuchet MS"/>
              </a:rPr>
              <a:t>Scaling of the Train dataset so that all the statistical value ranges lie between zero to one</a:t>
            </a:r>
            <a:endParaRPr sz="1800">
              <a:solidFill>
                <a:schemeClr val="dk1"/>
              </a:solidFill>
              <a:latin typeface="Trebuchet MS"/>
              <a:ea typeface="Trebuchet MS"/>
              <a:cs typeface="Trebuchet MS"/>
              <a:sym typeface="Trebuchet MS"/>
            </a:endParaRPr>
          </a:p>
        </p:txBody>
      </p:sp>
      <p:pic>
        <p:nvPicPr>
          <p:cNvPr id="495" name="Google Shape;495;p30"/>
          <p:cNvPicPr preferRelativeResize="0"/>
          <p:nvPr/>
        </p:nvPicPr>
        <p:blipFill rotWithShape="1">
          <a:blip r:embed="rId4">
            <a:alphaModFix/>
          </a:blip>
          <a:srcRect/>
          <a:stretch/>
        </p:blipFill>
        <p:spPr>
          <a:xfrm>
            <a:off x="6348782" y="3920659"/>
            <a:ext cx="5820781" cy="2447925"/>
          </a:xfrm>
          <a:prstGeom prst="rect">
            <a:avLst/>
          </a:prstGeom>
          <a:noFill/>
          <a:ln>
            <a:noFill/>
          </a:ln>
        </p:spPr>
      </p:pic>
      <p:cxnSp>
        <p:nvCxnSpPr>
          <p:cNvPr id="496" name="Google Shape;496;p30"/>
          <p:cNvCxnSpPr>
            <a:stCxn id="493" idx="2"/>
          </p:cNvCxnSpPr>
          <p:nvPr/>
        </p:nvCxnSpPr>
        <p:spPr>
          <a:xfrm rot="-5400000" flipH="1">
            <a:off x="4569777" y="4288399"/>
            <a:ext cx="457200" cy="2811000"/>
          </a:xfrm>
          <a:prstGeom prst="bentConnector2">
            <a:avLst/>
          </a:prstGeom>
          <a:noFill/>
          <a:ln w="12700" cap="rnd" cmpd="sng">
            <a:solidFill>
              <a:schemeClr val="accent1"/>
            </a:solidFill>
            <a:prstDash val="solid"/>
            <a:round/>
            <a:headEnd type="none" w="sm" len="sm"/>
            <a:tailEnd type="triangle" w="med" len="med"/>
          </a:ln>
        </p:spPr>
      </p:cxnSp>
      <p:sp>
        <p:nvSpPr>
          <p:cNvPr id="497" name="Google Shape;497;p30"/>
          <p:cNvSpPr txBox="1"/>
          <p:nvPr/>
        </p:nvSpPr>
        <p:spPr>
          <a:xfrm>
            <a:off x="4096261" y="5969332"/>
            <a:ext cx="8837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Result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pic>
        <p:nvPicPr>
          <p:cNvPr id="502" name="Google Shape;502;p31"/>
          <p:cNvPicPr preferRelativeResize="0">
            <a:picLocks noGrp="1"/>
          </p:cNvPicPr>
          <p:nvPr>
            <p:ph type="body" idx="1"/>
          </p:nvPr>
        </p:nvPicPr>
        <p:blipFill rotWithShape="1">
          <a:blip r:embed="rId3">
            <a:alphaModFix/>
          </a:blip>
          <a:srcRect/>
          <a:stretch/>
        </p:blipFill>
        <p:spPr>
          <a:xfrm>
            <a:off x="1078962" y="1447800"/>
            <a:ext cx="4848225" cy="1295400"/>
          </a:xfrm>
          <a:prstGeom prst="rect">
            <a:avLst/>
          </a:prstGeom>
          <a:noFill/>
          <a:ln>
            <a:noFill/>
          </a:ln>
        </p:spPr>
      </p:pic>
      <p:pic>
        <p:nvPicPr>
          <p:cNvPr id="503" name="Google Shape;503;p31"/>
          <p:cNvPicPr preferRelativeResize="0"/>
          <p:nvPr/>
        </p:nvPicPr>
        <p:blipFill rotWithShape="1">
          <a:blip r:embed="rId4">
            <a:alphaModFix/>
          </a:blip>
          <a:srcRect/>
          <a:stretch/>
        </p:blipFill>
        <p:spPr>
          <a:xfrm>
            <a:off x="1078962" y="3711673"/>
            <a:ext cx="7258050" cy="2419350"/>
          </a:xfrm>
          <a:prstGeom prst="rect">
            <a:avLst/>
          </a:prstGeom>
          <a:noFill/>
          <a:ln>
            <a:noFill/>
          </a:ln>
        </p:spPr>
      </p:pic>
      <p:cxnSp>
        <p:nvCxnSpPr>
          <p:cNvPr id="504" name="Google Shape;504;p31"/>
          <p:cNvCxnSpPr/>
          <p:nvPr/>
        </p:nvCxnSpPr>
        <p:spPr>
          <a:xfrm>
            <a:off x="2658794" y="2743200"/>
            <a:ext cx="0" cy="685800"/>
          </a:xfrm>
          <a:prstGeom prst="straightConnector1">
            <a:avLst/>
          </a:prstGeom>
          <a:noFill/>
          <a:ln w="12700" cap="rnd" cmpd="sng">
            <a:solidFill>
              <a:schemeClr val="accent1"/>
            </a:solidFill>
            <a:prstDash val="solid"/>
            <a:round/>
            <a:headEnd type="none" w="sm" len="sm"/>
            <a:tailEnd type="triangle" w="med" len="med"/>
          </a:ln>
        </p:spPr>
      </p:cxnSp>
      <p:sp>
        <p:nvSpPr>
          <p:cNvPr id="505" name="Google Shape;505;p31"/>
          <p:cNvSpPr txBox="1"/>
          <p:nvPr/>
        </p:nvSpPr>
        <p:spPr>
          <a:xfrm>
            <a:off x="2691618" y="2901434"/>
            <a:ext cx="374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Reduced dimensions are obtained</a:t>
            </a:r>
            <a:endParaRPr sz="1800">
              <a:solidFill>
                <a:schemeClr val="dk1"/>
              </a:solidFill>
              <a:latin typeface="Trebuchet MS"/>
              <a:ea typeface="Trebuchet MS"/>
              <a:cs typeface="Trebuchet MS"/>
              <a:sym typeface="Trebuchet MS"/>
            </a:endParaRPr>
          </a:p>
        </p:txBody>
      </p:sp>
      <p:sp>
        <p:nvSpPr>
          <p:cNvPr id="506" name="Google Shape;506;p31"/>
          <p:cNvSpPr txBox="1"/>
          <p:nvPr/>
        </p:nvSpPr>
        <p:spPr>
          <a:xfrm>
            <a:off x="961527" y="858015"/>
            <a:ext cx="64711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2.  Applying a PCA Model while retaining 95% of information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title"/>
          </p:nvPr>
        </p:nvSpPr>
        <p:spPr>
          <a:xfrm>
            <a:off x="322771" y="114683"/>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CNN File components</a:t>
            </a:r>
            <a:endParaRPr/>
          </a:p>
        </p:txBody>
      </p:sp>
      <p:pic>
        <p:nvPicPr>
          <p:cNvPr id="512" name="Google Shape;512;p32"/>
          <p:cNvPicPr preferRelativeResize="0"/>
          <p:nvPr/>
        </p:nvPicPr>
        <p:blipFill rotWithShape="1">
          <a:blip r:embed="rId3">
            <a:alphaModFix/>
          </a:blip>
          <a:srcRect/>
          <a:stretch/>
        </p:blipFill>
        <p:spPr>
          <a:xfrm>
            <a:off x="429049" y="892198"/>
            <a:ext cx="3342155" cy="2067312"/>
          </a:xfrm>
          <a:prstGeom prst="rect">
            <a:avLst/>
          </a:prstGeom>
          <a:noFill/>
          <a:ln>
            <a:noFill/>
          </a:ln>
        </p:spPr>
      </p:pic>
      <p:pic>
        <p:nvPicPr>
          <p:cNvPr id="513" name="Google Shape;513;p32"/>
          <p:cNvPicPr preferRelativeResize="0"/>
          <p:nvPr/>
        </p:nvPicPr>
        <p:blipFill rotWithShape="1">
          <a:blip r:embed="rId4">
            <a:alphaModFix/>
          </a:blip>
          <a:srcRect/>
          <a:stretch/>
        </p:blipFill>
        <p:spPr>
          <a:xfrm>
            <a:off x="4267522" y="909404"/>
            <a:ext cx="6744284" cy="1173582"/>
          </a:xfrm>
          <a:prstGeom prst="rect">
            <a:avLst/>
          </a:prstGeom>
          <a:noFill/>
          <a:ln>
            <a:noFill/>
          </a:ln>
        </p:spPr>
      </p:pic>
      <p:sp>
        <p:nvSpPr>
          <p:cNvPr id="514" name="Google Shape;514;p32"/>
          <p:cNvSpPr txBox="1"/>
          <p:nvPr/>
        </p:nvSpPr>
        <p:spPr>
          <a:xfrm>
            <a:off x="4267522" y="2290916"/>
            <a:ext cx="674428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We are considering that for every dataset the number of columns that are relevant are different. So we have to store the columns which have to be dropped.</a:t>
            </a:r>
            <a:endParaRPr/>
          </a:p>
        </p:txBody>
      </p:sp>
      <p:pic>
        <p:nvPicPr>
          <p:cNvPr id="515" name="Google Shape;515;p32"/>
          <p:cNvPicPr preferRelativeResize="0"/>
          <p:nvPr/>
        </p:nvPicPr>
        <p:blipFill rotWithShape="1">
          <a:blip r:embed="rId5">
            <a:alphaModFix/>
          </a:blip>
          <a:srcRect/>
          <a:stretch/>
        </p:blipFill>
        <p:spPr>
          <a:xfrm>
            <a:off x="429049" y="3303638"/>
            <a:ext cx="8596668" cy="3087329"/>
          </a:xfrm>
          <a:prstGeom prst="rect">
            <a:avLst/>
          </a:prstGeom>
          <a:noFill/>
          <a:ln>
            <a:noFill/>
          </a:ln>
        </p:spPr>
      </p:pic>
      <p:sp>
        <p:nvSpPr>
          <p:cNvPr id="516" name="Google Shape;516;p32"/>
          <p:cNvSpPr txBox="1"/>
          <p:nvPr/>
        </p:nvSpPr>
        <p:spPr>
          <a:xfrm>
            <a:off x="9212825" y="3562396"/>
            <a:ext cx="229091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List of Important variables. They have been discussed in the next slide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3"/>
          <p:cNvSpPr txBox="1">
            <a:spLocks noGrp="1"/>
          </p:cNvSpPr>
          <p:nvPr>
            <p:ph type="title"/>
          </p:nvPr>
        </p:nvSpPr>
        <p:spPr>
          <a:xfrm>
            <a:off x="322771" y="114683"/>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CNN File variables</a:t>
            </a:r>
            <a:endParaRPr/>
          </a:p>
        </p:txBody>
      </p:sp>
      <p:pic>
        <p:nvPicPr>
          <p:cNvPr id="522" name="Google Shape;522;p33"/>
          <p:cNvPicPr preferRelativeResize="0"/>
          <p:nvPr/>
        </p:nvPicPr>
        <p:blipFill rotWithShape="1">
          <a:blip r:embed="rId3">
            <a:alphaModFix/>
          </a:blip>
          <a:srcRect/>
          <a:stretch/>
        </p:blipFill>
        <p:spPr>
          <a:xfrm>
            <a:off x="440758" y="1368349"/>
            <a:ext cx="8649450" cy="3414056"/>
          </a:xfrm>
          <a:prstGeom prst="rect">
            <a:avLst/>
          </a:prstGeom>
          <a:noFill/>
          <a:ln>
            <a:noFill/>
          </a:ln>
        </p:spPr>
      </p:pic>
      <p:sp>
        <p:nvSpPr>
          <p:cNvPr id="523" name="Google Shape;523;p33"/>
          <p:cNvSpPr txBox="1"/>
          <p:nvPr/>
        </p:nvSpPr>
        <p:spPr>
          <a:xfrm>
            <a:off x="440758" y="884903"/>
            <a:ext cx="8760542" cy="3736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RUL Clipping</a:t>
            </a:r>
            <a:endParaRPr/>
          </a:p>
        </p:txBody>
      </p:sp>
      <p:sp>
        <p:nvSpPr>
          <p:cNvPr id="524" name="Google Shape;524;p33"/>
          <p:cNvSpPr txBox="1"/>
          <p:nvPr/>
        </p:nvSpPr>
        <p:spPr>
          <a:xfrm>
            <a:off x="9488129" y="1071716"/>
            <a:ext cx="2448232"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Here we are Clipping the RUL to 100 here as can be seen from the EARLY_RUL variable.</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This is done so as to prevent over fitting of the data which may give wrong RUL output. That is why we are treating the maximum RUL possible is 100.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322771" y="114683"/>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Sliding window technique </a:t>
            </a:r>
            <a:endParaRPr/>
          </a:p>
        </p:txBody>
      </p:sp>
      <p:sp>
        <p:nvSpPr>
          <p:cNvPr id="530" name="Google Shape;530;p34"/>
          <p:cNvSpPr txBox="1"/>
          <p:nvPr/>
        </p:nvSpPr>
        <p:spPr>
          <a:xfrm>
            <a:off x="6666272" y="1271694"/>
            <a:ext cx="4857134" cy="120032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Here we have used the sliding window technique of CNN 1D model. In this case a window size of 30 has been chosen with no skipping of cycles when moving from one window to another. </a:t>
            </a:r>
            <a:endParaRPr/>
          </a:p>
        </p:txBody>
      </p:sp>
      <p:pic>
        <p:nvPicPr>
          <p:cNvPr id="531" name="Google Shape;531;p34"/>
          <p:cNvPicPr preferRelativeResize="0"/>
          <p:nvPr/>
        </p:nvPicPr>
        <p:blipFill rotWithShape="1">
          <a:blip r:embed="rId3">
            <a:alphaModFix/>
          </a:blip>
          <a:srcRect/>
          <a:stretch/>
        </p:blipFill>
        <p:spPr>
          <a:xfrm>
            <a:off x="422788" y="775083"/>
            <a:ext cx="5102942" cy="5849538"/>
          </a:xfrm>
          <a:prstGeom prst="rect">
            <a:avLst/>
          </a:prstGeom>
          <a:noFill/>
          <a:ln>
            <a:noFill/>
          </a:ln>
        </p:spPr>
      </p:pic>
      <p:sp>
        <p:nvSpPr>
          <p:cNvPr id="532" name="Google Shape;532;p34"/>
          <p:cNvSpPr/>
          <p:nvPr/>
        </p:nvSpPr>
        <p:spPr>
          <a:xfrm>
            <a:off x="452284" y="934065"/>
            <a:ext cx="5053781" cy="5142270"/>
          </a:xfrm>
          <a:prstGeom prst="rect">
            <a:avLst/>
          </a:prstGeom>
          <a:noFill/>
          <a:ln w="381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33" name="Google Shape;533;p34"/>
          <p:cNvSpPr/>
          <p:nvPr/>
        </p:nvSpPr>
        <p:spPr>
          <a:xfrm>
            <a:off x="447368" y="1093047"/>
            <a:ext cx="5053781" cy="5142270"/>
          </a:xfrm>
          <a:prstGeom prst="rect">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34" name="Google Shape;534;p34"/>
          <p:cNvSpPr/>
          <p:nvPr/>
        </p:nvSpPr>
        <p:spPr>
          <a:xfrm>
            <a:off x="432619" y="1252029"/>
            <a:ext cx="5053781" cy="5142270"/>
          </a:xfrm>
          <a:prstGeom prst="rect">
            <a:avLst/>
          </a:prstGeom>
          <a:noFill/>
          <a:ln w="381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cxnSp>
        <p:nvCxnSpPr>
          <p:cNvPr id="535" name="Google Shape;535;p34"/>
          <p:cNvCxnSpPr/>
          <p:nvPr/>
        </p:nvCxnSpPr>
        <p:spPr>
          <a:xfrm>
            <a:off x="5525730" y="6154994"/>
            <a:ext cx="943896" cy="0"/>
          </a:xfrm>
          <a:prstGeom prst="straightConnector1">
            <a:avLst/>
          </a:prstGeom>
          <a:noFill/>
          <a:ln w="25400" cap="rnd" cmpd="sng">
            <a:solidFill>
              <a:schemeClr val="accent5"/>
            </a:solidFill>
            <a:prstDash val="solid"/>
            <a:round/>
            <a:headEnd type="none" w="sm" len="sm"/>
            <a:tailEnd type="triangle" w="med" len="med"/>
          </a:ln>
          <a:effectLst>
            <a:outerShdw blurRad="38100" dist="25400" dir="5400000" rotWithShape="0">
              <a:srgbClr val="000000">
                <a:alpha val="34901"/>
              </a:srgbClr>
            </a:outerShdw>
          </a:effectLst>
        </p:spPr>
      </p:cxnSp>
      <p:sp>
        <p:nvSpPr>
          <p:cNvPr id="536" name="Google Shape;536;p34"/>
          <p:cNvSpPr txBox="1"/>
          <p:nvPr/>
        </p:nvSpPr>
        <p:spPr>
          <a:xfrm>
            <a:off x="6494207" y="5970328"/>
            <a:ext cx="4596580"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Predict the result for 31</a:t>
            </a:r>
            <a:r>
              <a:rPr lang="en-US" sz="1800" baseline="30000">
                <a:solidFill>
                  <a:schemeClr val="dk1"/>
                </a:solidFill>
                <a:latin typeface="Times New Roman"/>
                <a:ea typeface="Times New Roman"/>
                <a:cs typeface="Times New Roman"/>
                <a:sym typeface="Times New Roman"/>
              </a:rPr>
              <a:t>st</a:t>
            </a:r>
            <a:r>
              <a:rPr lang="en-US" sz="1800">
                <a:solidFill>
                  <a:schemeClr val="dk1"/>
                </a:solidFill>
                <a:latin typeface="Times New Roman"/>
                <a:ea typeface="Times New Roman"/>
                <a:cs typeface="Times New Roman"/>
                <a:sym typeface="Times New Roman"/>
              </a:rPr>
              <a:t> cycle using the values of previous 30 cycles.</a:t>
            </a:r>
            <a:endParaRPr/>
          </a:p>
        </p:txBody>
      </p:sp>
      <p:cxnSp>
        <p:nvCxnSpPr>
          <p:cNvPr id="537" name="Google Shape;537;p34"/>
          <p:cNvCxnSpPr/>
          <p:nvPr/>
        </p:nvCxnSpPr>
        <p:spPr>
          <a:xfrm rot="10800000">
            <a:off x="8534400" y="5506065"/>
            <a:ext cx="0" cy="464263"/>
          </a:xfrm>
          <a:prstGeom prst="straightConnector1">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sp>
        <p:nvSpPr>
          <p:cNvPr id="538" name="Google Shape;538;p34"/>
          <p:cNvSpPr txBox="1"/>
          <p:nvPr/>
        </p:nvSpPr>
        <p:spPr>
          <a:xfrm>
            <a:off x="6494207" y="4028737"/>
            <a:ext cx="4596580" cy="147732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Shift that window down by one cycle. Predict the result of 32</a:t>
            </a:r>
            <a:r>
              <a:rPr lang="en-US" sz="1800" baseline="30000">
                <a:solidFill>
                  <a:schemeClr val="dk1"/>
                </a:solidFill>
                <a:latin typeface="Times New Roman"/>
                <a:ea typeface="Times New Roman"/>
                <a:cs typeface="Times New Roman"/>
                <a:sym typeface="Times New Roman"/>
              </a:rPr>
              <a:t>nd</a:t>
            </a:r>
            <a:r>
              <a:rPr lang="en-US" sz="1800">
                <a:solidFill>
                  <a:schemeClr val="dk1"/>
                </a:solidFill>
                <a:latin typeface="Times New Roman"/>
                <a:ea typeface="Times New Roman"/>
                <a:cs typeface="Times New Roman"/>
                <a:sym typeface="Times New Roman"/>
              </a:rPr>
              <a:t> cycle using cycles 2 to 31</a:t>
            </a:r>
            <a:r>
              <a:rPr lang="en-US" sz="1800" baseline="30000">
                <a:solidFill>
                  <a:schemeClr val="dk1"/>
                </a:solidFill>
                <a:latin typeface="Times New Roman"/>
                <a:ea typeface="Times New Roman"/>
                <a:cs typeface="Times New Roman"/>
                <a:sym typeface="Times New Roman"/>
              </a:rPr>
              <a:t>st</a:t>
            </a:r>
            <a:r>
              <a:rPr lang="en-US" sz="1800">
                <a:solidFill>
                  <a:schemeClr val="dk1"/>
                </a:solidFill>
                <a:latin typeface="Times New Roman"/>
                <a:ea typeface="Times New Roman"/>
                <a:cs typeface="Times New Roman"/>
                <a:sym typeface="Times New Roman"/>
              </a:rPr>
              <a:t> and also based on the result of the 31</a:t>
            </a:r>
            <a:r>
              <a:rPr lang="en-US" sz="1800" baseline="30000">
                <a:solidFill>
                  <a:schemeClr val="dk1"/>
                </a:solidFill>
                <a:latin typeface="Times New Roman"/>
                <a:ea typeface="Times New Roman"/>
                <a:cs typeface="Times New Roman"/>
                <a:sym typeface="Times New Roman"/>
              </a:rPr>
              <a:t>st</a:t>
            </a:r>
            <a:r>
              <a:rPr lang="en-US" sz="1800">
                <a:solidFill>
                  <a:schemeClr val="dk1"/>
                </a:solidFill>
                <a:latin typeface="Times New Roman"/>
                <a:ea typeface="Times New Roman"/>
                <a:cs typeface="Times New Roman"/>
                <a:sym typeface="Times New Roman"/>
              </a:rPr>
              <a:t>. Like this we continue sliding down to find the result of the final cycle.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5"/>
          <p:cNvSpPr txBox="1">
            <a:spLocks noGrp="1"/>
          </p:cNvSpPr>
          <p:nvPr>
            <p:ph type="title"/>
          </p:nvPr>
        </p:nvSpPr>
        <p:spPr>
          <a:xfrm>
            <a:off x="224448" y="46490"/>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CNN model</a:t>
            </a:r>
            <a:endParaRPr/>
          </a:p>
        </p:txBody>
      </p:sp>
      <p:pic>
        <p:nvPicPr>
          <p:cNvPr id="544" name="Google Shape;544;p35"/>
          <p:cNvPicPr preferRelativeResize="0"/>
          <p:nvPr/>
        </p:nvPicPr>
        <p:blipFill rotWithShape="1">
          <a:blip r:embed="rId3">
            <a:alphaModFix/>
          </a:blip>
          <a:srcRect r="3368"/>
          <a:stretch/>
        </p:blipFill>
        <p:spPr>
          <a:xfrm>
            <a:off x="322771" y="706890"/>
            <a:ext cx="7417674" cy="3767421"/>
          </a:xfrm>
          <a:prstGeom prst="rect">
            <a:avLst/>
          </a:prstGeom>
          <a:noFill/>
          <a:ln>
            <a:noFill/>
          </a:ln>
        </p:spPr>
      </p:pic>
      <p:pic>
        <p:nvPicPr>
          <p:cNvPr id="545" name="Google Shape;545;p35"/>
          <p:cNvPicPr preferRelativeResize="0"/>
          <p:nvPr/>
        </p:nvPicPr>
        <p:blipFill rotWithShape="1">
          <a:blip r:embed="rId4">
            <a:alphaModFix/>
          </a:blip>
          <a:srcRect/>
          <a:stretch/>
        </p:blipFill>
        <p:spPr>
          <a:xfrm>
            <a:off x="322771" y="4678890"/>
            <a:ext cx="6473249" cy="1946439"/>
          </a:xfrm>
          <a:prstGeom prst="rect">
            <a:avLst/>
          </a:prstGeom>
          <a:noFill/>
          <a:ln>
            <a:noFill/>
          </a:ln>
        </p:spPr>
      </p:pic>
      <p:sp>
        <p:nvSpPr>
          <p:cNvPr id="546" name="Google Shape;546;p35"/>
          <p:cNvSpPr txBox="1"/>
          <p:nvPr/>
        </p:nvSpPr>
        <p:spPr>
          <a:xfrm>
            <a:off x="8477100" y="2190490"/>
            <a:ext cx="339212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Model definition</a:t>
            </a:r>
            <a:endParaRPr/>
          </a:p>
        </p:txBody>
      </p:sp>
      <p:sp>
        <p:nvSpPr>
          <p:cNvPr id="547" name="Google Shape;547;p35"/>
          <p:cNvSpPr txBox="1"/>
          <p:nvPr/>
        </p:nvSpPr>
        <p:spPr>
          <a:xfrm>
            <a:off x="7361139" y="5135419"/>
            <a:ext cx="446876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Model creation and call. Callback is done to get model updates at regular intervals.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6"/>
          <p:cNvSpPr txBox="1">
            <a:spLocks noGrp="1"/>
          </p:cNvSpPr>
          <p:nvPr>
            <p:ph type="title"/>
          </p:nvPr>
        </p:nvSpPr>
        <p:spPr>
          <a:xfrm>
            <a:off x="322771" y="114683"/>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RESULTS</a:t>
            </a:r>
            <a:endParaRPr/>
          </a:p>
        </p:txBody>
      </p:sp>
      <p:pic>
        <p:nvPicPr>
          <p:cNvPr id="553" name="Google Shape;553;p36"/>
          <p:cNvPicPr preferRelativeResize="0"/>
          <p:nvPr/>
        </p:nvPicPr>
        <p:blipFill rotWithShape="1">
          <a:blip r:embed="rId3">
            <a:alphaModFix/>
          </a:blip>
          <a:srcRect/>
          <a:stretch/>
        </p:blipFill>
        <p:spPr>
          <a:xfrm>
            <a:off x="452283" y="1108126"/>
            <a:ext cx="5562724" cy="4161965"/>
          </a:xfrm>
          <a:prstGeom prst="rect">
            <a:avLst/>
          </a:prstGeom>
          <a:noFill/>
          <a:ln>
            <a:noFill/>
          </a:ln>
        </p:spPr>
      </p:pic>
      <p:pic>
        <p:nvPicPr>
          <p:cNvPr id="554" name="Google Shape;554;p36"/>
          <p:cNvPicPr preferRelativeResize="0"/>
          <p:nvPr/>
        </p:nvPicPr>
        <p:blipFill rotWithShape="1">
          <a:blip r:embed="rId4">
            <a:alphaModFix/>
          </a:blip>
          <a:srcRect/>
          <a:stretch/>
        </p:blipFill>
        <p:spPr>
          <a:xfrm>
            <a:off x="6459332" y="1196616"/>
            <a:ext cx="5466061" cy="3778508"/>
          </a:xfrm>
          <a:prstGeom prst="rect">
            <a:avLst/>
          </a:prstGeom>
          <a:noFill/>
          <a:ln>
            <a:noFill/>
          </a:ln>
        </p:spPr>
      </p:pic>
      <p:sp>
        <p:nvSpPr>
          <p:cNvPr id="555" name="Google Shape;555;p36"/>
          <p:cNvSpPr txBox="1"/>
          <p:nvPr/>
        </p:nvSpPr>
        <p:spPr>
          <a:xfrm>
            <a:off x="1466880" y="5565208"/>
            <a:ext cx="38523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Plot of True RUL and predicted RUL for all Engine ID </a:t>
            </a:r>
            <a:endParaRPr/>
          </a:p>
        </p:txBody>
      </p:sp>
      <p:sp>
        <p:nvSpPr>
          <p:cNvPr id="556" name="Google Shape;556;p36"/>
          <p:cNvSpPr txBox="1"/>
          <p:nvPr/>
        </p:nvSpPr>
        <p:spPr>
          <a:xfrm>
            <a:off x="6773292" y="5242042"/>
            <a:ext cx="515210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Histogram Plot of number of engines and magnitude of error in cycles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7"/>
          <p:cNvSpPr txBox="1">
            <a:spLocks noGrp="1"/>
          </p:cNvSpPr>
          <p:nvPr>
            <p:ph type="title"/>
          </p:nvPr>
        </p:nvSpPr>
        <p:spPr>
          <a:xfrm>
            <a:off x="322771" y="114683"/>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RESULTS continuation</a:t>
            </a:r>
            <a:endParaRPr/>
          </a:p>
        </p:txBody>
      </p:sp>
      <p:pic>
        <p:nvPicPr>
          <p:cNvPr id="562" name="Google Shape;562;p37"/>
          <p:cNvPicPr preferRelativeResize="0"/>
          <p:nvPr/>
        </p:nvPicPr>
        <p:blipFill rotWithShape="1">
          <a:blip r:embed="rId3">
            <a:alphaModFix/>
          </a:blip>
          <a:srcRect/>
          <a:stretch/>
        </p:blipFill>
        <p:spPr>
          <a:xfrm>
            <a:off x="322771" y="970474"/>
            <a:ext cx="4779581" cy="3757290"/>
          </a:xfrm>
          <a:prstGeom prst="rect">
            <a:avLst/>
          </a:prstGeom>
          <a:noFill/>
          <a:ln>
            <a:noFill/>
          </a:ln>
        </p:spPr>
      </p:pic>
      <p:pic>
        <p:nvPicPr>
          <p:cNvPr id="563" name="Google Shape;563;p37"/>
          <p:cNvPicPr preferRelativeResize="0"/>
          <p:nvPr/>
        </p:nvPicPr>
        <p:blipFill rotWithShape="1">
          <a:blip r:embed="rId4">
            <a:alphaModFix/>
          </a:blip>
          <a:srcRect/>
          <a:stretch/>
        </p:blipFill>
        <p:spPr>
          <a:xfrm>
            <a:off x="6272250" y="970474"/>
            <a:ext cx="4750159" cy="3665534"/>
          </a:xfrm>
          <a:prstGeom prst="rect">
            <a:avLst/>
          </a:prstGeom>
          <a:noFill/>
          <a:ln>
            <a:noFill/>
          </a:ln>
        </p:spPr>
      </p:pic>
      <p:sp>
        <p:nvSpPr>
          <p:cNvPr id="564" name="Google Shape;564;p37"/>
          <p:cNvSpPr txBox="1"/>
          <p:nvPr/>
        </p:nvSpPr>
        <p:spPr>
          <a:xfrm>
            <a:off x="6735203" y="4964196"/>
            <a:ext cx="459028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It can be seen that error is more at the start which gradually starts decreasing as we move towards the end of cycles</a:t>
            </a:r>
            <a:endParaRPr/>
          </a:p>
        </p:txBody>
      </p:sp>
      <p:sp>
        <p:nvSpPr>
          <p:cNvPr id="565" name="Google Shape;565;p37"/>
          <p:cNvSpPr txBox="1"/>
          <p:nvPr/>
        </p:nvSpPr>
        <p:spPr>
          <a:xfrm>
            <a:off x="576072" y="4834180"/>
            <a:ext cx="533095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Plot of True RUL and Pred RUL for last 40 cycles for a single engine id.</a:t>
            </a:r>
            <a:endParaRPr/>
          </a:p>
        </p:txBody>
      </p:sp>
      <p:cxnSp>
        <p:nvCxnSpPr>
          <p:cNvPr id="566" name="Google Shape;566;p37"/>
          <p:cNvCxnSpPr/>
          <p:nvPr/>
        </p:nvCxnSpPr>
        <p:spPr>
          <a:xfrm>
            <a:off x="1225296" y="1353312"/>
            <a:ext cx="0" cy="2816352"/>
          </a:xfrm>
          <a:prstGeom prst="straightConnector1">
            <a:avLst/>
          </a:prstGeom>
          <a:noFill/>
          <a:ln w="12700" cap="rnd" cmpd="sng">
            <a:solidFill>
              <a:schemeClr val="accent1"/>
            </a:solidFill>
            <a:prstDash val="solid"/>
            <a:round/>
            <a:headEnd type="triangle" w="med" len="med"/>
            <a:tailEnd type="triangle" w="med" len="med"/>
          </a:ln>
        </p:spPr>
      </p:cxnSp>
      <p:sp>
        <p:nvSpPr>
          <p:cNvPr id="567" name="Google Shape;567;p37"/>
          <p:cNvSpPr txBox="1"/>
          <p:nvPr/>
        </p:nvSpPr>
        <p:spPr>
          <a:xfrm>
            <a:off x="1307062" y="2618575"/>
            <a:ext cx="9601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error</a:t>
            </a:r>
            <a:endParaRPr/>
          </a:p>
        </p:txBody>
      </p:sp>
      <p:cxnSp>
        <p:nvCxnSpPr>
          <p:cNvPr id="568" name="Google Shape;568;p37"/>
          <p:cNvCxnSpPr/>
          <p:nvPr/>
        </p:nvCxnSpPr>
        <p:spPr>
          <a:xfrm>
            <a:off x="7037832" y="1277112"/>
            <a:ext cx="0" cy="2816352"/>
          </a:xfrm>
          <a:prstGeom prst="straightConnector1">
            <a:avLst/>
          </a:prstGeom>
          <a:noFill/>
          <a:ln w="12700" cap="rnd" cmpd="sng">
            <a:solidFill>
              <a:schemeClr val="accent1"/>
            </a:solidFill>
            <a:prstDash val="solid"/>
            <a:round/>
            <a:headEnd type="triangle" w="med" len="med"/>
            <a:tailEnd type="triangle" w="med" len="med"/>
          </a:ln>
        </p:spPr>
      </p:cxnSp>
      <p:sp>
        <p:nvSpPr>
          <p:cNvPr id="569" name="Google Shape;569;p37"/>
          <p:cNvSpPr txBox="1"/>
          <p:nvPr/>
        </p:nvSpPr>
        <p:spPr>
          <a:xfrm>
            <a:off x="7037832" y="2392156"/>
            <a:ext cx="9601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error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8"/>
          <p:cNvSpPr txBox="1">
            <a:spLocks noGrp="1"/>
          </p:cNvSpPr>
          <p:nvPr>
            <p:ph type="title"/>
          </p:nvPr>
        </p:nvSpPr>
        <p:spPr>
          <a:xfrm>
            <a:off x="322771" y="114683"/>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RESULTS continuation</a:t>
            </a:r>
            <a:endParaRPr/>
          </a:p>
        </p:txBody>
      </p:sp>
      <p:pic>
        <p:nvPicPr>
          <p:cNvPr id="575" name="Google Shape;575;p38"/>
          <p:cNvPicPr preferRelativeResize="0"/>
          <p:nvPr/>
        </p:nvPicPr>
        <p:blipFill rotWithShape="1">
          <a:blip r:embed="rId3">
            <a:alphaModFix/>
          </a:blip>
          <a:srcRect/>
          <a:stretch/>
        </p:blipFill>
        <p:spPr>
          <a:xfrm>
            <a:off x="218768" y="999971"/>
            <a:ext cx="5503606" cy="4117734"/>
          </a:xfrm>
          <a:prstGeom prst="rect">
            <a:avLst/>
          </a:prstGeom>
          <a:noFill/>
          <a:ln>
            <a:noFill/>
          </a:ln>
        </p:spPr>
      </p:pic>
      <p:pic>
        <p:nvPicPr>
          <p:cNvPr id="576" name="Google Shape;576;p38"/>
          <p:cNvPicPr preferRelativeResize="0"/>
          <p:nvPr/>
        </p:nvPicPr>
        <p:blipFill rotWithShape="1">
          <a:blip r:embed="rId4">
            <a:alphaModFix/>
          </a:blip>
          <a:srcRect/>
          <a:stretch/>
        </p:blipFill>
        <p:spPr>
          <a:xfrm>
            <a:off x="6557963" y="999971"/>
            <a:ext cx="5172075" cy="41177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
          <p:cNvSpPr txBox="1">
            <a:spLocks noGrp="1"/>
          </p:cNvSpPr>
          <p:nvPr>
            <p:ph type="title"/>
          </p:nvPr>
        </p:nvSpPr>
        <p:spPr>
          <a:xfrm>
            <a:off x="677334" y="609600"/>
            <a:ext cx="8596668" cy="55154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0000"/>
              </a:buClr>
              <a:buSzPct val="100000"/>
              <a:buFont typeface="Trebuchet MS"/>
              <a:buNone/>
            </a:pPr>
            <a:r>
              <a:rPr lang="en-US">
                <a:solidFill>
                  <a:srgbClr val="FF0000"/>
                </a:solidFill>
              </a:rPr>
              <a:t>Background of the problem</a:t>
            </a:r>
            <a:br>
              <a:rPr lang="en-US"/>
            </a:br>
            <a:endParaRPr/>
          </a:p>
        </p:txBody>
      </p:sp>
      <p:sp>
        <p:nvSpPr>
          <p:cNvPr id="292" name="Google Shape;292;p3"/>
          <p:cNvSpPr txBox="1">
            <a:spLocks noGrp="1"/>
          </p:cNvSpPr>
          <p:nvPr>
            <p:ph type="body" idx="1"/>
          </p:nvPr>
        </p:nvSpPr>
        <p:spPr>
          <a:xfrm>
            <a:off x="677333" y="1335314"/>
            <a:ext cx="10048723" cy="5522685"/>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SzPct val="88888"/>
              <a:buNone/>
            </a:pPr>
            <a:r>
              <a:rPr lang="en-US"/>
              <a:t>Where did you find it ?</a:t>
            </a:r>
            <a:endParaRPr/>
          </a:p>
          <a:p>
            <a:pPr marL="342900" lvl="0" indent="-342900" algn="l" rtl="0">
              <a:spcBef>
                <a:spcPts val="1000"/>
              </a:spcBef>
              <a:spcAft>
                <a:spcPts val="0"/>
              </a:spcAft>
              <a:buSzPct val="79999"/>
              <a:buNone/>
            </a:pPr>
            <a:endParaRPr/>
          </a:p>
          <a:p>
            <a:pPr marL="342900" lvl="0" indent="-342900" algn="l" rtl="0">
              <a:spcBef>
                <a:spcPts val="1000"/>
              </a:spcBef>
              <a:spcAft>
                <a:spcPts val="0"/>
              </a:spcAft>
              <a:buSzPct val="79999"/>
              <a:buNone/>
            </a:pPr>
            <a:r>
              <a:rPr lang="en-US"/>
              <a:t>While going through the list of projects floated, we got some idea about the different types of  topics that we can search on.</a:t>
            </a:r>
            <a:endParaRPr/>
          </a:p>
          <a:p>
            <a:pPr marL="342900" lvl="0" indent="-342900" algn="l" rtl="0">
              <a:spcBef>
                <a:spcPts val="1000"/>
              </a:spcBef>
              <a:spcAft>
                <a:spcPts val="0"/>
              </a:spcAft>
              <a:buSzPct val="79999"/>
              <a:buNone/>
            </a:pPr>
            <a:r>
              <a:rPr lang="en-US"/>
              <a:t>We want to do project related to graphical neural network as it is one of the hot topics right now. </a:t>
            </a:r>
            <a:endParaRPr/>
          </a:p>
          <a:p>
            <a:pPr marL="342900" lvl="0" indent="-342900" algn="l" rtl="0">
              <a:spcBef>
                <a:spcPts val="1000"/>
              </a:spcBef>
              <a:spcAft>
                <a:spcPts val="0"/>
              </a:spcAft>
              <a:buSzPct val="79999"/>
              <a:buNone/>
            </a:pPr>
            <a:r>
              <a:rPr lang="en-US"/>
              <a:t>We searched a lot of papers on Nature, Google scholar, Science direct, ACS but getting the dataset has been the major problem.</a:t>
            </a:r>
            <a:endParaRPr/>
          </a:p>
          <a:p>
            <a:pPr marL="342900" lvl="0" indent="-342900" algn="l" rtl="0">
              <a:spcBef>
                <a:spcPts val="1000"/>
              </a:spcBef>
              <a:spcAft>
                <a:spcPts val="0"/>
              </a:spcAft>
              <a:buSzPct val="79999"/>
              <a:buNone/>
            </a:pPr>
            <a:r>
              <a:rPr lang="en-US"/>
              <a:t>Finally we got the dataset of the 5276 molecules  in SMILES format  which also contains the boiling point of the molecules.</a:t>
            </a:r>
            <a:endParaRPr/>
          </a:p>
          <a:p>
            <a:pPr marL="342900" lvl="0" indent="-342900" algn="l" rtl="0">
              <a:spcBef>
                <a:spcPts val="1000"/>
              </a:spcBef>
              <a:spcAft>
                <a:spcPts val="0"/>
              </a:spcAft>
              <a:buSzPct val="79999"/>
              <a:buNone/>
            </a:pPr>
            <a:endParaRPr/>
          </a:p>
          <a:p>
            <a:pPr marL="342900" lvl="0" indent="-342900" algn="l" rtl="0">
              <a:spcBef>
                <a:spcPts val="1000"/>
              </a:spcBef>
              <a:spcAft>
                <a:spcPts val="0"/>
              </a:spcAft>
              <a:buSzPct val="88888"/>
              <a:buNone/>
            </a:pPr>
            <a:r>
              <a:rPr lang="en-US"/>
              <a:t>Why is it important ?</a:t>
            </a:r>
            <a:endParaRPr/>
          </a:p>
          <a:p>
            <a:pPr marL="342900" lvl="0" indent="-342900" algn="l" rtl="0">
              <a:spcBef>
                <a:spcPts val="1000"/>
              </a:spcBef>
              <a:spcAft>
                <a:spcPts val="0"/>
              </a:spcAft>
              <a:buSzPct val="79999"/>
              <a:buNone/>
            </a:pPr>
            <a:r>
              <a:rPr lang="en-US"/>
              <a:t>The application of machine learning models to predicting the properties of materials usually becomes necessary in two scenarios. Molecular property prediction is of crucial importance in many disciplines such as drug discovery, molecular biology, or material and process design.</a:t>
            </a:r>
            <a:endParaRPr/>
          </a:p>
          <a:p>
            <a:pPr marL="342900" lvl="0" indent="-342900" algn="l" rtl="0">
              <a:spcBef>
                <a:spcPts val="1000"/>
              </a:spcBef>
              <a:spcAft>
                <a:spcPts val="0"/>
              </a:spcAft>
              <a:buSzPct val="79999"/>
              <a:buNone/>
            </a:pPr>
            <a:r>
              <a:rPr lang="en-US"/>
              <a:t>First, prediction from physics-based models is too slow due to the large size or high complexity of the material system. </a:t>
            </a:r>
            <a:endParaRPr/>
          </a:p>
          <a:p>
            <a:pPr marL="342900" lvl="0" indent="-342900" algn="l" rtl="0">
              <a:spcBef>
                <a:spcPts val="1000"/>
              </a:spcBef>
              <a:spcAft>
                <a:spcPts val="0"/>
              </a:spcAft>
              <a:buSzPct val="79999"/>
              <a:buNone/>
            </a:pPr>
            <a:r>
              <a:rPr lang="en-US"/>
              <a:t>Second, developing an accurate physics-based predictive model is too challenging due to the insufficient understanding of the underlying physical processes, e.g., for materials with high compositional/structural complexity or under complex/extreme conditions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9"/>
          <p:cNvSpPr txBox="1">
            <a:spLocks noGrp="1"/>
          </p:cNvSpPr>
          <p:nvPr>
            <p:ph type="title"/>
          </p:nvPr>
        </p:nvSpPr>
        <p:spPr>
          <a:xfrm>
            <a:off x="322771" y="114683"/>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RESULTS continuation</a:t>
            </a:r>
            <a:endParaRPr/>
          </a:p>
        </p:txBody>
      </p:sp>
      <p:sp>
        <p:nvSpPr>
          <p:cNvPr id="582" name="Google Shape;582;p39"/>
          <p:cNvSpPr txBox="1"/>
          <p:nvPr/>
        </p:nvSpPr>
        <p:spPr>
          <a:xfrm>
            <a:off x="452284" y="1061884"/>
            <a:ext cx="9389806" cy="452431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The maximum accuracy obtained from our CNN model is 94 % for the entire dataset for upto an error of 10 cycles deviation from the true RUL. This error is obtained taking into consideration the average predicted result of the last 5 cycles of an engine.</a:t>
            </a:r>
            <a:endParaRPr/>
          </a:p>
          <a:p>
            <a:pPr marL="285750" marR="0" lvl="0" indent="-133350" algn="l" rtl="0">
              <a:spcBef>
                <a:spcPts val="0"/>
              </a:spcBef>
              <a:spcAft>
                <a:spcPts val="0"/>
              </a:spcAft>
              <a:buClr>
                <a:schemeClr val="dk1"/>
              </a:buClr>
              <a:buSzPts val="2400"/>
              <a:buFont typeface="Noto Sans Symbols"/>
              <a:buNone/>
            </a:pPr>
            <a:endParaRPr sz="24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The mean squared error of the predicted results and the true RUL comes out to be 8.936.</a:t>
            </a:r>
            <a:endParaRPr/>
          </a:p>
          <a:p>
            <a:pPr marL="285750" marR="0" lvl="0" indent="-133350" algn="l" rtl="0">
              <a:spcBef>
                <a:spcPts val="0"/>
              </a:spcBef>
              <a:spcAft>
                <a:spcPts val="0"/>
              </a:spcAft>
              <a:buClr>
                <a:schemeClr val="dk1"/>
              </a:buClr>
              <a:buSzPts val="2400"/>
              <a:buFont typeface="Noto Sans Symbols"/>
              <a:buNone/>
            </a:pPr>
            <a:endParaRPr sz="24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The prediction of true RUL results appear to be converging with increased Cycle time.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The accuracy increases as the prediction moves towards the end of the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cycle time given.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0"/>
          <p:cNvSpPr txBox="1">
            <a:spLocks noGrp="1"/>
          </p:cNvSpPr>
          <p:nvPr>
            <p:ph type="title"/>
          </p:nvPr>
        </p:nvSpPr>
        <p:spPr>
          <a:xfrm>
            <a:off x="322771" y="114683"/>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Method to decrease error</a:t>
            </a:r>
            <a:endParaRPr/>
          </a:p>
        </p:txBody>
      </p:sp>
      <p:sp>
        <p:nvSpPr>
          <p:cNvPr id="588" name="Google Shape;588;p40"/>
          <p:cNvSpPr txBox="1"/>
          <p:nvPr/>
        </p:nvSpPr>
        <p:spPr>
          <a:xfrm>
            <a:off x="452284" y="943897"/>
            <a:ext cx="10009239"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To decrease the error as found in the previous graphs of each Engine ID we have thought of Adding weights to each Cycle time of the Engine uniformly distributed between [0,1] in increasing order of the Cycle time.</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However, we have found out that adding weights based on solely focusing on the Cycle time will lead to large deviation in prediction of true RUL in this case because the maximum weight depends not on Cycle Time but also on other sensor data.</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So, a well defined weight which is a function of 4 sensor data and cycle Time has to be established in order to give proper weightage to preceding results.</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Another way can be is to completely redefine the neural network to accept/ incorporate the weights of preceding results into the current result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1"/>
          <p:cNvSpPr txBox="1">
            <a:spLocks noGrp="1"/>
          </p:cNvSpPr>
          <p:nvPr>
            <p:ph type="title"/>
          </p:nvPr>
        </p:nvSpPr>
        <p:spPr>
          <a:xfrm>
            <a:off x="313540" y="315335"/>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600"/>
              <a:buFont typeface="Algerian"/>
              <a:buNone/>
            </a:pPr>
            <a:r>
              <a:rPr lang="en-US" sz="3600" u="sng">
                <a:solidFill>
                  <a:srgbClr val="62170C"/>
                </a:solidFill>
                <a:latin typeface="Algerian"/>
                <a:ea typeface="Algerian"/>
                <a:cs typeface="Algerian"/>
                <a:sym typeface="Algerian"/>
              </a:rPr>
              <a:t>federated learning</a:t>
            </a:r>
            <a:endParaRPr/>
          </a:p>
        </p:txBody>
      </p:sp>
      <p:sp>
        <p:nvSpPr>
          <p:cNvPr id="594" name="Google Shape;594;p41"/>
          <p:cNvSpPr txBox="1">
            <a:spLocks noGrp="1"/>
          </p:cNvSpPr>
          <p:nvPr>
            <p:ph type="body" idx="1"/>
          </p:nvPr>
        </p:nvSpPr>
        <p:spPr>
          <a:xfrm>
            <a:off x="576750" y="1042219"/>
            <a:ext cx="9324334" cy="432716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b="0" i="0">
                <a:solidFill>
                  <a:srgbClr val="000000"/>
                </a:solidFill>
                <a:latin typeface="Times New Roman"/>
                <a:ea typeface="Times New Roman"/>
                <a:cs typeface="Times New Roman"/>
                <a:sym typeface="Times New Roman"/>
              </a:rPr>
              <a:t>In federated learning, the server sends the global model parameters to the client, and the client updates the local model with the parameters received from the server. It then trains the model on the local data (which changes the model parameters locally) and sends the updated/changed model parameters back to the server.</a:t>
            </a:r>
            <a:endParaRPr sz="2000">
              <a:latin typeface="Times New Roman"/>
              <a:ea typeface="Times New Roman"/>
              <a:cs typeface="Times New Roman"/>
              <a:sym typeface="Times New Roman"/>
            </a:endParaRPr>
          </a:p>
        </p:txBody>
      </p:sp>
      <p:pic>
        <p:nvPicPr>
          <p:cNvPr id="595" name="Google Shape;595;p41"/>
          <p:cNvPicPr preferRelativeResize="0"/>
          <p:nvPr/>
        </p:nvPicPr>
        <p:blipFill rotWithShape="1">
          <a:blip r:embed="rId3">
            <a:alphaModFix/>
          </a:blip>
          <a:srcRect/>
          <a:stretch/>
        </p:blipFill>
        <p:spPr>
          <a:xfrm>
            <a:off x="1830112" y="2770686"/>
            <a:ext cx="5989581" cy="332558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2"/>
          <p:cNvSpPr txBox="1">
            <a:spLocks noGrp="1"/>
          </p:cNvSpPr>
          <p:nvPr>
            <p:ph type="title"/>
          </p:nvPr>
        </p:nvSpPr>
        <p:spPr>
          <a:xfrm>
            <a:off x="206181" y="544551"/>
            <a:ext cx="10702610" cy="1086142"/>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62170C"/>
              </a:buClr>
              <a:buSzPct val="100000"/>
              <a:buFont typeface="Algerian"/>
              <a:buNone/>
            </a:pPr>
            <a:r>
              <a:rPr lang="en-US" sz="3500" u="sng">
                <a:solidFill>
                  <a:srgbClr val="62170C"/>
                </a:solidFill>
                <a:latin typeface="Algerian"/>
                <a:ea typeface="Algerian"/>
                <a:cs typeface="Algerian"/>
                <a:sym typeface="Algerian"/>
              </a:rPr>
              <a:t>Federated learning using flower framework</a:t>
            </a:r>
            <a:endParaRPr/>
          </a:p>
        </p:txBody>
      </p:sp>
      <p:sp>
        <p:nvSpPr>
          <p:cNvPr id="601" name="Google Shape;601;p42"/>
          <p:cNvSpPr txBox="1"/>
          <p:nvPr/>
        </p:nvSpPr>
        <p:spPr>
          <a:xfrm>
            <a:off x="702809" y="1781161"/>
            <a:ext cx="10923639"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Steps to implement the federated learning:</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Start the server.py file in the command line. Local host server will be created.</a:t>
            </a:r>
            <a:endParaRPr/>
          </a:p>
          <a:p>
            <a:pPr marL="0" marR="0" lvl="0" indent="0" algn="l" rtl="0">
              <a:spcBef>
                <a:spcPts val="0"/>
              </a:spcBef>
              <a:spcAft>
                <a:spcPts val="0"/>
              </a:spcAft>
              <a:buNone/>
            </a:pPr>
            <a:r>
              <a:rPr lang="en-US" sz="1800" b="1" i="0">
                <a:solidFill>
                  <a:srgbClr val="24292F"/>
                </a:solidFill>
                <a:latin typeface="Arial"/>
                <a:ea typeface="Arial"/>
                <a:cs typeface="Arial"/>
                <a:sym typeface="Arial"/>
              </a:rPr>
              <a:t>       fl.server.</a:t>
            </a:r>
            <a:r>
              <a:rPr lang="en-US" sz="1800" b="1" i="0">
                <a:solidFill>
                  <a:schemeClr val="dk1"/>
                </a:solidFill>
                <a:latin typeface="Arial"/>
                <a:ea typeface="Arial"/>
                <a:cs typeface="Arial"/>
                <a:sym typeface="Arial"/>
              </a:rPr>
              <a:t>start_server</a:t>
            </a:r>
            <a:r>
              <a:rPr lang="en-US" sz="1800" b="1" i="0">
                <a:solidFill>
                  <a:srgbClr val="24292F"/>
                </a:solidFill>
                <a:latin typeface="Arial"/>
                <a:ea typeface="Arial"/>
                <a:cs typeface="Arial"/>
                <a:sym typeface="Arial"/>
              </a:rPr>
              <a:t>(config</a:t>
            </a:r>
            <a:r>
              <a:rPr lang="en-US" sz="1800" b="1" i="0">
                <a:solidFill>
                  <a:schemeClr val="dk1"/>
                </a:solidFill>
                <a:latin typeface="Arial"/>
                <a:ea typeface="Arial"/>
                <a:cs typeface="Arial"/>
                <a:sym typeface="Arial"/>
              </a:rPr>
              <a:t>=</a:t>
            </a:r>
            <a:r>
              <a:rPr lang="en-US" sz="1800" b="1" i="0">
                <a:solidFill>
                  <a:srgbClr val="24292F"/>
                </a:solidFill>
                <a:latin typeface="Arial"/>
                <a:ea typeface="Arial"/>
                <a:cs typeface="Arial"/>
                <a:sym typeface="Arial"/>
              </a:rPr>
              <a:t>fl.server.</a:t>
            </a:r>
            <a:r>
              <a:rPr lang="en-US" sz="1800" b="1" i="0">
                <a:solidFill>
                  <a:schemeClr val="dk1"/>
                </a:solidFill>
                <a:latin typeface="Arial"/>
                <a:ea typeface="Arial"/>
                <a:cs typeface="Arial"/>
                <a:sym typeface="Arial"/>
              </a:rPr>
              <a:t>ServerConfig</a:t>
            </a:r>
            <a:r>
              <a:rPr lang="en-US" sz="1800" b="1" i="0">
                <a:solidFill>
                  <a:srgbClr val="24292F"/>
                </a:solidFill>
                <a:latin typeface="Arial"/>
                <a:ea typeface="Arial"/>
                <a:cs typeface="Arial"/>
                <a:sym typeface="Arial"/>
              </a:rPr>
              <a:t>(num_rounds</a:t>
            </a:r>
            <a:r>
              <a:rPr lang="en-US" sz="1800" b="1" i="0">
                <a:solidFill>
                  <a:schemeClr val="dk1"/>
                </a:solidFill>
                <a:latin typeface="Arial"/>
                <a:ea typeface="Arial"/>
                <a:cs typeface="Arial"/>
                <a:sym typeface="Arial"/>
              </a:rPr>
              <a:t>=3</a:t>
            </a:r>
            <a:r>
              <a:rPr lang="en-US" sz="1800" b="1" i="0">
                <a:solidFill>
                  <a:srgbClr val="24292F"/>
                </a:solidFill>
                <a:latin typeface="Arial"/>
                <a:ea typeface="Arial"/>
                <a:cs typeface="Arial"/>
                <a:sym typeface="Arial"/>
              </a:rPr>
              <a:t>))</a:t>
            </a:r>
            <a:r>
              <a:rPr lang="en-US" sz="1800" b="1">
                <a:solidFill>
                  <a:schemeClr val="dk1"/>
                </a:solidFill>
                <a:latin typeface="Times New Roman"/>
                <a:ea typeface="Times New Roman"/>
                <a:cs typeface="Times New Roman"/>
                <a:sym typeface="Times New Roman"/>
              </a:rPr>
              <a:t> </a:t>
            </a:r>
            <a:endParaRPr/>
          </a:p>
          <a:p>
            <a:pPr marL="342900" marR="0" lvl="0" indent="-228600" algn="l" rtl="0">
              <a:spcBef>
                <a:spcPts val="0"/>
              </a:spcBef>
              <a:spcAft>
                <a:spcPts val="0"/>
              </a:spcAft>
              <a:buClr>
                <a:schemeClr val="dk1"/>
              </a:buClr>
              <a:buSzPts val="1800"/>
              <a:buFont typeface="Trebuchet MS"/>
              <a:buNone/>
            </a:pPr>
            <a:endParaRPr sz="18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rebuchet MS"/>
              <a:buAutoNum type="arabicPeriod" startAt="2"/>
            </a:pPr>
            <a:r>
              <a:rPr lang="en-US" sz="1800">
                <a:solidFill>
                  <a:schemeClr val="dk1"/>
                </a:solidFill>
                <a:latin typeface="Times New Roman"/>
                <a:ea typeface="Times New Roman"/>
                <a:cs typeface="Times New Roman"/>
                <a:sym typeface="Times New Roman"/>
              </a:rPr>
              <a:t> Server address for hosting the model: </a:t>
            </a:r>
            <a:r>
              <a:rPr lang="en-US" sz="1800" b="0" i="0">
                <a:solidFill>
                  <a:srgbClr val="0A3069"/>
                </a:solidFill>
                <a:latin typeface="Arial"/>
                <a:ea typeface="Arial"/>
                <a:cs typeface="Arial"/>
                <a:sym typeface="Arial"/>
              </a:rPr>
              <a:t>127.0.0.1:8080</a:t>
            </a:r>
            <a:endParaRPr sz="1800" b="0" i="0">
              <a:solidFill>
                <a:srgbClr val="0A3069"/>
              </a:solidFill>
              <a:latin typeface="Arial"/>
              <a:ea typeface="Arial"/>
              <a:cs typeface="Arial"/>
              <a:sym typeface="Arial"/>
            </a:endParaRPr>
          </a:p>
          <a:p>
            <a:pPr marL="342900" marR="0" lvl="0" indent="-228600" algn="l" rtl="0">
              <a:spcBef>
                <a:spcPts val="0"/>
              </a:spcBef>
              <a:spcAft>
                <a:spcPts val="0"/>
              </a:spcAft>
              <a:buClr>
                <a:schemeClr val="dk1"/>
              </a:buClr>
              <a:buSzPts val="1800"/>
              <a:buFont typeface="Trebuchet MS"/>
              <a:buNone/>
            </a:pPr>
            <a:endParaRPr sz="1800" b="0" i="0">
              <a:solidFill>
                <a:srgbClr val="0A3069"/>
              </a:solidFill>
              <a:latin typeface="Arial"/>
              <a:ea typeface="Arial"/>
              <a:cs typeface="Arial"/>
              <a:sym typeface="Arial"/>
            </a:endParaRPr>
          </a:p>
        </p:txBody>
      </p:sp>
      <p:pic>
        <p:nvPicPr>
          <p:cNvPr id="602" name="Google Shape;602;p42"/>
          <p:cNvPicPr preferRelativeResize="0"/>
          <p:nvPr/>
        </p:nvPicPr>
        <p:blipFill rotWithShape="1">
          <a:blip r:embed="rId3">
            <a:alphaModFix/>
          </a:blip>
          <a:srcRect/>
          <a:stretch/>
        </p:blipFill>
        <p:spPr>
          <a:xfrm>
            <a:off x="852406" y="3962954"/>
            <a:ext cx="7683029" cy="534894"/>
          </a:xfrm>
          <a:prstGeom prst="rect">
            <a:avLst/>
          </a:prstGeom>
          <a:noFill/>
          <a:ln>
            <a:noFill/>
          </a:ln>
        </p:spPr>
      </p:pic>
      <p:cxnSp>
        <p:nvCxnSpPr>
          <p:cNvPr id="603" name="Google Shape;603;p42"/>
          <p:cNvCxnSpPr/>
          <p:nvPr/>
        </p:nvCxnSpPr>
        <p:spPr>
          <a:xfrm>
            <a:off x="1170431" y="4463901"/>
            <a:ext cx="0" cy="473859"/>
          </a:xfrm>
          <a:prstGeom prst="straightConnector1">
            <a:avLst/>
          </a:prstGeom>
          <a:noFill/>
          <a:ln w="12700" cap="rnd" cmpd="sng">
            <a:solidFill>
              <a:schemeClr val="accent1"/>
            </a:solidFill>
            <a:prstDash val="solid"/>
            <a:round/>
            <a:headEnd type="none" w="sm" len="sm"/>
            <a:tailEnd type="triangle" w="med" len="med"/>
          </a:ln>
        </p:spPr>
      </p:cxnSp>
      <p:sp>
        <p:nvSpPr>
          <p:cNvPr id="604" name="Google Shape;604;p42"/>
          <p:cNvSpPr txBox="1"/>
          <p:nvPr/>
        </p:nvSpPr>
        <p:spPr>
          <a:xfrm>
            <a:off x="379476" y="4937760"/>
            <a:ext cx="15453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Central server</a:t>
            </a:r>
            <a:endParaRPr sz="1800">
              <a:solidFill>
                <a:schemeClr val="dk1"/>
              </a:solidFill>
              <a:latin typeface="Times New Roman"/>
              <a:ea typeface="Times New Roman"/>
              <a:cs typeface="Times New Roman"/>
              <a:sym typeface="Times New Roman"/>
            </a:endParaRPr>
          </a:p>
        </p:txBody>
      </p:sp>
      <p:cxnSp>
        <p:nvCxnSpPr>
          <p:cNvPr id="605" name="Google Shape;605;p42"/>
          <p:cNvCxnSpPr/>
          <p:nvPr/>
        </p:nvCxnSpPr>
        <p:spPr>
          <a:xfrm rot="-5400000" flipH="1">
            <a:off x="2871149" y="4636081"/>
            <a:ext cx="658500" cy="438900"/>
          </a:xfrm>
          <a:prstGeom prst="bentConnector3">
            <a:avLst>
              <a:gd name="adj1" fmla="val 50003"/>
            </a:avLst>
          </a:prstGeom>
          <a:noFill/>
          <a:ln w="12700" cap="rnd" cmpd="sng">
            <a:solidFill>
              <a:schemeClr val="accent1"/>
            </a:solidFill>
            <a:prstDash val="solid"/>
            <a:round/>
            <a:headEnd type="none" w="sm" len="sm"/>
            <a:tailEnd type="triangle" w="med" len="med"/>
          </a:ln>
        </p:spPr>
      </p:cxnSp>
      <p:sp>
        <p:nvSpPr>
          <p:cNvPr id="606" name="Google Shape;606;p42"/>
          <p:cNvSpPr txBox="1"/>
          <p:nvPr/>
        </p:nvSpPr>
        <p:spPr>
          <a:xfrm>
            <a:off x="2272285" y="5307092"/>
            <a:ext cx="400964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 of a central server through which model is passed to the local server</a:t>
            </a:r>
            <a:endParaRPr sz="1800">
              <a:solidFill>
                <a:schemeClr val="dk1"/>
              </a:solidFill>
              <a:latin typeface="Times New Roman"/>
              <a:ea typeface="Times New Roman"/>
              <a:cs typeface="Times New Roman"/>
              <a:sym typeface="Times New Roman"/>
            </a:endParaRPr>
          </a:p>
        </p:txBody>
      </p:sp>
      <p:cxnSp>
        <p:nvCxnSpPr>
          <p:cNvPr id="607" name="Google Shape;607;p42"/>
          <p:cNvCxnSpPr/>
          <p:nvPr/>
        </p:nvCxnSpPr>
        <p:spPr>
          <a:xfrm>
            <a:off x="7434072" y="5307092"/>
            <a:ext cx="457200" cy="0"/>
          </a:xfrm>
          <a:prstGeom prst="straightConnector1">
            <a:avLst/>
          </a:prstGeom>
          <a:noFill/>
          <a:ln w="12700" cap="rnd" cmpd="sng">
            <a:solidFill>
              <a:schemeClr val="accent1"/>
            </a:solidFill>
            <a:prstDash val="solid"/>
            <a:round/>
            <a:headEnd type="none" w="sm" len="sm"/>
            <a:tailEnd type="triangle" w="med" len="med"/>
          </a:ln>
        </p:spPr>
      </p:cxnSp>
      <p:cxnSp>
        <p:nvCxnSpPr>
          <p:cNvPr id="608" name="Google Shape;608;p42"/>
          <p:cNvCxnSpPr/>
          <p:nvPr/>
        </p:nvCxnSpPr>
        <p:spPr>
          <a:xfrm rot="10800000">
            <a:off x="7434072" y="4556498"/>
            <a:ext cx="0" cy="762524"/>
          </a:xfrm>
          <a:prstGeom prst="straightConnector1">
            <a:avLst/>
          </a:prstGeom>
          <a:noFill/>
          <a:ln w="12700" cap="rnd" cmpd="sng">
            <a:solidFill>
              <a:schemeClr val="accent1"/>
            </a:solidFill>
            <a:prstDash val="solid"/>
            <a:round/>
            <a:headEnd type="none" w="sm" len="sm"/>
            <a:tailEnd type="none" w="sm" len="sm"/>
          </a:ln>
        </p:spPr>
      </p:cxnSp>
      <p:sp>
        <p:nvSpPr>
          <p:cNvPr id="609" name="Google Shape;609;p42"/>
          <p:cNvSpPr txBox="1"/>
          <p:nvPr/>
        </p:nvSpPr>
        <p:spPr>
          <a:xfrm>
            <a:off x="8023861" y="5098158"/>
            <a:ext cx="2884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 containing our dataset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pic>
        <p:nvPicPr>
          <p:cNvPr id="614" name="Google Shape;614;p43"/>
          <p:cNvPicPr preferRelativeResize="0"/>
          <p:nvPr/>
        </p:nvPicPr>
        <p:blipFill rotWithShape="1">
          <a:blip r:embed="rId3">
            <a:alphaModFix/>
          </a:blip>
          <a:srcRect/>
          <a:stretch/>
        </p:blipFill>
        <p:spPr>
          <a:xfrm>
            <a:off x="403122" y="340363"/>
            <a:ext cx="7236543" cy="6031628"/>
          </a:xfrm>
          <a:prstGeom prst="rect">
            <a:avLst/>
          </a:prstGeom>
          <a:noFill/>
          <a:ln>
            <a:noFill/>
          </a:ln>
        </p:spPr>
      </p:pic>
      <p:cxnSp>
        <p:nvCxnSpPr>
          <p:cNvPr id="615" name="Google Shape;615;p43"/>
          <p:cNvCxnSpPr/>
          <p:nvPr/>
        </p:nvCxnSpPr>
        <p:spPr>
          <a:xfrm>
            <a:off x="7040880" y="2843784"/>
            <a:ext cx="1764792" cy="0"/>
          </a:xfrm>
          <a:prstGeom prst="straightConnector1">
            <a:avLst/>
          </a:prstGeom>
          <a:noFill/>
          <a:ln w="12700" cap="rnd" cmpd="sng">
            <a:solidFill>
              <a:schemeClr val="accent1"/>
            </a:solidFill>
            <a:prstDash val="solid"/>
            <a:round/>
            <a:headEnd type="none" w="sm" len="sm"/>
            <a:tailEnd type="triangle" w="med" len="med"/>
          </a:ln>
        </p:spPr>
      </p:cxnSp>
      <p:sp>
        <p:nvSpPr>
          <p:cNvPr id="616" name="Google Shape;616;p43"/>
          <p:cNvSpPr txBox="1"/>
          <p:nvPr/>
        </p:nvSpPr>
        <p:spPr>
          <a:xfrm>
            <a:off x="9025128" y="2615184"/>
            <a:ext cx="293522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Fitting and Training the model onto our local dataset </a:t>
            </a:r>
            <a:endParaRPr sz="1800">
              <a:solidFill>
                <a:schemeClr val="dk1"/>
              </a:solidFill>
              <a:latin typeface="Times New Roman"/>
              <a:ea typeface="Times New Roman"/>
              <a:cs typeface="Times New Roman"/>
              <a:sym typeface="Times New Roman"/>
            </a:endParaRPr>
          </a:p>
        </p:txBody>
      </p:sp>
      <p:sp>
        <p:nvSpPr>
          <p:cNvPr id="617" name="Google Shape;617;p43"/>
          <p:cNvSpPr txBox="1"/>
          <p:nvPr/>
        </p:nvSpPr>
        <p:spPr>
          <a:xfrm>
            <a:off x="6227064" y="486009"/>
            <a:ext cx="38191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Returning updated parameters to the Fl client which is central server here</a:t>
            </a:r>
            <a:endParaRPr sz="1800">
              <a:solidFill>
                <a:schemeClr val="dk1"/>
              </a:solidFill>
              <a:latin typeface="Times New Roman"/>
              <a:ea typeface="Times New Roman"/>
              <a:cs typeface="Times New Roman"/>
              <a:sym typeface="Times New Roman"/>
            </a:endParaRPr>
          </a:p>
        </p:txBody>
      </p:sp>
      <p:cxnSp>
        <p:nvCxnSpPr>
          <p:cNvPr id="618" name="Google Shape;618;p43"/>
          <p:cNvCxnSpPr/>
          <p:nvPr/>
        </p:nvCxnSpPr>
        <p:spPr>
          <a:xfrm>
            <a:off x="3255264" y="932688"/>
            <a:ext cx="2840736" cy="0"/>
          </a:xfrm>
          <a:prstGeom prst="straightConnector1">
            <a:avLst/>
          </a:prstGeom>
          <a:noFill/>
          <a:ln w="12700" cap="rnd" cmpd="sng">
            <a:solidFill>
              <a:schemeClr val="accent1"/>
            </a:solidFill>
            <a:prstDash val="solid"/>
            <a:round/>
            <a:headEnd type="none" w="sm" len="sm"/>
            <a:tailEnd type="triangl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4"/>
          <p:cNvSpPr txBox="1">
            <a:spLocks noGrp="1"/>
          </p:cNvSpPr>
          <p:nvPr>
            <p:ph type="title"/>
          </p:nvPr>
        </p:nvSpPr>
        <p:spPr>
          <a:xfrm>
            <a:off x="166852" y="229919"/>
            <a:ext cx="10702610" cy="108614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CONCLUSION</a:t>
            </a:r>
            <a:endParaRPr/>
          </a:p>
        </p:txBody>
      </p:sp>
      <p:sp>
        <p:nvSpPr>
          <p:cNvPr id="624" name="Google Shape;624;p44"/>
          <p:cNvSpPr txBox="1"/>
          <p:nvPr/>
        </p:nvSpPr>
        <p:spPr>
          <a:xfrm>
            <a:off x="545492" y="1015967"/>
            <a:ext cx="10509603" cy="440120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After performing EDA the final features were reduced to 14 with maximum weightage to feature “Sensor measurement 11”. Hence Sensor 11 was the most important feature in prediction of RUL.</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Applying PCA to the dataset and retaining the accuracy to 95%, the model features were reduced to 10 dimensions. Applying PCA, increased the speed of execution with a compromise on accuracy of the model.</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Accuracy of CNN model was found to be 94%. Taking into account the given no. of cycles in our dataset and for 90% of the engine id’s the error was within 10 cycles, it is suffice to say that if the data is large enough (1000’s cycle), extrapolating the model will yield good results and thus this model can be applied to engine with large datasets.</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For Federated Learning, The accuracy for client one was 85 % and for client 2 it was found to be 90%. Thus the overall accuracy of the Federated Model observed was 93%</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5"/>
          <p:cNvSpPr txBox="1"/>
          <p:nvPr/>
        </p:nvSpPr>
        <p:spPr>
          <a:xfrm>
            <a:off x="1365982" y="2150449"/>
            <a:ext cx="10196754" cy="194750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5000"/>
              <a:buFont typeface="Algerian"/>
              <a:buNone/>
            </a:pPr>
            <a:r>
              <a:rPr lang="en-US" sz="5000" cap="none">
                <a:solidFill>
                  <a:schemeClr val="lt1"/>
                </a:solidFill>
                <a:latin typeface="Algerian"/>
                <a:ea typeface="Algerian"/>
                <a:cs typeface="Algerian"/>
                <a:sym typeface="Algerian"/>
              </a:rPr>
              <a:t>THANK YOU</a:t>
            </a:r>
            <a:endParaRPr sz="5000" u="sng" cap="none">
              <a:solidFill>
                <a:schemeClr val="lt1"/>
              </a:solidFill>
              <a:latin typeface="Algerian"/>
              <a:ea typeface="Algerian"/>
              <a:cs typeface="Algerian"/>
              <a:sym typeface="Algeri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000000"/>
              </a:buClr>
              <a:buSzPct val="100000"/>
              <a:buFont typeface="Calibri"/>
              <a:buNone/>
            </a:pPr>
            <a:r>
              <a:rPr lang="en-US" sz="2000">
                <a:solidFill>
                  <a:srgbClr val="000000"/>
                </a:solidFill>
                <a:latin typeface="Calibri"/>
                <a:ea typeface="Calibri"/>
                <a:cs typeface="Calibri"/>
                <a:sym typeface="Calibri"/>
              </a:rPr>
              <a:t>How is it solved currently / traditionally ?</a:t>
            </a:r>
            <a:br>
              <a:rPr lang="en-US" sz="2000">
                <a:solidFill>
                  <a:srgbClr val="000000"/>
                </a:solidFill>
                <a:latin typeface="Calibri"/>
                <a:ea typeface="Calibri"/>
                <a:cs typeface="Calibri"/>
                <a:sym typeface="Calibri"/>
              </a:rPr>
            </a:br>
            <a:r>
              <a:rPr lang="en-US" sz="2000">
                <a:solidFill>
                  <a:srgbClr val="000000"/>
                </a:solidFill>
                <a:latin typeface="Calibri"/>
                <a:ea typeface="Calibri"/>
                <a:cs typeface="Calibri"/>
                <a:sym typeface="Calibri"/>
              </a:rPr>
              <a:t>What are the short comings in the current solution ?</a:t>
            </a:r>
            <a:br>
              <a:rPr lang="en-US" sz="2000">
                <a:solidFill>
                  <a:srgbClr val="000000"/>
                </a:solidFill>
                <a:latin typeface="Calibri"/>
                <a:ea typeface="Calibri"/>
                <a:cs typeface="Calibri"/>
                <a:sym typeface="Calibri"/>
              </a:rPr>
            </a:br>
            <a:r>
              <a:rPr lang="en-US" sz="2000">
                <a:solidFill>
                  <a:srgbClr val="000000"/>
                </a:solidFill>
                <a:latin typeface="Calibri"/>
                <a:ea typeface="Calibri"/>
                <a:cs typeface="Calibri"/>
                <a:sym typeface="Calibri"/>
              </a:rPr>
              <a:t>Have you been able to find data ?</a:t>
            </a:r>
            <a:br>
              <a:rPr lang="en-US" sz="2000">
                <a:solidFill>
                  <a:srgbClr val="000000"/>
                </a:solidFill>
                <a:latin typeface="Calibri"/>
                <a:ea typeface="Calibri"/>
                <a:cs typeface="Calibri"/>
                <a:sym typeface="Calibri"/>
              </a:rPr>
            </a:br>
            <a:r>
              <a:rPr lang="en-US" sz="2000">
                <a:solidFill>
                  <a:srgbClr val="000000"/>
                </a:solidFill>
                <a:latin typeface="Calibri"/>
                <a:ea typeface="Calibri"/>
                <a:cs typeface="Calibri"/>
                <a:sym typeface="Calibri"/>
              </a:rPr>
              <a:t>When explaining above, use as much graphics as possible.</a:t>
            </a:r>
            <a:br>
              <a:rPr lang="en-US" sz="2000">
                <a:solidFill>
                  <a:srgbClr val="000000"/>
                </a:solidFill>
                <a:latin typeface="Calibri"/>
                <a:ea typeface="Calibri"/>
                <a:cs typeface="Calibri"/>
                <a:sym typeface="Calibri"/>
              </a:rPr>
            </a:br>
            <a:r>
              <a:rPr lang="en-US" sz="2000">
                <a:solidFill>
                  <a:srgbClr val="000000"/>
                </a:solidFill>
                <a:latin typeface="Calibri"/>
                <a:ea typeface="Calibri"/>
                <a:cs typeface="Calibri"/>
                <a:sym typeface="Calibri"/>
              </a:rPr>
              <a:t>You can use upto 5 slides for this.</a:t>
            </a:r>
            <a:br>
              <a:rPr lang="en-US" sz="2000">
                <a:solidFill>
                  <a:srgbClr val="000000"/>
                </a:solidFill>
                <a:latin typeface="Calibri"/>
                <a:ea typeface="Calibri"/>
                <a:cs typeface="Calibri"/>
                <a:sym typeface="Calibri"/>
              </a:rPr>
            </a:br>
            <a:endParaRPr/>
          </a:p>
        </p:txBody>
      </p:sp>
      <p:sp>
        <p:nvSpPr>
          <p:cNvPr id="298" name="Google Shape;298;p4"/>
          <p:cNvSpPr txBox="1">
            <a:spLocks noGrp="1"/>
          </p:cNvSpPr>
          <p:nvPr>
            <p:ph type="body" idx="1"/>
          </p:nvPr>
        </p:nvSpPr>
        <p:spPr>
          <a:xfrm>
            <a:off x="677334" y="2160589"/>
            <a:ext cx="10092266"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Recently, graph neural networks (GNNs) have revolutionized the field of chemical property prediction and achieved state-of-the-art results on benchmark data sets. Compared with the traditional descriptor- and fingerprint-based QSAR models, GNNs can learn task related representations, which completely gets rid of the rules defined by experts.</a:t>
            </a:r>
            <a:endParaRPr/>
          </a:p>
          <a:p>
            <a:pPr marL="342900" lvl="0" indent="-251459" algn="l" rtl="0">
              <a:spcBef>
                <a:spcPts val="1000"/>
              </a:spcBef>
              <a:spcAft>
                <a:spcPts val="0"/>
              </a:spcAft>
              <a:buSzPts val="144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
          <p:cNvSpPr txBox="1">
            <a:spLocks noGrp="1"/>
          </p:cNvSpPr>
          <p:nvPr>
            <p:ph type="title"/>
          </p:nvPr>
        </p:nvSpPr>
        <p:spPr>
          <a:xfrm>
            <a:off x="677334" y="304800"/>
            <a:ext cx="8596668" cy="63862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endParaRPr/>
          </a:p>
        </p:txBody>
      </p:sp>
      <p:sp>
        <p:nvSpPr>
          <p:cNvPr id="304" name="Google Shape;304;p5"/>
          <p:cNvSpPr txBox="1">
            <a:spLocks noGrp="1"/>
          </p:cNvSpPr>
          <p:nvPr>
            <p:ph type="body" idx="1"/>
          </p:nvPr>
        </p:nvSpPr>
        <p:spPr>
          <a:xfrm>
            <a:off x="677333" y="1233715"/>
            <a:ext cx="9047237" cy="5442856"/>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ct val="79999"/>
              <a:buChar char="►"/>
            </a:pPr>
            <a:r>
              <a:rPr lang="en-US"/>
              <a:t>Graph neural networks (GNNs) have emerged as a powerful tool for learning representations of molecular graphs and predicting molecular properties. In recent years, GNNs have been increasingly used in the field of computational chemistry to predict molecular structure-property relationships. One important application of GNNs in this domain is the prediction of molecular properties from Simplified Molecular Input Line Entry System (SMILES) datasets.</a:t>
            </a:r>
            <a:endParaRPr/>
          </a:p>
          <a:p>
            <a:pPr marL="342900" lvl="0" indent="-342900" algn="l" rtl="0">
              <a:spcBef>
                <a:spcPts val="1000"/>
              </a:spcBef>
              <a:spcAft>
                <a:spcPts val="0"/>
              </a:spcAft>
              <a:buSzPct val="79999"/>
              <a:buChar char="►"/>
            </a:pPr>
            <a:r>
              <a:rPr lang="en-US"/>
              <a:t>SMILES is a widely used textual representation of molecular structures, which encodes the structure of a molecule as a string of characters. SMILES datasets have been extensively used in the development of machine learning models for molecular property prediction. GNNs, in particular, have shown remarkable performance in predicting molecular properties from SMILES datasets.</a:t>
            </a:r>
            <a:endParaRPr/>
          </a:p>
          <a:p>
            <a:pPr marL="342900" lvl="0" indent="-342900" algn="l" rtl="0">
              <a:spcBef>
                <a:spcPts val="1000"/>
              </a:spcBef>
              <a:spcAft>
                <a:spcPts val="0"/>
              </a:spcAft>
              <a:buSzPct val="79999"/>
              <a:buChar char="►"/>
            </a:pPr>
            <a:r>
              <a:rPr lang="en-US"/>
              <a:t>The importance and usefulness of GNNs for predicting molecular structure-property relationships lie in their ability to capture the structural features of molecules and to learn representations of molecules that are invariant to rotation, translation, and other transformations. This is particularly important in drug discovery and material science, where the properties of a molecule depend on its three-dimensional structure and the spatial arrangement of its constituent atoms.</a:t>
            </a:r>
            <a:endParaRPr/>
          </a:p>
          <a:p>
            <a:pPr marL="342900" lvl="0" indent="-342900" algn="l" rtl="0">
              <a:spcBef>
                <a:spcPts val="1000"/>
              </a:spcBef>
              <a:spcAft>
                <a:spcPts val="0"/>
              </a:spcAft>
              <a:buSzPct val="79999"/>
              <a:buChar char="►"/>
            </a:pPr>
            <a:r>
              <a:rPr lang="en-US"/>
              <a:t>In summary, GNNs are a promising tool for predicting molecular structure-property relationships from SMILES datasets. They can provide insights into the complex interactions between molecular structures and properties and have the potential to accelerate the discovery of new drugs and materials.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sp>
        <p:nvSpPr>
          <p:cNvPr id="310" name="Google Shape;310;p6"/>
          <p:cNvSpPr txBox="1">
            <a:spLocks noGrp="1"/>
          </p:cNvSpPr>
          <p:nvPr>
            <p:ph type="body" idx="1"/>
          </p:nvPr>
        </p:nvSpPr>
        <p:spPr>
          <a:xfrm>
            <a:off x="677334" y="2160589"/>
            <a:ext cx="9700380"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GNNs can handle large and complex molecules that QSAR models may struggle with, as they can capture the local and global structure of the molecule and use it to make predictions. </a:t>
            </a:r>
            <a:endParaRPr/>
          </a:p>
          <a:p>
            <a:pPr marL="342900" lvl="0" indent="-342900" algn="l" rtl="0">
              <a:spcBef>
                <a:spcPts val="1000"/>
              </a:spcBef>
              <a:spcAft>
                <a:spcPts val="0"/>
              </a:spcAft>
              <a:buSzPts val="1440"/>
              <a:buChar char="►"/>
            </a:pPr>
            <a:r>
              <a:rPr lang="en-US"/>
              <a:t>QSAR models use molecular descriptors (e.g., molecular weight, number of bonds, electronegativity, etc.) to represent the structure of a molecule and relate it to its properties (e.g., toxicity, solubility, bioactivity, etc.) using statistical and machine learning methods</a:t>
            </a:r>
            <a:endParaRPr/>
          </a:p>
          <a:p>
            <a:pPr marL="342900" lvl="0" indent="-342900" algn="l" rtl="0">
              <a:spcBef>
                <a:spcPts val="1000"/>
              </a:spcBef>
              <a:spcAft>
                <a:spcPts val="0"/>
              </a:spcAft>
              <a:buSzPts val="1440"/>
              <a:buChar char="►"/>
            </a:pPr>
            <a:r>
              <a:rPr lang="en-US"/>
              <a:t>GNNs are used in place of QSAR for SMILES dataset of molecules property when the structure of the molecules is complex and needs to be analyzed as a graph. GNNs can extract more useful information from the molecular graph than traditional QSAR descriptors, which may not be able to capture the complex interactions between atoms and their neighbors.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sp>
        <p:nvSpPr>
          <p:cNvPr id="316" name="Google Shape;316;p7"/>
          <p:cNvSpPr txBox="1">
            <a:spLocks noGrp="1"/>
          </p:cNvSpPr>
          <p:nvPr>
            <p:ph type="body" idx="1"/>
          </p:nvPr>
        </p:nvSpPr>
        <p:spPr>
          <a:xfrm>
            <a:off x="677334" y="1538515"/>
            <a:ext cx="8596668" cy="450284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One of the key advantages of GNNs is their ability to handle graphs with varying sizes and structures. This is particularly important for predicting molecular properties, as molecules can have different numbers of atoms and bonds, and their structures can vary significantly. GNNs can also learn from the local environment of each atom and incorporate global information about the entire molecule.</a:t>
            </a:r>
            <a:endParaRPr/>
          </a:p>
          <a:p>
            <a:pPr marL="342900" lvl="0" indent="-342900" algn="l" rtl="0">
              <a:spcBef>
                <a:spcPts val="1000"/>
              </a:spcBef>
              <a:spcAft>
                <a:spcPts val="0"/>
              </a:spcAft>
              <a:buSzPts val="1440"/>
              <a:buChar char="►"/>
            </a:pPr>
            <a:r>
              <a:rPr lang="en-US"/>
              <a:t>The use of GNNs for predicting molecular properties has already led to significant advances in drug discovery and materials science. By accurately predicting molecular properties, GNNs can help identify promising drug candidates and materials with desirable properties, accelerating the development of new drugs and materials.</a:t>
            </a:r>
            <a:endParaRPr/>
          </a:p>
          <a:p>
            <a:pPr marL="342900" lvl="0" indent="-251459" algn="l" rtl="0">
              <a:spcBef>
                <a:spcPts val="1000"/>
              </a:spcBef>
              <a:spcAft>
                <a:spcPts val="0"/>
              </a:spcAft>
              <a:buSzPts val="144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8"/>
          <p:cNvSpPr txBox="1">
            <a:spLocks noGrp="1"/>
          </p:cNvSpPr>
          <p:nvPr>
            <p:ph type="title"/>
          </p:nvPr>
        </p:nvSpPr>
        <p:spPr>
          <a:xfrm>
            <a:off x="322771" y="156238"/>
            <a:ext cx="8596668" cy="6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3500" u="sng">
                <a:solidFill>
                  <a:srgbClr val="62170C"/>
                </a:solidFill>
                <a:latin typeface="Algerian"/>
                <a:ea typeface="Algerian"/>
                <a:cs typeface="Algerian"/>
                <a:sym typeface="Algerian"/>
              </a:rPr>
              <a:t>requirements</a:t>
            </a:r>
            <a:endParaRPr/>
          </a:p>
        </p:txBody>
      </p:sp>
      <p:sp>
        <p:nvSpPr>
          <p:cNvPr id="322" name="Google Shape;322;p8"/>
          <p:cNvSpPr txBox="1">
            <a:spLocks noGrp="1"/>
          </p:cNvSpPr>
          <p:nvPr>
            <p:ph type="body" idx="1"/>
          </p:nvPr>
        </p:nvSpPr>
        <p:spPr>
          <a:xfrm>
            <a:off x="285794" y="816638"/>
            <a:ext cx="11620412" cy="5891729"/>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SzPts val="1440"/>
              <a:buChar char="►"/>
            </a:pPr>
            <a:r>
              <a:rPr lang="en-US" b="0">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tensorflow</a:t>
            </a:r>
            <a:r>
              <a:rPr lang="en-US" b="0">
                <a:solidFill>
                  <a:schemeClr val="dk1"/>
                </a:solidFill>
                <a:latin typeface="Times New Roman"/>
                <a:ea typeface="Times New Roman"/>
                <a:cs typeface="Times New Roman"/>
                <a:sym typeface="Times New Roman"/>
              </a:rPr>
              <a:t> as tf</a:t>
            </a:r>
            <a:endParaRPr b="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numpy</a:t>
            </a:r>
            <a:r>
              <a:rPr lang="en-US" b="0">
                <a:solidFill>
                  <a:schemeClr val="dk1"/>
                </a:solidFill>
                <a:latin typeface="Times New Roman"/>
                <a:ea typeface="Times New Roman"/>
                <a:cs typeface="Times New Roman"/>
                <a:sym typeface="Times New Roman"/>
              </a:rPr>
              <a:t> as np</a:t>
            </a:r>
            <a:endParaRPr b="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pandas</a:t>
            </a:r>
            <a:r>
              <a:rPr lang="en-US" b="0">
                <a:solidFill>
                  <a:schemeClr val="dk1"/>
                </a:solidFill>
                <a:latin typeface="Times New Roman"/>
                <a:ea typeface="Times New Roman"/>
                <a:cs typeface="Times New Roman"/>
                <a:sym typeface="Times New Roman"/>
              </a:rPr>
              <a:t> as pd</a:t>
            </a:r>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sklearn</a:t>
            </a:r>
            <a:endParaRPr b="1">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os</a:t>
            </a:r>
            <a:endParaRPr b="1">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seaborn</a:t>
            </a:r>
            <a:r>
              <a:rPr lang="en-US" b="0">
                <a:solidFill>
                  <a:schemeClr val="dk1"/>
                </a:solidFill>
                <a:latin typeface="Times New Roman"/>
                <a:ea typeface="Times New Roman"/>
                <a:cs typeface="Times New Roman"/>
                <a:sym typeface="Times New Roman"/>
              </a:rPr>
              <a:t> as sns</a:t>
            </a:r>
            <a:endParaRPr b="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from sklearn.model_selection import </a:t>
            </a:r>
            <a:r>
              <a:rPr lang="en-US" b="1">
                <a:solidFill>
                  <a:schemeClr val="dk1"/>
                </a:solidFill>
                <a:latin typeface="Times New Roman"/>
                <a:ea typeface="Times New Roman"/>
                <a:cs typeface="Times New Roman"/>
                <a:sym typeface="Times New Roman"/>
              </a:rPr>
              <a:t>train_test_split</a:t>
            </a:r>
            <a:endParaRPr b="1">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sys</a:t>
            </a:r>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from sklearn.preprocessing import </a:t>
            </a:r>
            <a:r>
              <a:rPr lang="en-US" b="1">
                <a:solidFill>
                  <a:schemeClr val="dk1"/>
                </a:solidFill>
                <a:latin typeface="Times New Roman"/>
                <a:ea typeface="Times New Roman"/>
                <a:cs typeface="Times New Roman"/>
                <a:sym typeface="Times New Roman"/>
              </a:rPr>
              <a:t>StandardScaler</a:t>
            </a:r>
            <a:endParaRPr b="1">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from sklearn.preprocessing import </a:t>
            </a:r>
            <a:r>
              <a:rPr lang="en-US" b="1">
                <a:solidFill>
                  <a:schemeClr val="dk1"/>
                </a:solidFill>
                <a:latin typeface="Times New Roman"/>
                <a:ea typeface="Times New Roman"/>
                <a:cs typeface="Times New Roman"/>
                <a:sym typeface="Times New Roman"/>
              </a:rPr>
              <a:t>MinMaxScaler</a:t>
            </a:r>
            <a:endParaRPr b="1">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from sklearn.metrics import </a:t>
            </a:r>
            <a:r>
              <a:rPr lang="en-US" b="1">
                <a:solidFill>
                  <a:schemeClr val="dk1"/>
                </a:solidFill>
                <a:latin typeface="Times New Roman"/>
                <a:ea typeface="Times New Roman"/>
                <a:cs typeface="Times New Roman"/>
                <a:sym typeface="Times New Roman"/>
              </a:rPr>
              <a:t>mean_squared_error</a:t>
            </a:r>
            <a:endParaRPr b="1">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matplotlib.pyplot </a:t>
            </a:r>
            <a:r>
              <a:rPr lang="en-US" b="0">
                <a:solidFill>
                  <a:schemeClr val="dk1"/>
                </a:solidFill>
                <a:latin typeface="Times New Roman"/>
                <a:ea typeface="Times New Roman"/>
                <a:cs typeface="Times New Roman"/>
                <a:sym typeface="Times New Roman"/>
              </a:rPr>
              <a:t>as plt</a:t>
            </a:r>
            <a:endParaRPr b="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random</a:t>
            </a:r>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json</a:t>
            </a:r>
            <a:endParaRPr b="1">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papermill</a:t>
            </a:r>
            <a:r>
              <a:rPr lang="en-US" b="0">
                <a:solidFill>
                  <a:schemeClr val="dk1"/>
                </a:solidFill>
                <a:latin typeface="Times New Roman"/>
                <a:ea typeface="Times New Roman"/>
                <a:cs typeface="Times New Roman"/>
                <a:sym typeface="Times New Roman"/>
              </a:rPr>
              <a:t> as pm</a:t>
            </a:r>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torch</a:t>
            </a:r>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from </a:t>
            </a:r>
            <a:r>
              <a:rPr lang="en-US" b="1">
                <a:solidFill>
                  <a:schemeClr val="dk1"/>
                </a:solidFill>
                <a:latin typeface="Times New Roman"/>
                <a:ea typeface="Times New Roman"/>
                <a:cs typeface="Times New Roman"/>
                <a:sym typeface="Times New Roman"/>
              </a:rPr>
              <a:t>tqdm</a:t>
            </a:r>
            <a:r>
              <a:rPr lang="en-US" b="0">
                <a:solidFill>
                  <a:schemeClr val="dk1"/>
                </a:solidFill>
                <a:latin typeface="Times New Roman"/>
                <a:ea typeface="Times New Roman"/>
                <a:cs typeface="Times New Roman"/>
                <a:sym typeface="Times New Roman"/>
              </a:rPr>
              <a:t> import tqdm  #tqdm is used for progress bar</a:t>
            </a:r>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from io import </a:t>
            </a:r>
            <a:r>
              <a:rPr lang="en-US" b="1">
                <a:solidFill>
                  <a:schemeClr val="dk1"/>
                </a:solidFill>
                <a:latin typeface="Times New Roman"/>
                <a:ea typeface="Times New Roman"/>
                <a:cs typeface="Times New Roman"/>
                <a:sym typeface="Times New Roman"/>
              </a:rPr>
              <a:t>StringIO </a:t>
            </a:r>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argparse</a:t>
            </a:r>
            <a:endParaRPr b="1">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import </a:t>
            </a:r>
            <a:r>
              <a:rPr lang="en-US" b="1">
                <a:solidFill>
                  <a:schemeClr val="dk1"/>
                </a:solidFill>
                <a:latin typeface="Times New Roman"/>
                <a:ea typeface="Times New Roman"/>
                <a:cs typeface="Times New Roman"/>
                <a:sym typeface="Times New Roman"/>
              </a:rPr>
              <a:t>requests</a:t>
            </a:r>
            <a:endParaRPr/>
          </a:p>
          <a:p>
            <a:pPr marL="342900" lvl="0" indent="-342900" algn="l" rtl="0">
              <a:spcBef>
                <a:spcPts val="1000"/>
              </a:spcBef>
              <a:spcAft>
                <a:spcPts val="0"/>
              </a:spcAft>
              <a:buSzPts val="1440"/>
              <a:buChar char="►"/>
            </a:pPr>
            <a:r>
              <a:rPr lang="en-US" b="0">
                <a:solidFill>
                  <a:schemeClr val="dk1"/>
                </a:solidFill>
                <a:latin typeface="Times New Roman"/>
                <a:ea typeface="Times New Roman"/>
                <a:cs typeface="Times New Roman"/>
                <a:sym typeface="Times New Roman"/>
              </a:rPr>
              <a:t>from sklearn.metrics import </a:t>
            </a:r>
            <a:r>
              <a:rPr lang="en-US" b="1">
                <a:solidFill>
                  <a:schemeClr val="dk1"/>
                </a:solidFill>
                <a:latin typeface="Times New Roman"/>
                <a:ea typeface="Times New Roman"/>
                <a:cs typeface="Times New Roman"/>
                <a:sym typeface="Times New Roman"/>
              </a:rPr>
              <a:t>confusion_matrix, accuracy_score</a:t>
            </a:r>
            <a:r>
              <a:rPr lang="en-US" b="0">
                <a:solidFill>
                  <a:schemeClr val="dk1"/>
                </a:solidFill>
                <a:latin typeface="Times New Roman"/>
                <a:ea typeface="Times New Roman"/>
                <a:cs typeface="Times New Roman"/>
                <a:sym typeface="Times New Roman"/>
              </a:rPr>
              <a:t>  #Scikit Learn</a:t>
            </a:r>
            <a:endParaRPr/>
          </a:p>
        </p:txBody>
      </p:sp>
      <p:sp>
        <p:nvSpPr>
          <p:cNvPr id="323" name="Google Shape;323;p8"/>
          <p:cNvSpPr txBox="1"/>
          <p:nvPr/>
        </p:nvSpPr>
        <p:spPr>
          <a:xfrm>
            <a:off x="7044613" y="5570375"/>
            <a:ext cx="45253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Can be found in packages_imp.py</a:t>
            </a:r>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4211</Words>
  <Application>Microsoft Office PowerPoint</Application>
  <PresentationFormat>Widescreen</PresentationFormat>
  <Paragraphs>425</Paragraphs>
  <Slides>46</Slides>
  <Notes>45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Arial</vt:lpstr>
      <vt:lpstr>Century Gothic</vt:lpstr>
      <vt:lpstr>Trebuchet MS</vt:lpstr>
      <vt:lpstr>Noto Sans Symbols</vt:lpstr>
      <vt:lpstr>Algerian</vt:lpstr>
      <vt:lpstr>Times New Roman</vt:lpstr>
      <vt:lpstr>Calibri</vt:lpstr>
      <vt:lpstr>Vapor Trail</vt:lpstr>
      <vt:lpstr>Facet</vt:lpstr>
      <vt:lpstr>PRESENTATION ON  FEDERATED LEARNING USING NASA TURBOFAN DATASET</vt:lpstr>
      <vt:lpstr>Objectives of the project</vt:lpstr>
      <vt:lpstr>PowerPoint Presentation</vt:lpstr>
      <vt:lpstr>Background of the problem </vt:lpstr>
      <vt:lpstr>How is it solved currently / traditionally ? What are the short comings in the current solution ? Have you been able to find data ? When explaining above, use as much graphics as possible. You can use upto 5 slides for this. </vt:lpstr>
      <vt:lpstr>PowerPoint Presentation</vt:lpstr>
      <vt:lpstr>PowerPoint Presentation</vt:lpstr>
      <vt:lpstr>PowerPoint Presentation</vt:lpstr>
      <vt:lpstr>requirements</vt:lpstr>
      <vt:lpstr>Initial dataset</vt:lpstr>
      <vt:lpstr>Graph neural networks for molecular property prediction</vt:lpstr>
      <vt:lpstr>PowerPoint Presentation</vt:lpstr>
      <vt:lpstr>PowerPoint Presentation</vt:lpstr>
      <vt:lpstr>Atom features for initial node feature vector**</vt:lpstr>
      <vt:lpstr>SMILES Specifications</vt:lpstr>
      <vt:lpstr>Initial SMILES Dataset</vt:lpstr>
      <vt:lpstr>PowerPoint Presentation</vt:lpstr>
      <vt:lpstr>Generation of an attributed molecular graph, illustrative example for 4-methyl-2-pentanone</vt:lpstr>
      <vt:lpstr>PowerPoint Presentation</vt:lpstr>
      <vt:lpstr>Dataset Preprocessing</vt:lpstr>
      <vt:lpstr>Background</vt:lpstr>
      <vt:lpstr>PowerPoint Presentation</vt:lpstr>
      <vt:lpstr>PowerPoint Presentation</vt:lpstr>
      <vt:lpstr>Steps to be followed</vt:lpstr>
      <vt:lpstr>FINAL FORMATTED DATASET</vt:lpstr>
      <vt:lpstr>Statistics of the data set</vt:lpstr>
      <vt:lpstr>PowerPoint Presentation</vt:lpstr>
      <vt:lpstr>Correlation heatmap</vt:lpstr>
      <vt:lpstr>PowerPoint Presentation</vt:lpstr>
      <vt:lpstr>Final features after eda</vt:lpstr>
      <vt:lpstr>Principal Component Analysis</vt:lpstr>
      <vt:lpstr>PowerPoint Presentation</vt:lpstr>
      <vt:lpstr>CNN File components</vt:lpstr>
      <vt:lpstr>CNN File variables</vt:lpstr>
      <vt:lpstr>Sliding window technique </vt:lpstr>
      <vt:lpstr>CNN model</vt:lpstr>
      <vt:lpstr>RESULTS</vt:lpstr>
      <vt:lpstr>RESULTS continuation</vt:lpstr>
      <vt:lpstr>RESULTS continuation</vt:lpstr>
      <vt:lpstr>RESULTS continuation</vt:lpstr>
      <vt:lpstr>Method to decrease error</vt:lpstr>
      <vt:lpstr>federated learning</vt:lpstr>
      <vt:lpstr>Federated learning using flower framework</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FEDERATED LEARNING USING NASA TURBOFAN DATASET</dc:title>
  <dc:creator>Kanad Sen</dc:creator>
  <cp:lastModifiedBy>Kanad Sen</cp:lastModifiedBy>
  <cp:revision>1</cp:revision>
  <dcterms:created xsi:type="dcterms:W3CDTF">2022-11-25T15:14:13Z</dcterms:created>
  <dcterms:modified xsi:type="dcterms:W3CDTF">2023-03-02T09:41:32Z</dcterms:modified>
</cp:coreProperties>
</file>