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 id="2147483740" r:id="rId2"/>
  </p:sldMasterIdLst>
  <p:notesMasterIdLst>
    <p:notesMasterId r:id="rId12"/>
  </p:notesMasterIdLst>
  <p:sldIdLst>
    <p:sldId id="256" r:id="rId3"/>
    <p:sldId id="301" r:id="rId4"/>
    <p:sldId id="270" r:id="rId5"/>
    <p:sldId id="274" r:id="rId6"/>
    <p:sldId id="268" r:id="rId7"/>
    <p:sldId id="312" r:id="rId8"/>
    <p:sldId id="313" r:id="rId9"/>
    <p:sldId id="310" r:id="rId10"/>
    <p:sldId id="311" r:id="rId11"/>
  </p:sldIdLst>
  <p:sldSz cx="12192000" cy="6858000"/>
  <p:notesSz cx="6858000" cy="9144000"/>
  <p:embeddedFontLst>
    <p:embeddedFont>
      <p:font typeface="Algerian" panose="04020705040A02060702" pitchFamily="82" charset="0"/>
      <p:regular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Century Gothic" panose="020B0502020202020204"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Tw Cen MT" panose="020B06020201040206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63" roundtripDataSignature="AMtx7mgE7qOf3j8de6LCgcl/RC3GQz7S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886A34-95C5-4F28-BFF2-A87A27429A67}">
  <a:tblStyle styleId="{83886A34-95C5-4F28-BFF2-A87A27429A67}"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F3E7"/>
          </a:solidFill>
        </a:fill>
      </a:tcStyle>
    </a:wholeTbl>
    <a:band1H>
      <a:tcTxStyle/>
      <a:tcStyle>
        <a:tcBdr/>
        <a:fill>
          <a:solidFill>
            <a:srgbClr val="F5E6CB"/>
          </a:solidFill>
        </a:fill>
      </a:tcStyle>
    </a:band1H>
    <a:band2H>
      <a:tcTxStyle/>
      <a:tcStyle>
        <a:tcBdr/>
      </a:tcStyle>
    </a:band2H>
    <a:band1V>
      <a:tcTxStyle/>
      <a:tcStyle>
        <a:tcBdr/>
        <a:fill>
          <a:solidFill>
            <a:srgbClr val="F5E6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3"/>
          </a:solidFill>
        </a:fill>
      </a:tcStyle>
    </a:lastCol>
    <a:firstCol>
      <a:tcTxStyle b="on" i="off">
        <a:font>
          <a:latin typeface="Trebuchet MS"/>
          <a:ea typeface="Trebuchet MS"/>
          <a:cs typeface="Trebuchet MS"/>
        </a:font>
        <a:schemeClr val="lt1"/>
      </a:tcTxStyle>
      <a:tcStyle>
        <a:tcBdr/>
        <a:fill>
          <a:solidFill>
            <a:schemeClr val="accent3"/>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1301F87F-92B5-4BFF-8E44-8B712CA3E4C6}"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7E7"/>
          </a:solidFill>
        </a:fill>
      </a:tcStyle>
    </a:wholeTbl>
    <a:band1H>
      <a:tcTxStyle/>
      <a:tcStyle>
        <a:tcBdr/>
        <a:fill>
          <a:solidFill>
            <a:srgbClr val="EACCCB"/>
          </a:solidFill>
        </a:fill>
      </a:tcStyle>
    </a:band1H>
    <a:band2H>
      <a:tcTxStyle/>
      <a:tcStyle>
        <a:tcBdr/>
      </a:tcStyle>
    </a:band2H>
    <a:band1V>
      <a:tcTxStyle/>
      <a:tcStyle>
        <a:tcBdr/>
        <a:fill>
          <a:solidFill>
            <a:srgbClr val="EACC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5"/>
          </a:solidFill>
        </a:fill>
      </a:tcStyle>
    </a:lastCol>
    <a:firstCol>
      <a:tcTxStyle b="on" i="off">
        <a:font>
          <a:latin typeface="Trebuchet MS"/>
          <a:ea typeface="Trebuchet MS"/>
          <a:cs typeface="Trebuchet MS"/>
        </a:font>
        <a:schemeClr val="lt1"/>
      </a:tcTxStyle>
      <a:tcStyle>
        <a:tcBdr/>
        <a:fill>
          <a:solidFill>
            <a:schemeClr val="accent5"/>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31C16DB6-9A34-4369-BF60-9F0BB7010CCB}" styleName="Table_2">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dk1"/>
          </a:solidFill>
        </a:fill>
      </a:tcStyle>
    </a:lastCol>
    <a:firstCol>
      <a:tcTxStyle b="on" i="off">
        <a:font>
          <a:latin typeface="Trebuchet MS"/>
          <a:ea typeface="Trebuchet MS"/>
          <a:cs typeface="Trebuchet MS"/>
        </a:font>
        <a:schemeClr val="lt1"/>
      </a:tcTxStyle>
      <a:tcStyle>
        <a:tcBdr/>
        <a:fill>
          <a:solidFill>
            <a:schemeClr val="dk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865C437F-C4BA-45B1-8794-9A70868C0B60}" styleName="Table_3">
    <a:wholeTbl>
      <a:tcTxStyle b="off" i="off">
        <a:font>
          <a:latin typeface="Trebuchet MS"/>
          <a:ea typeface="Trebuchet MS"/>
          <a:cs typeface="Trebuchet MS"/>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63" Type="http://customschemas.google.com/relationships/presentationmetadata" Target="meta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6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64"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16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838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54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8536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29343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139147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72905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92294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2613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97230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54240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57"/>
        <p:cNvGrpSpPr/>
        <p:nvPr/>
      </p:nvGrpSpPr>
      <p:grpSpPr>
        <a:xfrm>
          <a:off x="0" y="0"/>
          <a:ext cx="0" cy="0"/>
          <a:chOff x="0" y="0"/>
          <a:chExt cx="0" cy="0"/>
        </a:xfrm>
      </p:grpSpPr>
      <p:sp>
        <p:nvSpPr>
          <p:cNvPr id="158" name="Google Shape;158;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0" name="Google Shape;160;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12126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E50F-391E-E70E-9AB7-1FDB68DE3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298DA0-15A2-0D76-A63F-06E545333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8D3305-B6B3-E24C-0D8F-162EC28DD2E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C1935E7-2DEC-8348-0147-5CEC2DE29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D8447-DA2F-6ECD-0B69-665B9BAE4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148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163561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6E54-933D-DAD8-5B99-541DCE61C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60F34C-0418-C0AB-4A2F-AACA5B1BC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1062D-7839-B68F-23CE-D981E8486B2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2AFFE80-8DD0-C9D1-9C3C-268FD9DAC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B1493-BE00-8B1C-AFCE-D7CD89C3F0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1610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963E-D176-8DF4-467D-4D2EFBEEE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74A8C1-4D03-E719-30D3-F29D4DBC4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5478D-F59A-D612-AFAC-5E33DE15AC1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0766B5F-905D-1CAD-5765-E0DD7B378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859BE-7C31-B3CE-5CFA-59778D720E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4543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414-8954-972E-419E-6F6E8C06A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C399D-2D48-4163-641C-F7608ADBC5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2940D3-DAF7-A73E-0DB2-B1ED1E20D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ADA2F1-21E8-AA42-B995-1197736A0BC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3B1BFA9-CEDB-4373-7752-D90CD607A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C5688-6FE6-A0CB-399B-F5602E1E91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2061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E2EA-5C61-C0B2-A66A-DA8CBA0A15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6E2CA-A871-53D3-E93F-2DE287FE6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48091-5352-000C-E97E-74B250AA6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624080-5F34-FC49-8AB1-72A8894B5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0F2B-0393-7383-D18C-74F029B53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AE31B-9D9D-2AFC-447A-3B72BE3FDD2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71E06D54-DA41-6CE9-8A16-C52CCC8108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B78638-02AB-705D-EEF6-535F971B28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0527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27EF-ED5D-B84C-38EC-13D7FBB469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617770-41C2-E7D1-0202-DC340F4AE7DE}"/>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3AFACFC-E71D-D625-AF09-1CCE8EB9D0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1CEBCC-A84D-A6BD-AD87-6A05B9D748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888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B5095-7062-478C-D239-B5417BFCF7F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C833E56-5BBE-E809-EFCA-EC2D4ECDCB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A456C8-AF98-8859-088A-E734F2B838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3589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F59D-9F7E-5F21-771B-47572EB3A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23B015-745E-B67D-2FBB-A3BE7BB409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6E368B-D448-534B-6680-DAE35F38E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ABA56-80A6-2E50-2AD5-8C0F86647A6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FF2F681-ACE5-9B96-C2EC-A2B9E97B82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5AD90-4B54-01AF-147A-80D69DD017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4631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0889-CACC-D56C-8A0E-0EF42F57B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571967-5EBE-7E47-A77C-B72EFF20D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080E1A-64DA-742D-248F-2953573B4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A356A-1CAD-676E-7442-C1309D93275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ED1DA5A-C308-6AF8-AF9D-6FB0D0188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580025-DAEA-8DBE-307D-0DF3D355BD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274266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EE2D-8690-2E01-9502-C507E8F0F3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E7468A-D0E6-83BD-033E-90889F12B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45B60-CA28-50CD-53FF-EAB9D6AA029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7C5A6B5-50FF-0456-4CFB-549B324D9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EA656-A463-296D-16BF-DC9D9B6F59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7559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B0F3E-00C7-FD11-EA2E-F46D2C8CCC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0D3F60-2E12-041B-1C71-3A5791DBD7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44310-C002-F90C-2301-2977AB9031A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44125B7-7189-B211-9A6D-EC17978C7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08B34-3461-A871-D062-7546408E5C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389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189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0565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639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780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626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76313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39128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1765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91F9E-FD67-A734-C169-C9A4C07DA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583F19-25F1-EF25-1DE5-90B6707A9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A678B-6F08-94FC-10CF-19E2909B1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65F1B469-6287-D590-7329-B875D9A63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4CF263-6BF4-E0AB-13BC-2C0635E33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041838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en.wikipedia.org/wiki/Simplified_molecular-input_line-entry_system"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1.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implified_molecular-input_line-entry_system"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aiche.onlinelibrary.wiley.com/doi/10.1002/aic.174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277"/>
        <p:cNvGrpSpPr/>
        <p:nvPr/>
      </p:nvGrpSpPr>
      <p:grpSpPr>
        <a:xfrm>
          <a:off x="0" y="0"/>
          <a:ext cx="0" cy="0"/>
          <a:chOff x="0" y="0"/>
          <a:chExt cx="0" cy="0"/>
        </a:xfrm>
      </p:grpSpPr>
      <p:sp>
        <p:nvSpPr>
          <p:cNvPr id="278" name="Google Shape;278;p1"/>
          <p:cNvSpPr txBox="1">
            <a:spLocks noGrp="1"/>
          </p:cNvSpPr>
          <p:nvPr>
            <p:ph type="ctrTitle"/>
          </p:nvPr>
        </p:nvSpPr>
        <p:spPr>
          <a:xfrm>
            <a:off x="222379" y="265781"/>
            <a:ext cx="11747241" cy="15148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lgerian"/>
              <a:buNone/>
            </a:pPr>
            <a:r>
              <a:rPr lang="en-US" sz="4400">
                <a:solidFill>
                  <a:schemeClr val="bg1"/>
                </a:solidFill>
                <a:latin typeface="Algerian"/>
              </a:rPr>
              <a:t>Implementation of Gnn for property prediction using molecular structure</a:t>
            </a:r>
          </a:p>
        </p:txBody>
      </p:sp>
      <p:sp>
        <p:nvSpPr>
          <p:cNvPr id="279" name="Google Shape;279;p1"/>
          <p:cNvSpPr txBox="1"/>
          <p:nvPr/>
        </p:nvSpPr>
        <p:spPr>
          <a:xfrm>
            <a:off x="147484" y="2244374"/>
            <a:ext cx="7723716" cy="3301632"/>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BY</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KANAD SEN (22M1674)</a:t>
            </a:r>
            <a:endParaRPr dirty="0"/>
          </a:p>
          <a:p>
            <a:pPr algn="ctr">
              <a:lnSpc>
                <a:spcPct val="90000"/>
              </a:lnSpc>
              <a:buClr>
                <a:srgbClr val="FFFFFF"/>
              </a:buClr>
              <a:buSzPts val="2000"/>
            </a:pPr>
            <a:r>
              <a:rPr lang="en-US" sz="2000" i="1" u="sng" dirty="0">
                <a:solidFill>
                  <a:srgbClr val="FFFFFF"/>
                </a:solidFill>
                <a:latin typeface="Algerian"/>
                <a:ea typeface="Algerian"/>
                <a:cs typeface="Algerian"/>
                <a:sym typeface="Algerian"/>
              </a:rPr>
              <a:t>ABHISHEK RAJ </a:t>
            </a:r>
            <a:r>
              <a:rPr lang="en-US" sz="2000" b="0" i="1" u="sng" strike="noStrike" cap="none" dirty="0">
                <a:solidFill>
                  <a:srgbClr val="FFFFFF"/>
                </a:solidFill>
                <a:latin typeface="Algerian"/>
                <a:ea typeface="Algerian"/>
                <a:cs typeface="Algerian"/>
                <a:sym typeface="Algerian"/>
              </a:rPr>
              <a:t>(</a:t>
            </a:r>
            <a:r>
              <a:rPr lang="en-US" sz="2000" i="1" u="sng" dirty="0">
                <a:solidFill>
                  <a:srgbClr val="FFFFFF"/>
                </a:solidFill>
                <a:latin typeface="Algerian"/>
                <a:ea typeface="Algerian"/>
                <a:cs typeface="Algerian"/>
                <a:sym typeface="Algerian"/>
              </a:rPr>
              <a:t>22M1677</a:t>
            </a:r>
            <a:r>
              <a:rPr lang="en-US" sz="2000" b="0" i="1" u="sng" strike="noStrike" cap="none" dirty="0">
                <a:solidFill>
                  <a:srgbClr val="FFFFFF"/>
                </a:solidFill>
                <a:latin typeface="Algerian"/>
                <a:ea typeface="Algerian"/>
                <a:cs typeface="Algerian"/>
                <a:sym typeface="Algerian"/>
              </a:rPr>
              <a:t>)</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algn="ctr">
              <a:lnSpc>
                <a:spcPct val="90000"/>
              </a:lnSpc>
              <a:buClr>
                <a:srgbClr val="FFFFFF"/>
              </a:buClr>
              <a:buSzPts val="2000"/>
            </a:pPr>
            <a:r>
              <a:rPr lang="en-US" sz="2000" b="0" i="1" u="sng" strike="noStrike" cap="none" dirty="0">
                <a:solidFill>
                  <a:srgbClr val="FFFFFF"/>
                </a:solidFill>
                <a:latin typeface="Algerian"/>
                <a:ea typeface="Algerian"/>
                <a:cs typeface="Algerian"/>
                <a:sym typeface="Algerian"/>
              </a:rPr>
              <a:t>GUIDED BY:</a:t>
            </a:r>
            <a:r>
              <a:rPr lang="en-US" sz="2000" i="1" u="sng" dirty="0">
                <a:solidFill>
                  <a:srgbClr val="FFFFFF"/>
                </a:solidFill>
                <a:latin typeface="Algerian"/>
                <a:ea typeface="Algerian"/>
                <a:cs typeface="Algerian"/>
                <a:sym typeface="Algerian"/>
              </a:rPr>
              <a:t> </a:t>
            </a:r>
            <a:r>
              <a:rPr lang="en-US" sz="2000" b="0" i="1" u="sng" strike="noStrike" cap="none" dirty="0">
                <a:solidFill>
                  <a:srgbClr val="FFFFFF"/>
                </a:solidFill>
                <a:latin typeface="Algerian"/>
                <a:ea typeface="Algerian"/>
                <a:cs typeface="Algerian"/>
                <a:sym typeface="Algerian"/>
              </a:rPr>
              <a:t> PROF.</a:t>
            </a:r>
            <a:r>
              <a:rPr lang="en-US" sz="2000" i="1" u="sng" dirty="0">
                <a:solidFill>
                  <a:srgbClr val="FFFFFF"/>
                </a:solidFill>
                <a:latin typeface="Algerian"/>
                <a:ea typeface="Algerian"/>
                <a:cs typeface="Algerian"/>
                <a:sym typeface="Algerian"/>
              </a:rPr>
              <a:t> </a:t>
            </a:r>
            <a:r>
              <a:rPr lang="en-US" sz="2000" b="0" i="1" u="sng" strike="noStrike" cap="none" dirty="0">
                <a:solidFill>
                  <a:srgbClr val="FFFFFF"/>
                </a:solidFill>
                <a:latin typeface="Algerian"/>
                <a:ea typeface="Algerian"/>
                <a:cs typeface="Algerian"/>
                <a:sym typeface="Algerian"/>
              </a:rPr>
              <a:t> </a:t>
            </a:r>
            <a:r>
              <a:rPr lang="en-US" sz="2000" i="1" u="sng" dirty="0">
                <a:solidFill>
                  <a:srgbClr val="FFFFFF"/>
                </a:solidFill>
                <a:latin typeface="Algerian"/>
                <a:ea typeface="Algerian"/>
                <a:cs typeface="Algerian"/>
                <a:sym typeface="Algerian"/>
              </a:rPr>
              <a:t>ALANKAR </a:t>
            </a:r>
            <a:r>
              <a:rPr lang="en-US" sz="2000" i="1" u="sng" dirty="0" err="1">
                <a:solidFill>
                  <a:srgbClr val="FFFFFF"/>
                </a:solidFill>
                <a:latin typeface="Algerian"/>
                <a:ea typeface="Algerian"/>
                <a:cs typeface="Algerian"/>
                <a:sym typeface="Algerian"/>
              </a:rPr>
              <a:t>ALANKAR</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DEPARTMENT OF MECHANICAL ENGINEERING , IIT BOMBAY</a:t>
            </a:r>
            <a:endParaRPr sz="2000" b="0" i="1" u="sng" strike="noStrike" cap="none" dirty="0">
              <a:solidFill>
                <a:srgbClr val="FFFFFF"/>
              </a:solidFill>
              <a:latin typeface="Algerian"/>
              <a:ea typeface="Algerian"/>
              <a:cs typeface="Algerian"/>
              <a:sym typeface="Algerian"/>
            </a:endParaRPr>
          </a:p>
        </p:txBody>
      </p:sp>
      <p:sp>
        <p:nvSpPr>
          <p:cNvPr id="280" name="Google Shape;280;p1"/>
          <p:cNvSpPr txBox="1"/>
          <p:nvPr/>
        </p:nvSpPr>
        <p:spPr>
          <a:xfrm>
            <a:off x="1069911" y="6363678"/>
            <a:ext cx="11122089" cy="323125"/>
          </a:xfrm>
          <a:prstGeom prst="rect">
            <a:avLst/>
          </a:prstGeom>
          <a:noFill/>
          <a:ln>
            <a:noFill/>
          </a:ln>
        </p:spPr>
        <p:txBody>
          <a:bodyPr spcFirstLastPara="1" wrap="square" lIns="91425" tIns="45700" rIns="91425" bIns="45700" anchor="t" anchorCtr="0">
            <a:spAutoFit/>
          </a:bodyPr>
          <a:lstStyle/>
          <a:p>
            <a:endParaRPr lang="en-US" sz="1500" u="sng">
              <a:solidFill>
                <a:schemeClr val="lt1"/>
              </a:solidFill>
              <a:latin typeface="Times New Roman"/>
              <a:ea typeface="Times New Roman"/>
              <a:cs typeface="Times New Roman"/>
            </a:endParaRPr>
          </a:p>
        </p:txBody>
      </p:sp>
      <p:pic>
        <p:nvPicPr>
          <p:cNvPr id="2" name="Picture 1">
            <a:extLst>
              <a:ext uri="{FF2B5EF4-FFF2-40B4-BE49-F238E27FC236}">
                <a16:creationId xmlns:a16="http://schemas.microsoft.com/office/drawing/2014/main" id="{E9CF3993-BBEA-6087-F01B-1B8E9AD22FAF}"/>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8236820" y="2706999"/>
            <a:ext cx="2800350" cy="2730341"/>
          </a:xfrm>
          <a:prstGeom prst="rect">
            <a:avLst/>
          </a:prstGeom>
        </p:spPr>
      </p:pic>
      <p:sp>
        <p:nvSpPr>
          <p:cNvPr id="3" name="TextBox 2">
            <a:extLst>
              <a:ext uri="{FF2B5EF4-FFF2-40B4-BE49-F238E27FC236}">
                <a16:creationId xmlns:a16="http://schemas.microsoft.com/office/drawing/2014/main" id="{6C34F39A-18CE-7A88-7D73-8F35BBB2362E}"/>
              </a:ext>
            </a:extLst>
          </p:cNvPr>
          <p:cNvSpPr txBox="1"/>
          <p:nvPr/>
        </p:nvSpPr>
        <p:spPr>
          <a:xfrm>
            <a:off x="8889743" y="5671140"/>
            <a:ext cx="1494504" cy="1015663"/>
          </a:xfrm>
          <a:prstGeom prst="rect">
            <a:avLst/>
          </a:prstGeom>
          <a:noFill/>
        </p:spPr>
        <p:txBody>
          <a:bodyPr wrap="square" rtlCol="0">
            <a:spAutoFit/>
          </a:bodyPr>
          <a:lstStyle/>
          <a:p>
            <a:pPr algn="ctr"/>
            <a:r>
              <a:rPr lang="en-IN" sz="2000" dirty="0">
                <a:solidFill>
                  <a:schemeClr val="bg1"/>
                </a:solidFill>
                <a:latin typeface="Algerian" panose="04020705040A02060702" pitchFamily="82" charset="0"/>
              </a:rPr>
              <a:t>Me-793</a:t>
            </a:r>
          </a:p>
          <a:p>
            <a:pPr algn="ctr"/>
            <a:endParaRPr lang="en-IN" sz="2000" dirty="0">
              <a:solidFill>
                <a:schemeClr val="bg1"/>
              </a:solidFill>
              <a:latin typeface="Algerian" panose="04020705040A02060702" pitchFamily="82" charset="0"/>
            </a:endParaRPr>
          </a:p>
          <a:p>
            <a:pPr algn="ctr"/>
            <a:r>
              <a:rPr lang="en-IN" sz="2000" dirty="0">
                <a:solidFill>
                  <a:schemeClr val="bg1"/>
                </a:solidFill>
                <a:latin typeface="Algerian" panose="04020705040A02060702" pitchFamily="82" charset="0"/>
              </a:rPr>
              <a:t>TEAM 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0CBE-C153-629E-02C7-16E642397A0A}"/>
              </a:ext>
            </a:extLst>
          </p:cNvPr>
          <p:cNvSpPr>
            <a:spLocks noGrp="1"/>
          </p:cNvSpPr>
          <p:nvPr>
            <p:ph type="title"/>
          </p:nvPr>
        </p:nvSpPr>
        <p:spPr>
          <a:xfrm>
            <a:off x="138910" y="92164"/>
            <a:ext cx="5019687" cy="385684"/>
          </a:xfrm>
        </p:spPr>
        <p:txBody>
          <a:bodyPr>
            <a:normAutofit fontScale="90000"/>
          </a:body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Objectives of the project</a:t>
            </a:r>
          </a:p>
        </p:txBody>
      </p:sp>
      <p:sp>
        <p:nvSpPr>
          <p:cNvPr id="6" name="TextBox 5">
            <a:extLst>
              <a:ext uri="{FF2B5EF4-FFF2-40B4-BE49-F238E27FC236}">
                <a16:creationId xmlns:a16="http://schemas.microsoft.com/office/drawing/2014/main" id="{20F2C492-3546-5D4E-44FB-8BAC70E49516}"/>
              </a:ext>
            </a:extLst>
          </p:cNvPr>
          <p:cNvSpPr txBox="1"/>
          <p:nvPr/>
        </p:nvSpPr>
        <p:spPr>
          <a:xfrm>
            <a:off x="139569" y="567101"/>
            <a:ext cx="11848931" cy="87716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1700" dirty="0">
                <a:latin typeface="Times New Roman"/>
                <a:cs typeface="Times New Roman"/>
              </a:rPr>
              <a:t>To understand the collected molecular dataset [</a:t>
            </a:r>
            <a:r>
              <a:rPr lang="en-IN" sz="1700" b="1" dirty="0">
                <a:latin typeface="Times New Roman"/>
                <a:cs typeface="Times New Roman"/>
              </a:rPr>
              <a:t>3</a:t>
            </a:r>
            <a:r>
              <a:rPr lang="en-IN" sz="1700" dirty="0">
                <a:latin typeface="Times New Roman"/>
                <a:cs typeface="Times New Roman"/>
              </a:rPr>
              <a:t>] given in the </a:t>
            </a:r>
            <a:r>
              <a:rPr lang="en-IN" sz="1700" b="1" dirty="0">
                <a:latin typeface="Times New Roman"/>
                <a:cs typeface="Times New Roman"/>
              </a:rPr>
              <a:t>SMILES string </a:t>
            </a:r>
            <a:r>
              <a:rPr lang="en-IN" sz="1700" dirty="0">
                <a:latin typeface="Times New Roman"/>
                <a:cs typeface="Times New Roman"/>
              </a:rPr>
              <a:t>form along with the </a:t>
            </a:r>
            <a:r>
              <a:rPr lang="en-IN" sz="1700">
                <a:latin typeface="Times New Roman"/>
                <a:cs typeface="Times New Roman"/>
              </a:rPr>
              <a:t>molecular</a:t>
            </a:r>
            <a:r>
              <a:rPr lang="en-IN" sz="1700" dirty="0">
                <a:latin typeface="Times New Roman"/>
                <a:cs typeface="Times New Roman"/>
              </a:rPr>
              <a:t> property.</a:t>
            </a:r>
          </a:p>
          <a:p>
            <a:pPr marL="285750" indent="-285750">
              <a:buFont typeface="Wingdings" panose="05000000000000000000" pitchFamily="2" charset="2"/>
              <a:buChar char="Ø"/>
            </a:pPr>
            <a:r>
              <a:rPr lang="en-IN" sz="1700" b="1" dirty="0">
                <a:latin typeface="Times New Roman"/>
                <a:cs typeface="Times New Roman"/>
              </a:rPr>
              <a:t>Predict</a:t>
            </a:r>
            <a:r>
              <a:rPr lang="en-IN" sz="1700" dirty="0">
                <a:latin typeface="Times New Roman"/>
                <a:cs typeface="Times New Roman"/>
              </a:rPr>
              <a:t> the given </a:t>
            </a:r>
            <a:r>
              <a:rPr lang="en-IN" sz="1700" b="1" dirty="0">
                <a:latin typeface="Times New Roman"/>
                <a:cs typeface="Times New Roman"/>
              </a:rPr>
              <a:t>molecular property </a:t>
            </a:r>
            <a:r>
              <a:rPr lang="en-IN" sz="1700" dirty="0">
                <a:latin typeface="Times New Roman"/>
                <a:cs typeface="Times New Roman"/>
              </a:rPr>
              <a:t>using suitable </a:t>
            </a:r>
            <a:r>
              <a:rPr lang="en-IN" sz="1700" b="1" dirty="0">
                <a:latin typeface="Times New Roman"/>
                <a:cs typeface="Times New Roman"/>
              </a:rPr>
              <a:t>deep learning </a:t>
            </a:r>
            <a:r>
              <a:rPr lang="en-IN" sz="1700" dirty="0">
                <a:latin typeface="Times New Roman"/>
                <a:cs typeface="Times New Roman"/>
              </a:rPr>
              <a:t>models based on the</a:t>
            </a:r>
            <a:r>
              <a:rPr lang="en-IN" sz="1700">
                <a:latin typeface="Times New Roman"/>
                <a:cs typeface="Times New Roman"/>
              </a:rPr>
              <a:t> derived </a:t>
            </a:r>
            <a:r>
              <a:rPr lang="en-IN" sz="1700" b="1">
                <a:latin typeface="Times New Roman"/>
                <a:cs typeface="Times New Roman"/>
              </a:rPr>
              <a:t>molecular</a:t>
            </a:r>
            <a:r>
              <a:rPr lang="en-IN" sz="1700" b="1" dirty="0">
                <a:latin typeface="Times New Roman"/>
                <a:cs typeface="Times New Roman"/>
              </a:rPr>
              <a:t> structure.</a:t>
            </a:r>
          </a:p>
          <a:p>
            <a:pPr marL="285750" indent="-285750">
              <a:buFont typeface="Wingdings" panose="05000000000000000000" pitchFamily="2" charset="2"/>
              <a:buChar char="Ø"/>
            </a:pPr>
            <a:endParaRPr lang="en-IN" sz="1700" dirty="0">
              <a:latin typeface="Times New Roman"/>
              <a:cs typeface="Times New Roman"/>
            </a:endParaRPr>
          </a:p>
        </p:txBody>
      </p:sp>
      <p:sp>
        <p:nvSpPr>
          <p:cNvPr id="9" name="Title 1">
            <a:extLst>
              <a:ext uri="{FF2B5EF4-FFF2-40B4-BE49-F238E27FC236}">
                <a16:creationId xmlns:a16="http://schemas.microsoft.com/office/drawing/2014/main" id="{A2C6EFA0-6822-4D7D-3A7B-6B6164A74973}"/>
              </a:ext>
            </a:extLst>
          </p:cNvPr>
          <p:cNvSpPr txBox="1">
            <a:spLocks/>
          </p:cNvSpPr>
          <p:nvPr/>
        </p:nvSpPr>
        <p:spPr>
          <a:xfrm>
            <a:off x="138910" y="1208290"/>
            <a:ext cx="5652290" cy="4719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300" u="sng" dirty="0">
                <a:solidFill>
                  <a:schemeClr val="accent5">
                    <a:lumMod val="50000"/>
                  </a:schemeClr>
                </a:solidFill>
                <a:latin typeface="Algerian"/>
                <a:cs typeface="Times New Roman"/>
              </a:rPr>
              <a:t>MOTIVATION of our project</a:t>
            </a:r>
          </a:p>
        </p:txBody>
      </p:sp>
      <p:sp>
        <p:nvSpPr>
          <p:cNvPr id="10" name="TextBox 9">
            <a:extLst>
              <a:ext uri="{FF2B5EF4-FFF2-40B4-BE49-F238E27FC236}">
                <a16:creationId xmlns:a16="http://schemas.microsoft.com/office/drawing/2014/main" id="{1D98F9A2-4380-21A5-F59E-691D027C3B81}"/>
              </a:ext>
            </a:extLst>
          </p:cNvPr>
          <p:cNvSpPr txBox="1"/>
          <p:nvPr/>
        </p:nvSpPr>
        <p:spPr>
          <a:xfrm>
            <a:off x="0" y="1564028"/>
            <a:ext cx="12189783" cy="6047809"/>
          </a:xfrm>
          <a:prstGeom prst="rect">
            <a:avLst/>
          </a:prstGeom>
          <a:noFill/>
        </p:spPr>
        <p:txBody>
          <a:bodyPr wrap="square" lIns="91440" tIns="45720" rIns="91440" bIns="45720" rtlCol="0" anchor="t">
            <a:spAutoFit/>
          </a:bodyPr>
          <a:lstStyle/>
          <a:p>
            <a:pPr marL="285750" indent="-285750">
              <a:buFont typeface="Wingdings,Sans-Serif" panose="05000000000000000000" pitchFamily="2" charset="2"/>
              <a:buChar char="Ø"/>
            </a:pPr>
            <a:r>
              <a:rPr lang="en-IN" sz="1700" dirty="0">
                <a:solidFill>
                  <a:schemeClr val="tx1"/>
                </a:solidFill>
                <a:latin typeface="Times New Roman"/>
                <a:cs typeface="Times New Roman"/>
              </a:rPr>
              <a:t>Traditionally, the main method of modelling for molecular property is by using the </a:t>
            </a:r>
            <a:r>
              <a:rPr lang="en-IN" sz="1700" b="1" i="0" dirty="0">
                <a:solidFill>
                  <a:schemeClr val="tx1"/>
                </a:solidFill>
                <a:effectLst/>
                <a:latin typeface="Times New Roman"/>
                <a:cs typeface="Times New Roman"/>
              </a:rPr>
              <a:t>Quantitative </a:t>
            </a:r>
            <a:r>
              <a:rPr lang="en-IN" sz="1700" b="1" dirty="0">
                <a:solidFill>
                  <a:schemeClr val="tx1"/>
                </a:solidFill>
                <a:latin typeface="Times New Roman"/>
                <a:cs typeface="Times New Roman"/>
              </a:rPr>
              <a:t>S</a:t>
            </a:r>
            <a:r>
              <a:rPr lang="en-IN" sz="1700" b="1" i="0" dirty="0">
                <a:solidFill>
                  <a:schemeClr val="tx1"/>
                </a:solidFill>
                <a:effectLst/>
                <a:latin typeface="Times New Roman"/>
                <a:cs typeface="Times New Roman"/>
              </a:rPr>
              <a:t>tructure-Property relationships (</a:t>
            </a:r>
            <a:r>
              <a:rPr lang="en-IN" sz="1700" b="1" dirty="0">
                <a:solidFill>
                  <a:schemeClr val="tx1"/>
                </a:solidFill>
                <a:latin typeface="Times New Roman"/>
                <a:cs typeface="Times New Roman"/>
              </a:rPr>
              <a:t>QSPR)</a:t>
            </a:r>
            <a:r>
              <a:rPr lang="en-IN" sz="1700" dirty="0">
                <a:solidFill>
                  <a:schemeClr val="tx1"/>
                </a:solidFill>
                <a:latin typeface="Times New Roman"/>
                <a:cs typeface="Times New Roman"/>
              </a:rPr>
              <a:t> method where we apply simple statistical model with ML. </a:t>
            </a:r>
            <a:r>
              <a:rPr lang="en-US" sz="1700" dirty="0">
                <a:solidFill>
                  <a:schemeClr val="tx1"/>
                </a:solidFill>
                <a:latin typeface="Times New Roman"/>
                <a:cs typeface="Times New Roman"/>
              </a:rPr>
              <a:t>This involves developing a mathematical model that correlates the chemical and physical properties of a set of molecules to their biological or chemical activity, often using machine learning algorithms.</a:t>
            </a:r>
          </a:p>
          <a:p>
            <a:pPr marL="285750" indent="-285750">
              <a:buFont typeface="Wingdings" panose="05000000000000000000" pitchFamily="2" charset="2"/>
              <a:buChar char="Ø"/>
            </a:pPr>
            <a:r>
              <a:rPr lang="en-US" sz="1700" dirty="0">
                <a:solidFill>
                  <a:schemeClr val="tx1"/>
                </a:solidFill>
                <a:latin typeface="Times New Roman"/>
                <a:cs typeface="Times New Roman"/>
              </a:rPr>
              <a:t>However, with the advantage of increasingly sophisticated hardware </a:t>
            </a:r>
            <a:r>
              <a:rPr lang="en-US" sz="1700">
                <a:solidFill>
                  <a:schemeClr val="tx1"/>
                </a:solidFill>
                <a:latin typeface="Times New Roman"/>
                <a:cs typeface="Times New Roman"/>
              </a:rPr>
              <a:t>and our</a:t>
            </a:r>
            <a:r>
              <a:rPr lang="en-US" sz="1700" dirty="0">
                <a:solidFill>
                  <a:schemeClr val="tx1"/>
                </a:solidFill>
                <a:latin typeface="Times New Roman"/>
                <a:cs typeface="Times New Roman"/>
              </a:rPr>
              <a:t> requirements of very accurate models especially in </a:t>
            </a:r>
            <a:r>
              <a:rPr lang="en-US" sz="1700" b="1" dirty="0">
                <a:solidFill>
                  <a:schemeClr val="tx1"/>
                </a:solidFill>
                <a:latin typeface="Times New Roman"/>
                <a:cs typeface="Times New Roman"/>
              </a:rPr>
              <a:t>highly sensitive tasks </a:t>
            </a:r>
            <a:r>
              <a:rPr lang="en-US" sz="1700" dirty="0">
                <a:solidFill>
                  <a:schemeClr val="tx1"/>
                </a:solidFill>
                <a:latin typeface="Times New Roman"/>
                <a:cs typeface="Times New Roman"/>
              </a:rPr>
              <a:t>like preparation of vaccines, where there is a </a:t>
            </a:r>
            <a:r>
              <a:rPr lang="en-US" sz="1700" b="1" dirty="0">
                <a:solidFill>
                  <a:schemeClr val="tx1"/>
                </a:solidFill>
                <a:latin typeface="Times New Roman"/>
                <a:cs typeface="Times New Roman"/>
              </a:rPr>
              <a:t>very little margin of error</a:t>
            </a:r>
            <a:r>
              <a:rPr lang="en-US" sz="1700" b="1">
                <a:solidFill>
                  <a:schemeClr val="tx1"/>
                </a:solidFill>
                <a:latin typeface="Times New Roman"/>
                <a:cs typeface="Times New Roman"/>
              </a:rPr>
              <a:t>, </a:t>
            </a:r>
            <a:r>
              <a:rPr lang="en-US" sz="1700">
                <a:solidFill>
                  <a:schemeClr val="tx1"/>
                </a:solidFill>
                <a:latin typeface="Times New Roman"/>
                <a:cs typeface="Times New Roman"/>
              </a:rPr>
              <a:t>we need a highly sophisticated model for our task.</a:t>
            </a:r>
            <a:endParaRPr lang="en-US" sz="1700" dirty="0">
              <a:solidFill>
                <a:schemeClr val="tx1"/>
              </a:solidFill>
              <a:latin typeface="Times New Roman"/>
              <a:cs typeface="Times New Roman"/>
            </a:endParaRPr>
          </a:p>
          <a:p>
            <a:pPr marL="285750" indent="-285750">
              <a:buFont typeface="Wingdings" panose="05000000000000000000" pitchFamily="2" charset="2"/>
              <a:buChar char="Ø"/>
            </a:pPr>
            <a:r>
              <a:rPr lang="en-US" sz="1700" dirty="0">
                <a:solidFill>
                  <a:schemeClr val="tx1"/>
                </a:solidFill>
                <a:latin typeface="Times New Roman"/>
                <a:cs typeface="Times New Roman"/>
              </a:rPr>
              <a:t>Some of the major </a:t>
            </a:r>
            <a:r>
              <a:rPr lang="en-US" sz="1700" b="1" dirty="0">
                <a:solidFill>
                  <a:schemeClr val="tx1"/>
                </a:solidFill>
                <a:latin typeface="Times New Roman"/>
                <a:cs typeface="Times New Roman"/>
              </a:rPr>
              <a:t>disadvantages of QSPR :</a:t>
            </a:r>
            <a:endParaRPr lang="en-IN" sz="1700" b="1" dirty="0">
              <a:solidFill>
                <a:schemeClr val="tx1"/>
              </a:solidFill>
              <a:latin typeface="Times New Roman"/>
              <a:cs typeface="Times New Roman"/>
            </a:endParaRPr>
          </a:p>
          <a:p>
            <a:r>
              <a:rPr lang="en-US" sz="1700" b="1" dirty="0">
                <a:solidFill>
                  <a:schemeClr val="tx1"/>
                </a:solidFill>
                <a:latin typeface="Times New Roman"/>
                <a:cs typeface="Times New Roman"/>
              </a:rPr>
              <a:t>       </a:t>
            </a:r>
            <a:r>
              <a:rPr lang="en-US" sz="1700" dirty="0">
                <a:solidFill>
                  <a:schemeClr val="tx1"/>
                </a:solidFill>
                <a:latin typeface="Times New Roman"/>
                <a:cs typeface="Times New Roman"/>
              </a:rPr>
              <a:t> </a:t>
            </a:r>
            <a:r>
              <a:rPr lang="en-US" sz="1700" dirty="0">
                <a:latin typeface="Times New Roman"/>
                <a:cs typeface="Times New Roman"/>
              </a:rPr>
              <a:t>•</a:t>
            </a:r>
            <a:r>
              <a:rPr lang="en-US" sz="1700" dirty="0">
                <a:solidFill>
                  <a:schemeClr val="tx1"/>
                </a:solidFill>
                <a:latin typeface="Times New Roman"/>
                <a:cs typeface="Times New Roman"/>
              </a:rPr>
              <a:t> </a:t>
            </a:r>
            <a:r>
              <a:rPr lang="en-IN" sz="1700" b="1" dirty="0">
                <a:latin typeface="Times New Roman"/>
                <a:cs typeface="Times New Roman"/>
              </a:rPr>
              <a:t>Availability of features:</a:t>
            </a:r>
            <a:r>
              <a:rPr lang="en-IN" sz="1700" dirty="0">
                <a:latin typeface="Times New Roman"/>
                <a:cs typeface="Times New Roman"/>
              </a:rPr>
              <a:t> QSPR molecules depend heavily on the availability of the sub-molecule groups’ properties/features</a:t>
            </a:r>
          </a:p>
          <a:p>
            <a:r>
              <a:rPr lang="en-IN" sz="1700" dirty="0">
                <a:latin typeface="Times New Roman"/>
                <a:cs typeface="Times New Roman"/>
              </a:rPr>
              <a:t>           which is often not available to us. Even for same type of </a:t>
            </a:r>
            <a:r>
              <a:rPr lang="en-IN" sz="1700">
                <a:latin typeface="Times New Roman"/>
                <a:cs typeface="Times New Roman"/>
              </a:rPr>
              <a:t>molecule</a:t>
            </a:r>
            <a:r>
              <a:rPr lang="en-IN" sz="1700" dirty="0">
                <a:latin typeface="Times New Roman"/>
                <a:cs typeface="Times New Roman"/>
              </a:rPr>
              <a:t> with different variations of structure we find a large variation in </a:t>
            </a:r>
            <a:endParaRPr lang="en-IN" dirty="0"/>
          </a:p>
          <a:p>
            <a:r>
              <a:rPr lang="en-IN" sz="1700" dirty="0">
                <a:latin typeface="Times New Roman"/>
                <a:cs typeface="Times New Roman"/>
              </a:rPr>
              <a:t>           property which </a:t>
            </a:r>
            <a:r>
              <a:rPr lang="en-IN" sz="1700">
                <a:latin typeface="Times New Roman"/>
              </a:rPr>
              <a:t>cannot be detected by the model. Thus, </a:t>
            </a:r>
            <a:r>
              <a:rPr lang="en-IN" sz="1700" dirty="0">
                <a:latin typeface="Times New Roman"/>
                <a:cs typeface="Times New Roman"/>
              </a:rPr>
              <a:t>QSPR is heavily dependent on its input feature size.</a:t>
            </a:r>
          </a:p>
          <a:p>
            <a:r>
              <a:rPr lang="en-IN" sz="1700" dirty="0">
                <a:latin typeface="Times New Roman"/>
                <a:cs typeface="Times New Roman"/>
              </a:rPr>
              <a:t>        • </a:t>
            </a:r>
            <a:r>
              <a:rPr lang="en-IN" sz="1700" b="1" dirty="0">
                <a:latin typeface="Times New Roman"/>
                <a:cs typeface="Times New Roman"/>
              </a:rPr>
              <a:t>Dataset size:</a:t>
            </a:r>
            <a:r>
              <a:rPr lang="en-IN" sz="1700" dirty="0">
                <a:latin typeface="Times New Roman"/>
                <a:cs typeface="Times New Roman"/>
              </a:rPr>
              <a:t> QSPR models typically require larger datasets to achieve good performance,</a:t>
            </a:r>
            <a:r>
              <a:rPr lang="en-IN" sz="1700" dirty="0">
                <a:solidFill>
                  <a:schemeClr val="tx1"/>
                </a:solidFill>
                <a:latin typeface="Times New Roman"/>
                <a:cs typeface="Times New Roman"/>
              </a:rPr>
              <a:t> because it is not dependent on the </a:t>
            </a:r>
          </a:p>
          <a:p>
            <a:r>
              <a:rPr lang="en-IN" sz="1700" dirty="0">
                <a:solidFill>
                  <a:schemeClr val="tx1"/>
                </a:solidFill>
                <a:latin typeface="Times New Roman"/>
                <a:cs typeface="Times New Roman"/>
              </a:rPr>
              <a:t>           basic properties of molecules/atom level features like structure but only on the overall or molecular level features.</a:t>
            </a:r>
          </a:p>
          <a:p>
            <a:pPr marL="285750" indent="-285750">
              <a:buFont typeface="Wingdings" panose="05000000000000000000" pitchFamily="2" charset="2"/>
              <a:buChar char="Ø"/>
            </a:pPr>
            <a:r>
              <a:rPr lang="en-IN" sz="1700" dirty="0">
                <a:solidFill>
                  <a:schemeClr val="tx1"/>
                </a:solidFill>
                <a:latin typeface="Times New Roman"/>
                <a:cs typeface="Times New Roman"/>
              </a:rPr>
              <a:t>Owing to the above mentioned disadvantages we have decided to use to </a:t>
            </a:r>
            <a:r>
              <a:rPr lang="en-IN" sz="1700" b="1" dirty="0">
                <a:solidFill>
                  <a:schemeClr val="tx1"/>
                </a:solidFill>
                <a:latin typeface="Times New Roman"/>
                <a:cs typeface="Times New Roman"/>
              </a:rPr>
              <a:t>GNN models </a:t>
            </a:r>
            <a:r>
              <a:rPr lang="en-IN" sz="1700" dirty="0">
                <a:solidFill>
                  <a:schemeClr val="tx1"/>
                </a:solidFill>
                <a:latin typeface="Times New Roman"/>
                <a:cs typeface="Times New Roman"/>
              </a:rPr>
              <a:t>for our molecular property prediction. This is due to the following advantages :</a:t>
            </a:r>
          </a:p>
          <a:p>
            <a:r>
              <a:rPr lang="en-US" sz="1700" b="1" dirty="0">
                <a:solidFill>
                  <a:schemeClr val="tx1"/>
                </a:solidFill>
                <a:latin typeface="Times New Roman"/>
                <a:cs typeface="Times New Roman"/>
              </a:rPr>
              <a:t> </a:t>
            </a:r>
            <a:r>
              <a:rPr lang="en-US" sz="1700" dirty="0">
                <a:solidFill>
                  <a:schemeClr val="tx1"/>
                </a:solidFill>
                <a:latin typeface="Times New Roman"/>
                <a:cs typeface="Times New Roman"/>
              </a:rPr>
              <a:t>        </a:t>
            </a:r>
            <a:r>
              <a:rPr lang="en-US" sz="1700" dirty="0">
                <a:latin typeface="Times New Roman"/>
                <a:cs typeface="Times New Roman"/>
              </a:rPr>
              <a:t>•</a:t>
            </a:r>
            <a:r>
              <a:rPr lang="en-IN" sz="1700" dirty="0">
                <a:solidFill>
                  <a:schemeClr val="tx1"/>
                </a:solidFill>
                <a:latin typeface="Times New Roman"/>
                <a:cs typeface="Times New Roman"/>
              </a:rPr>
              <a:t> GNN models </a:t>
            </a:r>
            <a:r>
              <a:rPr lang="en-IN" sz="1700" b="1" dirty="0">
                <a:solidFill>
                  <a:schemeClr val="tx1"/>
                </a:solidFill>
                <a:latin typeface="Times New Roman"/>
                <a:cs typeface="Times New Roman"/>
              </a:rPr>
              <a:t>doesn’t depend on different molecular properties </a:t>
            </a:r>
            <a:r>
              <a:rPr lang="en-IN" sz="1700" dirty="0">
                <a:solidFill>
                  <a:schemeClr val="tx1"/>
                </a:solidFill>
                <a:latin typeface="Times New Roman"/>
                <a:cs typeface="Times New Roman"/>
              </a:rPr>
              <a:t>or features but depend on the molecule’s own structure and</a:t>
            </a:r>
          </a:p>
          <a:p>
            <a:r>
              <a:rPr lang="en-IN" sz="1700" dirty="0">
                <a:solidFill>
                  <a:schemeClr val="tx1"/>
                </a:solidFill>
                <a:latin typeface="Times New Roman"/>
                <a:cs typeface="Times New Roman"/>
              </a:rPr>
              <a:t>            atom property which is easily known to us and c</a:t>
            </a:r>
            <a:r>
              <a:rPr lang="en-IN" sz="1700" dirty="0">
                <a:latin typeface="Times New Roman"/>
                <a:cs typeface="Times New Roman"/>
              </a:rPr>
              <a:t>an work with </a:t>
            </a:r>
            <a:r>
              <a:rPr lang="en-IN" sz="1700" b="1" dirty="0">
                <a:latin typeface="Times New Roman"/>
                <a:cs typeface="Times New Roman"/>
              </a:rPr>
              <a:t>small training sets</a:t>
            </a:r>
            <a:r>
              <a:rPr lang="en-IN" sz="1700" dirty="0">
                <a:latin typeface="Times New Roman"/>
                <a:cs typeface="Times New Roman"/>
              </a:rPr>
              <a:t>.</a:t>
            </a:r>
            <a:endParaRPr lang="en-IN" sz="1700" dirty="0">
              <a:solidFill>
                <a:schemeClr val="tx1"/>
              </a:solidFill>
              <a:latin typeface="Times New Roman"/>
              <a:cs typeface="Times New Roman"/>
            </a:endParaRPr>
          </a:p>
          <a:p>
            <a:r>
              <a:rPr lang="en-IN" sz="1700" dirty="0">
                <a:solidFill>
                  <a:schemeClr val="tx1"/>
                </a:solidFill>
                <a:latin typeface="Times New Roman"/>
                <a:cs typeface="Times New Roman"/>
              </a:rPr>
              <a:t>         </a:t>
            </a:r>
            <a:r>
              <a:rPr lang="en-IN" sz="1700" dirty="0">
                <a:latin typeface="Times New Roman"/>
                <a:cs typeface="Times New Roman"/>
              </a:rPr>
              <a:t>• Gives </a:t>
            </a:r>
            <a:r>
              <a:rPr lang="en-IN" sz="1700" b="1" dirty="0">
                <a:latin typeface="Times New Roman"/>
                <a:cs typeface="Times New Roman"/>
              </a:rPr>
              <a:t>good accuracy on test sets </a:t>
            </a:r>
            <a:r>
              <a:rPr lang="en-IN" sz="1700" dirty="0">
                <a:latin typeface="Times New Roman"/>
                <a:cs typeface="Times New Roman"/>
              </a:rPr>
              <a:t>containing very different molecules as it depends on the dependent atom and bond properties </a:t>
            </a:r>
          </a:p>
          <a:p>
            <a:r>
              <a:rPr lang="en-IN" sz="1700" dirty="0">
                <a:latin typeface="Times New Roman"/>
                <a:cs typeface="Times New Roman"/>
              </a:rPr>
              <a:t>            of that same molecule.</a:t>
            </a:r>
            <a:endParaRPr lang="en-IN" sz="1700" dirty="0">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a:cs typeface="Times New Roman"/>
              </a:rPr>
              <a:t>         </a:t>
            </a:r>
          </a:p>
          <a:p>
            <a:r>
              <a:rPr lang="en-US" sz="1600" dirty="0">
                <a:solidFill>
                  <a:schemeClr val="tx1"/>
                </a:solidFill>
                <a:latin typeface="Times New Roman"/>
                <a:cs typeface="Times New Roman"/>
              </a:rPr>
              <a:t>    </a:t>
            </a:r>
            <a:endParaRPr lang="en-IN" sz="1600" dirty="0">
              <a:solidFill>
                <a:schemeClr val="tx1"/>
              </a:solidFill>
              <a:latin typeface="Times New Roman"/>
              <a:cs typeface="Times New Roman"/>
            </a:endParaRPr>
          </a:p>
          <a:p>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62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aphicFrame>
        <p:nvGraphicFramePr>
          <p:cNvPr id="387" name="Google Shape;387;p15"/>
          <p:cNvGraphicFramePr/>
          <p:nvPr>
            <p:extLst>
              <p:ext uri="{D42A27DB-BD31-4B8C-83A1-F6EECF244321}">
                <p14:modId xmlns:p14="http://schemas.microsoft.com/office/powerpoint/2010/main" val="3489077321"/>
              </p:ext>
            </p:extLst>
          </p:nvPr>
        </p:nvGraphicFramePr>
        <p:xfrm>
          <a:off x="71240" y="575874"/>
          <a:ext cx="3157440" cy="3527880"/>
        </p:xfrm>
        <a:graphic>
          <a:graphicData uri="http://schemas.openxmlformats.org/drawingml/2006/table">
            <a:tbl>
              <a:tblPr firstRow="1" bandRow="1">
                <a:tableStyleId>{865C437F-C4BA-45B1-8794-9A70868C0B60}</a:tableStyleId>
              </a:tblPr>
              <a:tblGrid>
                <a:gridCol w="570275">
                  <a:extLst>
                    <a:ext uri="{9D8B030D-6E8A-4147-A177-3AD203B41FA5}">
                      <a16:colId xmlns:a16="http://schemas.microsoft.com/office/drawing/2014/main" val="20000"/>
                    </a:ext>
                  </a:extLst>
                </a:gridCol>
                <a:gridCol w="1855645">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tblGrid>
              <a:tr h="498435">
                <a:tc>
                  <a:txBody>
                    <a:bodyPr/>
                    <a:lstStyle/>
                    <a:p>
                      <a:pPr marL="0" marR="0" lvl="0" indent="0" algn="ctr" rtl="0">
                        <a:spcBef>
                          <a:spcPts val="0"/>
                        </a:spcBef>
                        <a:spcAft>
                          <a:spcPts val="0"/>
                        </a:spcAft>
                        <a:buNone/>
                      </a:pPr>
                      <a:r>
                        <a:rPr lang="en-US" sz="1200" err="1"/>
                        <a:t>S.No</a:t>
                      </a:r>
                      <a:r>
                        <a:rPr lang="en-US" sz="1200"/>
                        <a:t>.</a:t>
                      </a:r>
                      <a:endParaRPr sz="1200"/>
                    </a:p>
                  </a:txBody>
                  <a:tcPr marL="91450" marR="91450" marT="45725" marB="45725"/>
                </a:tc>
                <a:tc>
                  <a:txBody>
                    <a:bodyPr/>
                    <a:lstStyle/>
                    <a:p>
                      <a:pPr marL="0" marR="0" lvl="0" indent="0" algn="ctr" rtl="0">
                        <a:spcBef>
                          <a:spcPts val="0"/>
                        </a:spcBef>
                        <a:spcAft>
                          <a:spcPts val="0"/>
                        </a:spcAft>
                        <a:buNone/>
                      </a:pPr>
                      <a:r>
                        <a:rPr lang="en-US" sz="1200"/>
                        <a:t>SMILES</a:t>
                      </a:r>
                      <a:endParaRPr sz="1200"/>
                    </a:p>
                  </a:txBody>
                  <a:tcPr marL="91450" marR="91450" marT="45725" marB="45725"/>
                </a:tc>
                <a:tc>
                  <a:txBody>
                    <a:bodyPr/>
                    <a:lstStyle/>
                    <a:p>
                      <a:pPr marL="0" marR="0" lvl="0" indent="0" algn="ctr" rtl="0">
                        <a:spcBef>
                          <a:spcPts val="0"/>
                        </a:spcBef>
                        <a:spcAft>
                          <a:spcPts val="0"/>
                        </a:spcAft>
                        <a:buNone/>
                      </a:pPr>
                      <a:r>
                        <a:rPr lang="en-US" sz="1200"/>
                        <a:t>Boiling point</a:t>
                      </a:r>
                      <a:endParaRPr sz="1200"/>
                    </a:p>
                  </a:txBody>
                  <a:tcPr marL="91450" marR="91450" marT="45725" marB="45725"/>
                </a:tc>
                <a:extLst>
                  <a:ext uri="{0D108BD9-81ED-4DB2-BD59-A6C34878D82A}">
                    <a16:rowId xmlns:a16="http://schemas.microsoft.com/office/drawing/2014/main" val="10000"/>
                  </a:ext>
                </a:extLst>
              </a:tr>
              <a:tr h="286335">
                <a:tc>
                  <a:txBody>
                    <a:bodyPr/>
                    <a:lstStyle/>
                    <a:p>
                      <a:pPr marL="0" marR="0" lvl="0" indent="0" algn="l" rtl="0">
                        <a:spcBef>
                          <a:spcPts val="0"/>
                        </a:spcBef>
                        <a:spcAft>
                          <a:spcPts val="0"/>
                        </a:spcAft>
                        <a:buNone/>
                      </a:pPr>
                      <a:r>
                        <a:rPr lang="en-US" sz="1100" u="none" strike="noStrike"/>
                        <a:t>1</a:t>
                      </a:r>
                      <a:endParaRPr sz="1100" u="none" strike="noStrike">
                        <a:sym typeface="Calibri"/>
                      </a:endParaRPr>
                    </a:p>
                  </a:txBody>
                  <a:tcPr marL="9525" marR="9525" marT="9525" marB="0" anchor="b"/>
                </a:tc>
                <a:tc>
                  <a:txBody>
                    <a:bodyPr/>
                    <a:lstStyle/>
                    <a:p>
                      <a:pPr marL="0" marR="0" lvl="0" indent="0" algn="l" rtl="0">
                        <a:spcBef>
                          <a:spcPts val="0"/>
                        </a:spcBef>
                        <a:spcAft>
                          <a:spcPts val="0"/>
                        </a:spcAft>
                        <a:buNone/>
                      </a:pPr>
                      <a:r>
                        <a:rPr lang="en-US" sz="1400" u="none" strike="noStrike"/>
                        <a:t>CCC(O)CCC(F)(F)F</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413.8</a:t>
                      </a:r>
                      <a:endParaRPr sz="1100" u="none" strike="noStrike">
                        <a:sym typeface="Calibri"/>
                      </a:endParaRPr>
                    </a:p>
                  </a:txBody>
                  <a:tcPr marL="9525" marR="9525" marT="9525" marB="0" anchor="b"/>
                </a:tc>
                <a:extLst>
                  <a:ext uri="{0D108BD9-81ED-4DB2-BD59-A6C34878D82A}">
                    <a16:rowId xmlns:a16="http://schemas.microsoft.com/office/drawing/2014/main" val="10001"/>
                  </a:ext>
                </a:extLst>
              </a:tr>
              <a:tr h="286335">
                <a:tc>
                  <a:txBody>
                    <a:bodyPr/>
                    <a:lstStyle/>
                    <a:p>
                      <a:pPr marL="0" marR="0" lvl="0" indent="0" algn="l" rtl="0">
                        <a:spcBef>
                          <a:spcPts val="0"/>
                        </a:spcBef>
                        <a:spcAft>
                          <a:spcPts val="0"/>
                        </a:spcAft>
                        <a:buNone/>
                      </a:pPr>
                      <a:r>
                        <a:rPr lang="en-US" sz="1100" u="none" strike="noStrike"/>
                        <a:t>2</a:t>
                      </a:r>
                      <a:endParaRPr sz="1100" u="none" strike="noStrike">
                        <a:sym typeface="Calibri"/>
                      </a:endParaRPr>
                    </a:p>
                  </a:txBody>
                  <a:tcPr marL="9525" marR="9525" marT="9525" marB="0" anchor="b"/>
                </a:tc>
                <a:tc>
                  <a:txBody>
                    <a:bodyPr/>
                    <a:lstStyle/>
                    <a:p>
                      <a:pPr marL="0" marR="0" lvl="0" indent="0" algn="l" rtl="0">
                        <a:spcBef>
                          <a:spcPts val="0"/>
                        </a:spcBef>
                        <a:spcAft>
                          <a:spcPts val="0"/>
                        </a:spcAft>
                        <a:buNone/>
                      </a:pPr>
                      <a:r>
                        <a:rPr lang="en-US" sz="1400" u="none" strike="noStrike"/>
                        <a:t>CCC(CC)ON(=O)=O</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413.15</a:t>
                      </a:r>
                      <a:endParaRPr sz="1100" u="none" strike="noStrike">
                        <a:sym typeface="Calibri"/>
                      </a:endParaRPr>
                    </a:p>
                  </a:txBody>
                  <a:tcPr marL="9525" marR="9525" marT="9525" marB="0" anchor="b"/>
                </a:tc>
                <a:extLst>
                  <a:ext uri="{0D108BD9-81ED-4DB2-BD59-A6C34878D82A}">
                    <a16:rowId xmlns:a16="http://schemas.microsoft.com/office/drawing/2014/main" val="10002"/>
                  </a:ext>
                </a:extLst>
              </a:tr>
              <a:tr h="286335">
                <a:tc>
                  <a:txBody>
                    <a:bodyPr/>
                    <a:lstStyle/>
                    <a:p>
                      <a:pPr marL="0" marR="0" lvl="0" indent="0" algn="l" rtl="0">
                        <a:spcBef>
                          <a:spcPts val="0"/>
                        </a:spcBef>
                        <a:spcAft>
                          <a:spcPts val="0"/>
                        </a:spcAft>
                        <a:buNone/>
                      </a:pPr>
                      <a:r>
                        <a:rPr lang="en-US" sz="1100" u="none" strike="noStrike"/>
                        <a:t>3</a:t>
                      </a:r>
                      <a:endParaRPr sz="1100" u="none" strike="noStrike">
                        <a:sym typeface="Calibri"/>
                      </a:endParaRPr>
                    </a:p>
                  </a:txBody>
                  <a:tcPr marL="9525" marR="9525" marT="9525" marB="0" anchor="b"/>
                </a:tc>
                <a:tc>
                  <a:txBody>
                    <a:bodyPr/>
                    <a:lstStyle/>
                    <a:p>
                      <a:pPr marL="0" marR="0" lvl="0" indent="0" algn="l" rtl="0">
                        <a:spcBef>
                          <a:spcPts val="0"/>
                        </a:spcBef>
                        <a:spcAft>
                          <a:spcPts val="0"/>
                        </a:spcAft>
                        <a:buNone/>
                      </a:pPr>
                      <a:r>
                        <a:rPr lang="en-US" sz="1400" u="none" strike="noStrike"/>
                        <a:t>Clc1ccc(Cl)c(c1)C(=O)O</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574.15</a:t>
                      </a:r>
                      <a:endParaRPr sz="1100" u="none" strike="noStrike">
                        <a:sym typeface="Calibri"/>
                      </a:endParaRPr>
                    </a:p>
                  </a:txBody>
                  <a:tcPr marL="9525" marR="9525" marT="9525" marB="0" anchor="b"/>
                </a:tc>
                <a:extLst>
                  <a:ext uri="{0D108BD9-81ED-4DB2-BD59-A6C34878D82A}">
                    <a16:rowId xmlns:a16="http://schemas.microsoft.com/office/drawing/2014/main" val="10003"/>
                  </a:ext>
                </a:extLst>
              </a:tr>
              <a:tr h="498435">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400"/>
                        <a:t>…..</a:t>
                      </a:r>
                      <a:endParaRPr sz="14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6"/>
                  </a:ext>
                </a:extLst>
              </a:tr>
              <a:tr h="346319">
                <a:tc>
                  <a:txBody>
                    <a:bodyPr/>
                    <a:lstStyle/>
                    <a:p>
                      <a:pPr marL="0" marR="0" lvl="0" indent="0" algn="l" rtl="0">
                        <a:spcBef>
                          <a:spcPts val="0"/>
                        </a:spcBef>
                        <a:spcAft>
                          <a:spcPts val="0"/>
                        </a:spcAft>
                        <a:buNone/>
                      </a:pPr>
                      <a:r>
                        <a:rPr lang="en-US" sz="1100"/>
                        <a:t>5274</a:t>
                      </a:r>
                      <a:endParaRPr/>
                    </a:p>
                  </a:txBody>
                  <a:tcPr marL="91450" marR="91450" marT="45725" marB="45725"/>
                </a:tc>
                <a:tc>
                  <a:txBody>
                    <a:bodyPr/>
                    <a:lstStyle/>
                    <a:p>
                      <a:pPr marL="0" marR="0" lvl="0" indent="0" algn="l" rtl="0">
                        <a:spcBef>
                          <a:spcPts val="0"/>
                        </a:spcBef>
                        <a:spcAft>
                          <a:spcPts val="0"/>
                        </a:spcAft>
                        <a:buNone/>
                      </a:pPr>
                      <a:r>
                        <a:rPr lang="en-US" sz="1400" u="none" strike="noStrike"/>
                        <a:t>Clc1ccc(cc1)CC2CCC(C)(C)C2(O)CN3C=NC=N3</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558.15</a:t>
                      </a:r>
                      <a:endParaRPr sz="1100" u="none" strike="noStrike">
                        <a:sym typeface="Calibri"/>
                      </a:endParaRPr>
                    </a:p>
                  </a:txBody>
                  <a:tcPr marL="9525" marR="9525" marT="9525" marB="0" anchor="b"/>
                </a:tc>
                <a:extLst>
                  <a:ext uri="{0D108BD9-81ED-4DB2-BD59-A6C34878D82A}">
                    <a16:rowId xmlns:a16="http://schemas.microsoft.com/office/drawing/2014/main" val="10009"/>
                  </a:ext>
                </a:extLst>
              </a:tr>
              <a:tr h="402989">
                <a:tc>
                  <a:txBody>
                    <a:bodyPr/>
                    <a:lstStyle/>
                    <a:p>
                      <a:pPr marL="0" marR="0" lvl="0" indent="0" algn="l" rtl="0">
                        <a:spcBef>
                          <a:spcPts val="0"/>
                        </a:spcBef>
                        <a:spcAft>
                          <a:spcPts val="0"/>
                        </a:spcAft>
                        <a:buNone/>
                      </a:pPr>
                      <a:r>
                        <a:rPr lang="en-US" sz="1100"/>
                        <a:t>5275</a:t>
                      </a:r>
                      <a:endParaRPr sz="1100"/>
                    </a:p>
                  </a:txBody>
                  <a:tcPr marL="91450" marR="91450" marT="45725" marB="45725"/>
                </a:tc>
                <a:tc>
                  <a:txBody>
                    <a:bodyPr/>
                    <a:lstStyle/>
                    <a:p>
                      <a:pPr marL="0" marR="0" lvl="0" indent="0" algn="l" rtl="0">
                        <a:spcBef>
                          <a:spcPts val="0"/>
                        </a:spcBef>
                        <a:spcAft>
                          <a:spcPts val="0"/>
                        </a:spcAft>
                        <a:buNone/>
                      </a:pPr>
                      <a:r>
                        <a:rPr lang="en-US" sz="1400" u="none" strike="noStrike"/>
                        <a:t>CCOC(=O)C(Cl)Cc1cc(c(F)cc1Cl)N2N=C(C)N(C(F)F)C2=O</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625.65</a:t>
                      </a:r>
                      <a:endParaRPr sz="1100" u="none" strike="noStrike">
                        <a:sym typeface="Calibri"/>
                      </a:endParaRPr>
                    </a:p>
                  </a:txBody>
                  <a:tcPr marL="9525" marR="9525" marT="9525" marB="0" anchor="b"/>
                </a:tc>
                <a:extLst>
                  <a:ext uri="{0D108BD9-81ED-4DB2-BD59-A6C34878D82A}">
                    <a16:rowId xmlns:a16="http://schemas.microsoft.com/office/drawing/2014/main" val="10010"/>
                  </a:ext>
                </a:extLst>
              </a:tr>
              <a:tr h="286335">
                <a:tc>
                  <a:txBody>
                    <a:bodyPr/>
                    <a:lstStyle/>
                    <a:p>
                      <a:pPr marL="0" marR="0" lvl="0" indent="0" algn="l" rtl="0">
                        <a:spcBef>
                          <a:spcPts val="0"/>
                        </a:spcBef>
                        <a:spcAft>
                          <a:spcPts val="0"/>
                        </a:spcAft>
                        <a:buNone/>
                      </a:pPr>
                      <a:r>
                        <a:rPr lang="en-US" sz="1100"/>
                        <a:t>5276</a:t>
                      </a:r>
                      <a:endParaRPr/>
                    </a:p>
                  </a:txBody>
                  <a:tcPr marL="91450" marR="91450" marT="45725" marB="45725"/>
                </a:tc>
                <a:tc>
                  <a:txBody>
                    <a:bodyPr/>
                    <a:lstStyle/>
                    <a:p>
                      <a:pPr marL="0" marR="0" lvl="0" indent="0" algn="l" rtl="0">
                        <a:spcBef>
                          <a:spcPts val="0"/>
                        </a:spcBef>
                        <a:spcAft>
                          <a:spcPts val="0"/>
                        </a:spcAft>
                        <a:buNone/>
                      </a:pPr>
                      <a:r>
                        <a:rPr lang="en-US" sz="1400" u="none" strike="noStrike"/>
                        <a:t>CSC(=O)c1cccc2N=NSc12</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540.15</a:t>
                      </a:r>
                      <a:endParaRPr sz="1100" u="none" strike="noStrike">
                        <a:sym typeface="Calibri"/>
                      </a:endParaRPr>
                    </a:p>
                  </a:txBody>
                  <a:tcPr marL="9525" marR="9525" marT="9525" marB="0" anchor="b"/>
                </a:tc>
                <a:extLst>
                  <a:ext uri="{0D108BD9-81ED-4DB2-BD59-A6C34878D82A}">
                    <a16:rowId xmlns:a16="http://schemas.microsoft.com/office/drawing/2014/main" val="10011"/>
                  </a:ext>
                </a:extLst>
              </a:tr>
            </a:tbl>
          </a:graphicData>
        </a:graphic>
      </p:graphicFrame>
      <p:sp>
        <p:nvSpPr>
          <p:cNvPr id="4" name="Title 1">
            <a:extLst>
              <a:ext uri="{FF2B5EF4-FFF2-40B4-BE49-F238E27FC236}">
                <a16:creationId xmlns:a16="http://schemas.microsoft.com/office/drawing/2014/main" id="{F7E84686-8357-11EC-485E-0CAA9663FF7E}"/>
              </a:ext>
            </a:extLst>
          </p:cNvPr>
          <p:cNvSpPr txBox="1">
            <a:spLocks noGrp="1"/>
          </p:cNvSpPr>
          <p:nvPr>
            <p:ph type="title"/>
          </p:nvPr>
        </p:nvSpPr>
        <p:spPr>
          <a:xfrm>
            <a:off x="52798" y="4863"/>
            <a:ext cx="8358511" cy="6587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3000" u="sng">
                <a:solidFill>
                  <a:schemeClr val="accent5">
                    <a:lumMod val="50000"/>
                  </a:schemeClr>
                </a:solidFill>
                <a:latin typeface="Algerian" panose="04020705040A02060702" pitchFamily="82" charset="0"/>
                <a:cs typeface="Times New Roman" panose="02020603050405020304" pitchFamily="18" charset="0"/>
              </a:rPr>
              <a:t>Smiles dataset and it’s representation</a:t>
            </a:r>
          </a:p>
        </p:txBody>
      </p:sp>
      <p:sp>
        <p:nvSpPr>
          <p:cNvPr id="2" name="Google Shape;380;p14">
            <a:extLst>
              <a:ext uri="{FF2B5EF4-FFF2-40B4-BE49-F238E27FC236}">
                <a16:creationId xmlns:a16="http://schemas.microsoft.com/office/drawing/2014/main" id="{7E1D1444-1229-6DA5-B909-2D30D6059A16}"/>
              </a:ext>
            </a:extLst>
          </p:cNvPr>
          <p:cNvSpPr txBox="1">
            <a:spLocks/>
          </p:cNvSpPr>
          <p:nvPr/>
        </p:nvSpPr>
        <p:spPr>
          <a:xfrm>
            <a:off x="3254671" y="513067"/>
            <a:ext cx="8918466" cy="2266199"/>
          </a:xfrm>
          <a:prstGeom prst="rect">
            <a:avLst/>
          </a:prstGeom>
          <a:noFill/>
          <a:ln>
            <a:solidFill>
              <a:schemeClr val="accent5">
                <a:lumMod val="50000"/>
              </a:schemeClr>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a:buChar char="Ø"/>
            </a:pPr>
            <a:r>
              <a:rPr lang="en-US" sz="1500">
                <a:solidFill>
                  <a:schemeClr val="tx1"/>
                </a:solidFill>
                <a:latin typeface="Times New Roman"/>
                <a:cs typeface="Times New Roman"/>
              </a:rPr>
              <a:t>I</a:t>
            </a:r>
            <a:r>
              <a:rPr lang="en-US" sz="1600">
                <a:solidFill>
                  <a:schemeClr val="tx1"/>
                </a:solidFill>
                <a:latin typeface="Times New Roman"/>
                <a:cs typeface="Times New Roman"/>
              </a:rPr>
              <a:t>n SMILES, hydrogen are typically implicitly implied and atoms are represented by their atomic symbol enclosed in brackets unless they are elements of the “organic subset” (B, C, N, O, P, S, F, Cl, Br, and I), which do not require brackets unless they are charged. So gold would be [Au] but chlorine would be Cl. </a:t>
            </a:r>
          </a:p>
          <a:p>
            <a:pPr marL="285750" indent="-285750" algn="just">
              <a:buFont typeface="Wingdings"/>
              <a:buChar char="Ø"/>
            </a:pPr>
            <a:r>
              <a:rPr lang="en-US" sz="1600">
                <a:solidFill>
                  <a:schemeClr val="tx1"/>
                </a:solidFill>
                <a:latin typeface="Times New Roman"/>
                <a:cs typeface="Times New Roman"/>
              </a:rPr>
              <a:t>  If hydrogen are explicitly implied brackets are used. </a:t>
            </a:r>
          </a:p>
          <a:p>
            <a:pPr marL="342900" indent="-342900" algn="just">
              <a:buFont typeface="Wingdings"/>
              <a:buChar char="Ø"/>
            </a:pPr>
            <a:r>
              <a:rPr lang="en-US" sz="1600">
                <a:solidFill>
                  <a:schemeClr val="tx1"/>
                </a:solidFill>
                <a:latin typeface="Times New Roman"/>
                <a:cs typeface="Times New Roman"/>
              </a:rPr>
              <a:t>A formal charge is represented by one of the symbols + or -. Single and aromatic bonds may be, and usually are, omitted. Branches are specified by enclosures in parentheses and can be nested or stacked.</a:t>
            </a:r>
          </a:p>
          <a:p>
            <a:pPr marL="342900" indent="-342900" algn="just">
              <a:buFont typeface="Wingdings"/>
              <a:buChar char="Ø"/>
            </a:pPr>
            <a:r>
              <a:rPr lang="en-US" sz="1600">
                <a:solidFill>
                  <a:schemeClr val="tx1"/>
                </a:solidFill>
                <a:latin typeface="Times New Roman"/>
                <a:cs typeface="Times New Roman"/>
              </a:rPr>
              <a:t>Rings are represented by breaking one single or aromatic bond in each ring, and designating this ring-closure point with a digit immediately following the atoms connected through the broken bond.</a:t>
            </a:r>
            <a:endParaRPr lang="en-US" sz="1600">
              <a:solidFill>
                <a:schemeClr val="tx1"/>
              </a:solidFill>
            </a:endParaRPr>
          </a:p>
          <a:p>
            <a:pPr marL="342900" indent="-342900" algn="just">
              <a:spcBef>
                <a:spcPts val="1000"/>
              </a:spcBef>
              <a:buSzPts val="1440"/>
              <a:buFont typeface="Wingdings"/>
              <a:buChar char="Ø"/>
            </a:pPr>
            <a:endParaRPr lang="en-US" sz="2000">
              <a:latin typeface="Times New Roman" panose="02020603050405020304" pitchFamily="18" charset="0"/>
              <a:cs typeface="Times New Roman" panose="02020603050405020304" pitchFamily="18" charset="0"/>
            </a:endParaRPr>
          </a:p>
          <a:p>
            <a:pPr marL="342900" indent="-342900">
              <a:spcBef>
                <a:spcPts val="1000"/>
              </a:spcBef>
              <a:buSzPts val="1440"/>
            </a:pPr>
            <a:endParaRPr lang="en-US" sz="2000">
              <a:latin typeface="Times New Roman" panose="02020603050405020304" pitchFamily="18" charset="0"/>
              <a:cs typeface="Times New Roman" panose="02020603050405020304" pitchFamily="18" charset="0"/>
            </a:endParaRPr>
          </a:p>
        </p:txBody>
      </p:sp>
      <p:graphicFrame>
        <p:nvGraphicFramePr>
          <p:cNvPr id="3" name="Google Shape;381;p14">
            <a:extLst>
              <a:ext uri="{FF2B5EF4-FFF2-40B4-BE49-F238E27FC236}">
                <a16:creationId xmlns:a16="http://schemas.microsoft.com/office/drawing/2014/main" id="{24FB7538-1B39-98C0-836E-02FC87FDE5E6}"/>
              </a:ext>
            </a:extLst>
          </p:cNvPr>
          <p:cNvGraphicFramePr/>
          <p:nvPr>
            <p:extLst>
              <p:ext uri="{D42A27DB-BD31-4B8C-83A1-F6EECF244321}">
                <p14:modId xmlns:p14="http://schemas.microsoft.com/office/powerpoint/2010/main" val="1933184412"/>
              </p:ext>
            </p:extLst>
          </p:nvPr>
        </p:nvGraphicFramePr>
        <p:xfrm>
          <a:off x="56863" y="4204616"/>
          <a:ext cx="3134903" cy="2194640"/>
        </p:xfrm>
        <a:graphic>
          <a:graphicData uri="http://schemas.openxmlformats.org/drawingml/2006/table">
            <a:tbl>
              <a:tblPr firstRow="1" bandRow="1">
                <a:tableStyleId>{865C437F-C4BA-45B1-8794-9A70868C0B60}</a:tableStyleId>
              </a:tblPr>
              <a:tblGrid>
                <a:gridCol w="1625645">
                  <a:extLst>
                    <a:ext uri="{9D8B030D-6E8A-4147-A177-3AD203B41FA5}">
                      <a16:colId xmlns:a16="http://schemas.microsoft.com/office/drawing/2014/main" val="20000"/>
                    </a:ext>
                  </a:extLst>
                </a:gridCol>
                <a:gridCol w="1509258">
                  <a:extLst>
                    <a:ext uri="{9D8B030D-6E8A-4147-A177-3AD203B41FA5}">
                      <a16:colId xmlns:a16="http://schemas.microsoft.com/office/drawing/2014/main" val="20001"/>
                    </a:ext>
                  </a:extLst>
                </a:gridCol>
              </a:tblGrid>
              <a:tr h="235477">
                <a:tc>
                  <a:txBody>
                    <a:bodyPr/>
                    <a:lstStyle/>
                    <a:p>
                      <a:pPr marL="0" marR="0" lvl="0" indent="0" algn="l" rtl="0">
                        <a:spcBef>
                          <a:spcPts val="0"/>
                        </a:spcBef>
                        <a:spcAft>
                          <a:spcPts val="0"/>
                        </a:spcAft>
                        <a:buNone/>
                      </a:pPr>
                      <a:r>
                        <a:rPr lang="en-US" sz="1200"/>
                        <a:t>Function</a:t>
                      </a:r>
                      <a:endParaRPr sz="1200"/>
                    </a:p>
                  </a:txBody>
                  <a:tcPr marL="91450" marR="91450" marT="45725" marB="45725"/>
                </a:tc>
                <a:tc>
                  <a:txBody>
                    <a:bodyPr/>
                    <a:lstStyle/>
                    <a:p>
                      <a:pPr marL="0" marR="0" lvl="0" indent="0" algn="l" rtl="0">
                        <a:spcBef>
                          <a:spcPts val="0"/>
                        </a:spcBef>
                        <a:spcAft>
                          <a:spcPts val="0"/>
                        </a:spcAft>
                        <a:buNone/>
                      </a:pPr>
                      <a:r>
                        <a:rPr lang="en-US" sz="1200"/>
                        <a:t>Symbol</a:t>
                      </a:r>
                      <a:endParaRPr sz="1200"/>
                    </a:p>
                  </a:txBody>
                  <a:tcPr marL="91450" marR="91450" marT="45725" marB="45725"/>
                </a:tc>
                <a:extLst>
                  <a:ext uri="{0D108BD9-81ED-4DB2-BD59-A6C34878D82A}">
                    <a16:rowId xmlns:a16="http://schemas.microsoft.com/office/drawing/2014/main" val="10000"/>
                  </a:ext>
                </a:extLst>
              </a:tr>
              <a:tr h="235477">
                <a:tc>
                  <a:txBody>
                    <a:bodyPr/>
                    <a:lstStyle/>
                    <a:p>
                      <a:pPr marL="0" marR="0" lvl="0" indent="0" algn="l" rtl="0">
                        <a:spcBef>
                          <a:spcPts val="0"/>
                        </a:spcBef>
                        <a:spcAft>
                          <a:spcPts val="0"/>
                        </a:spcAft>
                        <a:buNone/>
                      </a:pPr>
                      <a:r>
                        <a:rPr lang="en-US" sz="1200"/>
                        <a:t>Single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1"/>
                  </a:ext>
                </a:extLst>
              </a:tr>
              <a:tr h="235477">
                <a:tc>
                  <a:txBody>
                    <a:bodyPr/>
                    <a:lstStyle/>
                    <a:p>
                      <a:pPr marL="0" marR="0" lvl="0" indent="0" algn="l" rtl="0">
                        <a:spcBef>
                          <a:spcPts val="0"/>
                        </a:spcBef>
                        <a:spcAft>
                          <a:spcPts val="0"/>
                        </a:spcAft>
                        <a:buNone/>
                      </a:pPr>
                      <a:r>
                        <a:rPr lang="en-US" sz="1200"/>
                        <a:t>Double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2"/>
                  </a:ext>
                </a:extLst>
              </a:tr>
              <a:tr h="235477">
                <a:tc>
                  <a:txBody>
                    <a:bodyPr/>
                    <a:lstStyle/>
                    <a:p>
                      <a:pPr marL="0" marR="0" lvl="0" indent="0" algn="l" rtl="0">
                        <a:spcBef>
                          <a:spcPts val="0"/>
                        </a:spcBef>
                        <a:spcAft>
                          <a:spcPts val="0"/>
                        </a:spcAft>
                        <a:buNone/>
                      </a:pPr>
                      <a:r>
                        <a:rPr lang="en-US" sz="1200"/>
                        <a:t>Triple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3"/>
                  </a:ext>
                </a:extLst>
              </a:tr>
              <a:tr h="235477">
                <a:tc>
                  <a:txBody>
                    <a:bodyPr/>
                    <a:lstStyle/>
                    <a:p>
                      <a:pPr marL="0" marR="0" lvl="0" indent="0" algn="l" rtl="0">
                        <a:spcBef>
                          <a:spcPts val="0"/>
                        </a:spcBef>
                        <a:spcAft>
                          <a:spcPts val="0"/>
                        </a:spcAft>
                        <a:buNone/>
                      </a:pPr>
                      <a:r>
                        <a:rPr lang="en-US" sz="1200"/>
                        <a:t>Aromatic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4"/>
                  </a:ext>
                </a:extLst>
              </a:tr>
              <a:tr h="235477">
                <a:tc>
                  <a:txBody>
                    <a:bodyPr/>
                    <a:lstStyle/>
                    <a:p>
                      <a:pPr marL="0" marR="0" lvl="0" indent="0" algn="l" rtl="0">
                        <a:spcBef>
                          <a:spcPts val="0"/>
                        </a:spcBef>
                        <a:spcAft>
                          <a:spcPts val="0"/>
                        </a:spcAft>
                        <a:buNone/>
                      </a:pPr>
                      <a:r>
                        <a:rPr lang="en-US" sz="1200"/>
                        <a:t>Positive charge</a:t>
                      </a:r>
                      <a:endParaRPr sz="1200"/>
                    </a:p>
                  </a:txBody>
                  <a:tcPr marL="91450" marR="91450" marT="45725" marB="45725"/>
                </a:tc>
                <a:tc>
                  <a:txBody>
                    <a:bodyPr/>
                    <a:lstStyle/>
                    <a:p>
                      <a:pPr marL="0" marR="0" lvl="0" indent="0" algn="l" rtl="0">
                        <a:spcBef>
                          <a:spcPts val="0"/>
                        </a:spcBef>
                        <a:spcAft>
                          <a:spcPts val="0"/>
                        </a:spcAft>
                        <a:buNone/>
                      </a:pPr>
                      <a:r>
                        <a:rPr lang="en-US" sz="1200"/>
                        <a:t>[C+]</a:t>
                      </a:r>
                      <a:endParaRPr sz="1200"/>
                    </a:p>
                  </a:txBody>
                  <a:tcPr marL="91450" marR="91450" marT="45725" marB="45725"/>
                </a:tc>
                <a:extLst>
                  <a:ext uri="{0D108BD9-81ED-4DB2-BD59-A6C34878D82A}">
                    <a16:rowId xmlns:a16="http://schemas.microsoft.com/office/drawing/2014/main" val="10005"/>
                  </a:ext>
                </a:extLst>
              </a:tr>
              <a:tr h="235477">
                <a:tc>
                  <a:txBody>
                    <a:bodyPr/>
                    <a:lstStyle/>
                    <a:p>
                      <a:pPr marL="0" marR="0" lvl="0" indent="0" algn="l" rtl="0">
                        <a:spcBef>
                          <a:spcPts val="0"/>
                        </a:spcBef>
                        <a:spcAft>
                          <a:spcPts val="0"/>
                        </a:spcAft>
                        <a:buNone/>
                      </a:pPr>
                      <a:r>
                        <a:rPr lang="en-US" sz="1200"/>
                        <a:t>Negative charge</a:t>
                      </a:r>
                      <a:endParaRPr sz="1200"/>
                    </a:p>
                  </a:txBody>
                  <a:tcPr marL="91450" marR="91450" marT="45725" marB="45725"/>
                </a:tc>
                <a:tc>
                  <a:txBody>
                    <a:bodyPr/>
                    <a:lstStyle/>
                    <a:p>
                      <a:pPr marL="0" marR="0" lvl="0" indent="0" algn="l" rtl="0">
                        <a:spcBef>
                          <a:spcPts val="0"/>
                        </a:spcBef>
                        <a:spcAft>
                          <a:spcPts val="0"/>
                        </a:spcAft>
                        <a:buNone/>
                      </a:pPr>
                      <a:r>
                        <a:rPr lang="en-US" sz="1200"/>
                        <a:t>[C-]</a:t>
                      </a:r>
                      <a:endParaRPr sz="1200"/>
                    </a:p>
                  </a:txBody>
                  <a:tcPr marL="91450" marR="91450" marT="45725" marB="45725"/>
                </a:tc>
                <a:extLst>
                  <a:ext uri="{0D108BD9-81ED-4DB2-BD59-A6C34878D82A}">
                    <a16:rowId xmlns:a16="http://schemas.microsoft.com/office/drawing/2014/main" val="10006"/>
                  </a:ext>
                </a:extLst>
              </a:tr>
              <a:tr h="241020">
                <a:tc>
                  <a:txBody>
                    <a:bodyPr/>
                    <a:lstStyle/>
                    <a:p>
                      <a:pPr marL="0" marR="0" lvl="0" indent="0" algn="l" rtl="0">
                        <a:spcBef>
                          <a:spcPts val="0"/>
                        </a:spcBef>
                        <a:spcAft>
                          <a:spcPts val="0"/>
                        </a:spcAft>
                        <a:buNone/>
                      </a:pPr>
                      <a:r>
                        <a:rPr lang="en-US" sz="1200"/>
                        <a:t>Aromatic carbon</a:t>
                      </a:r>
                      <a:endParaRPr sz="1200"/>
                    </a:p>
                  </a:txBody>
                  <a:tcPr marL="91450" marR="91450" marT="45725" marB="45725"/>
                </a:tc>
                <a:tc>
                  <a:txBody>
                    <a:bodyPr/>
                    <a:lstStyle/>
                    <a:p>
                      <a:pPr marL="0" marR="0" lvl="0" indent="0" algn="l" rtl="0">
                        <a:spcBef>
                          <a:spcPts val="0"/>
                        </a:spcBef>
                        <a:spcAft>
                          <a:spcPts val="0"/>
                        </a:spcAft>
                        <a:buNone/>
                      </a:pPr>
                      <a:r>
                        <a:rPr lang="en-US" sz="1200"/>
                        <a:t>c (lower case c)</a:t>
                      </a:r>
                      <a:endParaRPr sz="1200"/>
                    </a:p>
                  </a:txBody>
                  <a:tcPr marL="91450" marR="91450" marT="45725" marB="45725"/>
                </a:tc>
                <a:extLst>
                  <a:ext uri="{0D108BD9-81ED-4DB2-BD59-A6C34878D82A}">
                    <a16:rowId xmlns:a16="http://schemas.microsoft.com/office/drawing/2014/main" val="10007"/>
                  </a:ext>
                </a:extLst>
              </a:tr>
            </a:tbl>
          </a:graphicData>
        </a:graphic>
      </p:graphicFrame>
      <p:pic>
        <p:nvPicPr>
          <p:cNvPr id="6" name="Google Shape;392;p16">
            <a:extLst>
              <a:ext uri="{FF2B5EF4-FFF2-40B4-BE49-F238E27FC236}">
                <a16:creationId xmlns:a16="http://schemas.microsoft.com/office/drawing/2014/main" id="{C3365095-D509-D2D1-18FD-6E00165ACCC6}"/>
              </a:ext>
            </a:extLst>
          </p:cNvPr>
          <p:cNvPicPr preferRelativeResize="0"/>
          <p:nvPr/>
        </p:nvPicPr>
        <p:blipFill rotWithShape="1">
          <a:blip r:embed="rId3">
            <a:alphaModFix/>
          </a:blip>
          <a:srcRect/>
          <a:stretch/>
        </p:blipFill>
        <p:spPr>
          <a:xfrm>
            <a:off x="3312324" y="2847335"/>
            <a:ext cx="3408469" cy="1515918"/>
          </a:xfrm>
          <a:prstGeom prst="rect">
            <a:avLst/>
          </a:prstGeom>
          <a:noFill/>
          <a:ln>
            <a:noFill/>
          </a:ln>
        </p:spPr>
      </p:pic>
      <p:pic>
        <p:nvPicPr>
          <p:cNvPr id="8" name="Google Shape;393;p16" descr="Shape, polygon&#10;&#10;Description automatically generated">
            <a:extLst>
              <a:ext uri="{FF2B5EF4-FFF2-40B4-BE49-F238E27FC236}">
                <a16:creationId xmlns:a16="http://schemas.microsoft.com/office/drawing/2014/main" id="{A6D4F365-8CC1-969E-ED77-E9AC669EBCCA}"/>
              </a:ext>
            </a:extLst>
          </p:cNvPr>
          <p:cNvPicPr preferRelativeResize="0"/>
          <p:nvPr/>
        </p:nvPicPr>
        <p:blipFill rotWithShape="1">
          <a:blip r:embed="rId4">
            <a:alphaModFix/>
          </a:blip>
          <a:srcRect/>
          <a:stretch/>
        </p:blipFill>
        <p:spPr>
          <a:xfrm>
            <a:off x="7041620" y="2818078"/>
            <a:ext cx="3917232" cy="1574431"/>
          </a:xfrm>
          <a:prstGeom prst="rect">
            <a:avLst/>
          </a:prstGeom>
          <a:noFill/>
          <a:ln>
            <a:noFill/>
          </a:ln>
        </p:spPr>
      </p:pic>
      <p:pic>
        <p:nvPicPr>
          <p:cNvPr id="10" name="Google Shape;394;p16" descr="Shape&#10;&#10;Description automatically generated">
            <a:extLst>
              <a:ext uri="{FF2B5EF4-FFF2-40B4-BE49-F238E27FC236}">
                <a16:creationId xmlns:a16="http://schemas.microsoft.com/office/drawing/2014/main" id="{F2FA6F86-3121-E72F-7322-55BEA46F8951}"/>
              </a:ext>
            </a:extLst>
          </p:cNvPr>
          <p:cNvPicPr preferRelativeResize="0"/>
          <p:nvPr/>
        </p:nvPicPr>
        <p:blipFill rotWithShape="1">
          <a:blip r:embed="rId5">
            <a:alphaModFix/>
          </a:blip>
          <a:srcRect/>
          <a:stretch/>
        </p:blipFill>
        <p:spPr>
          <a:xfrm>
            <a:off x="3304807" y="4432943"/>
            <a:ext cx="3580997" cy="1529297"/>
          </a:xfrm>
          <a:prstGeom prst="rect">
            <a:avLst/>
          </a:prstGeom>
          <a:noFill/>
          <a:ln>
            <a:noFill/>
          </a:ln>
        </p:spPr>
      </p:pic>
      <p:pic>
        <p:nvPicPr>
          <p:cNvPr id="12" name="Google Shape;395;p16" descr="A picture containing text&#10;&#10;Description automatically generated">
            <a:extLst>
              <a:ext uri="{FF2B5EF4-FFF2-40B4-BE49-F238E27FC236}">
                <a16:creationId xmlns:a16="http://schemas.microsoft.com/office/drawing/2014/main" id="{FB7EC7C9-9585-81B4-D7DB-940F14043E7F}"/>
              </a:ext>
            </a:extLst>
          </p:cNvPr>
          <p:cNvPicPr preferRelativeResize="0"/>
          <p:nvPr/>
        </p:nvPicPr>
        <p:blipFill rotWithShape="1">
          <a:blip r:embed="rId6">
            <a:alphaModFix/>
          </a:blip>
          <a:srcRect/>
          <a:stretch/>
        </p:blipFill>
        <p:spPr>
          <a:xfrm>
            <a:off x="7030526" y="4469989"/>
            <a:ext cx="3928325" cy="1521680"/>
          </a:xfrm>
          <a:prstGeom prst="rect">
            <a:avLst/>
          </a:prstGeom>
          <a:noFill/>
          <a:ln>
            <a:noFill/>
          </a:ln>
        </p:spPr>
      </p:pic>
      <p:sp>
        <p:nvSpPr>
          <p:cNvPr id="13" name="TextBox 12">
            <a:extLst>
              <a:ext uri="{FF2B5EF4-FFF2-40B4-BE49-F238E27FC236}">
                <a16:creationId xmlns:a16="http://schemas.microsoft.com/office/drawing/2014/main" id="{74053AE3-CEED-895D-A5D5-C3929600A70A}"/>
              </a:ext>
            </a:extLst>
          </p:cNvPr>
          <p:cNvSpPr txBox="1"/>
          <p:nvPr/>
        </p:nvSpPr>
        <p:spPr>
          <a:xfrm>
            <a:off x="3254671" y="5947241"/>
            <a:ext cx="86543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rebuchet MS"/>
              </a:rPr>
              <a:t>SMILES generation algorithm for A. ”Ciprofloxacin”:[</a:t>
            </a:r>
            <a:r>
              <a:rPr lang="en-US" b="1">
                <a:latin typeface="Trebuchet MS"/>
                <a:hlinkClick r:id="rId7"/>
              </a:rPr>
              <a:t>1</a:t>
            </a:r>
            <a:r>
              <a:rPr lang="en-US" b="1">
                <a:latin typeface="Trebuchet MS"/>
              </a:rPr>
              <a:t>]</a:t>
            </a:r>
            <a:endParaRPr lang="en-US" b="1"/>
          </a:p>
          <a:p>
            <a:r>
              <a:rPr lang="en-US" b="1">
                <a:latin typeface="Trebuchet MS"/>
              </a:rPr>
              <a:t>B. Break cycles, name as 1,2,3 &amp; 4  for the four rings formed</a:t>
            </a:r>
            <a:endParaRPr lang="en-US" b="1"/>
          </a:p>
          <a:p>
            <a:r>
              <a:rPr lang="en-US" b="1">
                <a:latin typeface="Trebuchet MS"/>
              </a:rPr>
              <a:t>C. Write as branches off a main backbone</a:t>
            </a:r>
            <a:r>
              <a:rPr lang="en-US"/>
              <a:t>(green </a:t>
            </a:r>
            <a:r>
              <a:rPr lang="en-US" err="1"/>
              <a:t>colour</a:t>
            </a:r>
            <a:r>
              <a:rPr lang="en-US"/>
              <a:t> coded)</a:t>
            </a:r>
            <a:r>
              <a:rPr lang="en-US" b="1">
                <a:latin typeface="Trebuchet MS"/>
              </a:rPr>
              <a:t>.                                        </a:t>
            </a:r>
          </a:p>
          <a:p>
            <a:r>
              <a:rPr lang="en-US" b="1">
                <a:latin typeface="Trebuchet MS"/>
              </a:rPr>
              <a:t>D. Branches are of different </a:t>
            </a:r>
            <a:r>
              <a:rPr lang="en-US" b="1" err="1">
                <a:latin typeface="Trebuchet MS"/>
              </a:rPr>
              <a:t>colours</a:t>
            </a:r>
            <a:r>
              <a:rPr lang="en-US" b="1">
                <a:latin typeface="Trebuchet MS"/>
              </a:rPr>
              <a:t> kept inside the bracket.</a:t>
            </a:r>
          </a:p>
          <a:p>
            <a:endParaRPr lang="en-US" b="1">
              <a:latin typeface="Trebuchet MS"/>
            </a:endParaRPr>
          </a:p>
        </p:txBody>
      </p:sp>
      <p:sp>
        <p:nvSpPr>
          <p:cNvPr id="9" name="TextBox 8">
            <a:extLst>
              <a:ext uri="{FF2B5EF4-FFF2-40B4-BE49-F238E27FC236}">
                <a16:creationId xmlns:a16="http://schemas.microsoft.com/office/drawing/2014/main" id="{8E7E0C67-E633-FA41-B301-197BC1F3DB61}"/>
              </a:ext>
            </a:extLst>
          </p:cNvPr>
          <p:cNvSpPr txBox="1"/>
          <p:nvPr/>
        </p:nvSpPr>
        <p:spPr>
          <a:xfrm>
            <a:off x="69959" y="6416385"/>
            <a:ext cx="10937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19"/>
          <p:cNvSpPr txBox="1">
            <a:spLocks noGrp="1"/>
          </p:cNvSpPr>
          <p:nvPr>
            <p:ph type="body" idx="1"/>
          </p:nvPr>
        </p:nvSpPr>
        <p:spPr>
          <a:xfrm>
            <a:off x="161283" y="3270114"/>
            <a:ext cx="11955697" cy="3505147"/>
          </a:xfrm>
          <a:prstGeom prst="rect">
            <a:avLst/>
          </a:prstGeom>
          <a:noFill/>
          <a:ln>
            <a:noFill/>
          </a:ln>
        </p:spPr>
        <p:txBody>
          <a:bodyPr spcFirstLastPara="1" vert="horz" wrap="square" lIns="91425" tIns="45700" rIns="91425" bIns="45700" rtlCol="0" anchor="t" anchorCtr="0">
            <a:noAutofit/>
          </a:bodyPr>
          <a:lstStyle/>
          <a:p>
            <a:pPr marL="342900" indent="-342900" algn="just">
              <a:spcBef>
                <a:spcPts val="0"/>
              </a:spcBef>
              <a:buFont typeface="Wingdings" panose="05000000000000000000" pitchFamily="2" charset="2"/>
              <a:buChar char="Ø"/>
            </a:pPr>
            <a:r>
              <a:rPr lang="en-US" sz="1600" cap="none" dirty="0">
                <a:latin typeface="Times New Roman"/>
                <a:cs typeface="Times New Roman"/>
              </a:rPr>
              <a:t>Normal boiling point data set contains </a:t>
            </a:r>
            <a:r>
              <a:rPr lang="en-US" sz="1600" b="1" cap="none" dirty="0">
                <a:latin typeface="Times New Roman"/>
                <a:cs typeface="Times New Roman"/>
              </a:rPr>
              <a:t>5,276 boiling points for 5,089 molecules </a:t>
            </a:r>
            <a:r>
              <a:rPr lang="en-US" sz="1600" cap="none" dirty="0">
                <a:latin typeface="Times New Roman"/>
                <a:cs typeface="Times New Roman"/>
              </a:rPr>
              <a:t>of various classes, i.e., pure hydrocarbons, hydrocarbons with additional atoms such as oxygen, nitrogen, or fluorine, as well as multi-functional molecules.</a:t>
            </a:r>
            <a:endParaRPr lang="en-US" sz="1600" cap="none" dirty="0">
              <a:latin typeface="Tw Cen MT" panose="020B0602020104020603"/>
              <a:cs typeface="Times New Roman"/>
            </a:endParaRP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We will randomly select 10% of the data set for testing, i.e., 509 molecules are set aside. The test set is kept unchanged in the following. The remaining 4,749 data points will be split randomly into </a:t>
            </a:r>
            <a:r>
              <a:rPr lang="en-US" sz="1600" b="1" cap="none" dirty="0">
                <a:latin typeface="Times New Roman"/>
                <a:cs typeface="Times New Roman"/>
              </a:rPr>
              <a:t>90% training set </a:t>
            </a:r>
            <a:r>
              <a:rPr lang="en-US" sz="1600" cap="none" dirty="0">
                <a:latin typeface="Times New Roman"/>
                <a:cs typeface="Times New Roman"/>
              </a:rPr>
              <a:t>and  </a:t>
            </a:r>
            <a:r>
              <a:rPr lang="en-US" sz="1600" b="1" cap="none" dirty="0">
                <a:latin typeface="Times New Roman"/>
                <a:cs typeface="Times New Roman"/>
              </a:rPr>
              <a:t>10% validation </a:t>
            </a:r>
            <a:r>
              <a:rPr lang="en-US" sz="1600" cap="none" dirty="0">
                <a:latin typeface="Times New Roman"/>
                <a:cs typeface="Times New Roman"/>
              </a:rPr>
              <a:t>. The  training set and the validation set may be changed as required.</a:t>
            </a:r>
            <a:endParaRPr lang="en-US" sz="1600" cap="none" dirty="0">
              <a:latin typeface="Tw Cen MT" panose="020B0602020104020603"/>
              <a:cs typeface="Times New Roman"/>
            </a:endParaRP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We will convert the molecules provided as SMILES strings to attributed molecular graphs with the atom and bond features provided in </a:t>
            </a:r>
            <a:r>
              <a:rPr lang="en-US" sz="1600" b="1" cap="none" dirty="0">
                <a:latin typeface="Times New Roman"/>
                <a:cs typeface="Times New Roman"/>
              </a:rPr>
              <a:t>Table 1 </a:t>
            </a:r>
            <a:r>
              <a:rPr lang="en-US" sz="1600" cap="none" dirty="0">
                <a:latin typeface="Times New Roman"/>
                <a:cs typeface="Times New Roman"/>
              </a:rPr>
              <a:t>and </a:t>
            </a:r>
            <a:r>
              <a:rPr lang="en-US" sz="1600" b="1" cap="none" dirty="0">
                <a:latin typeface="Times New Roman"/>
                <a:cs typeface="Times New Roman"/>
              </a:rPr>
              <a:t>Table 2 (as depicted in next slide)</a:t>
            </a:r>
            <a:r>
              <a:rPr lang="en-US" sz="1600" cap="none" dirty="0">
                <a:latin typeface="Times New Roman"/>
                <a:cs typeface="Times New Roman"/>
              </a:rPr>
              <a:t> respectively, with the help of</a:t>
            </a:r>
            <a:r>
              <a:rPr lang="en-US" sz="1600" b="1" cap="none" dirty="0">
                <a:latin typeface="Times New Roman"/>
                <a:cs typeface="Times New Roman"/>
              </a:rPr>
              <a:t> </a:t>
            </a:r>
            <a:r>
              <a:rPr lang="en-US" sz="1600" b="1" cap="none" dirty="0" err="1">
                <a:latin typeface="Times New Roman"/>
                <a:cs typeface="Times New Roman"/>
              </a:rPr>
              <a:t>RDKit</a:t>
            </a:r>
            <a:r>
              <a:rPr lang="en-US" sz="1600" cap="none" dirty="0">
                <a:latin typeface="Times New Roman"/>
                <a:cs typeface="Times New Roman"/>
              </a:rPr>
              <a:t>.</a:t>
            </a: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We extend the atom features stated in table 1 to the atom types occurring in the data set </a:t>
            </a:r>
            <a:r>
              <a:rPr lang="en-US" sz="1600" b="1" cap="none" dirty="0">
                <a:latin typeface="Times New Roman"/>
                <a:cs typeface="Times New Roman"/>
              </a:rPr>
              <a:t>(C, O, N, F, S, Cl, P, I, Br, Si) </a:t>
            </a:r>
            <a:r>
              <a:rPr lang="en-US" sz="1600" cap="none" dirty="0">
                <a:latin typeface="Times New Roman"/>
                <a:cs typeface="Times New Roman"/>
              </a:rPr>
              <a:t>and exclude atom features that do not occur or do not vary, i.e., </a:t>
            </a:r>
            <a:r>
              <a:rPr lang="en-US" sz="1600" b="1" cap="none" dirty="0">
                <a:latin typeface="Times New Roman"/>
                <a:cs typeface="Times New Roman"/>
              </a:rPr>
              <a:t>sp3d, </a:t>
            </a:r>
            <a:r>
              <a:rPr lang="en-US" sz="1600" cap="none" dirty="0">
                <a:latin typeface="Times New Roman"/>
                <a:cs typeface="Times New Roman"/>
              </a:rPr>
              <a:t>resulting in </a:t>
            </a:r>
            <a:r>
              <a:rPr lang="en-US" sz="1600" b="1" cap="none" dirty="0">
                <a:latin typeface="Times New Roman"/>
                <a:cs typeface="Times New Roman"/>
              </a:rPr>
              <a:t>29 atom features and 6 bond features</a:t>
            </a:r>
            <a:r>
              <a:rPr lang="en-US" sz="1600" cap="none" dirty="0">
                <a:latin typeface="Times New Roman"/>
                <a:cs typeface="Times New Roman"/>
              </a:rPr>
              <a:t> in total.</a:t>
            </a:r>
            <a:endParaRPr lang="en-US" sz="1600" cap="none" dirty="0">
              <a:latin typeface="Tw Cen MT" panose="020B0602020104020603"/>
              <a:cs typeface="Times New Roman"/>
            </a:endParaRP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 We will </a:t>
            </a:r>
            <a:r>
              <a:rPr lang="en-US" sz="1600" b="1" cap="none" dirty="0">
                <a:latin typeface="Times New Roman"/>
                <a:cs typeface="Times New Roman"/>
              </a:rPr>
              <a:t>standardize the boiling</a:t>
            </a:r>
            <a:r>
              <a:rPr lang="en-US" sz="1600" cap="none" dirty="0">
                <a:latin typeface="Times New Roman"/>
                <a:cs typeface="Times New Roman"/>
              </a:rPr>
              <a:t> point values to a gaussian with a zero mean and standard deviation of one (z-score normalization) for training purposes. Lastly we scale the boiling points </a:t>
            </a:r>
            <a:r>
              <a:rPr lang="en-US" sz="1600" b="1" cap="none" dirty="0">
                <a:latin typeface="Times New Roman"/>
                <a:cs typeface="Times New Roman"/>
              </a:rPr>
              <a:t>between (0,1) </a:t>
            </a:r>
            <a:r>
              <a:rPr lang="en-US" sz="1600" cap="none" dirty="0">
                <a:latin typeface="Times New Roman"/>
                <a:cs typeface="Times New Roman"/>
              </a:rPr>
              <a:t>for an efficient neural network.</a:t>
            </a:r>
            <a:endParaRPr lang="en-US" sz="1600" cap="none" dirty="0">
              <a:latin typeface="Tw Cen MT" panose="020B0602020104020603"/>
              <a:cs typeface="Times New Roman"/>
            </a:endParaRPr>
          </a:p>
          <a:p>
            <a:pPr marL="342900" lvl="0" indent="-342900" algn="just" rtl="0">
              <a:spcBef>
                <a:spcPts val="1000"/>
              </a:spcBef>
              <a:spcAft>
                <a:spcPts val="0"/>
              </a:spcAft>
              <a:buSzPts val="144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85871AF-7463-DDD7-64D6-831595655D67}"/>
              </a:ext>
            </a:extLst>
          </p:cNvPr>
          <p:cNvSpPr txBox="1">
            <a:spLocks/>
          </p:cNvSpPr>
          <p:nvPr/>
        </p:nvSpPr>
        <p:spPr>
          <a:xfrm>
            <a:off x="161283" y="2743199"/>
            <a:ext cx="7072250" cy="5412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Dataset and Data </a:t>
            </a:r>
            <a:r>
              <a:rPr lang="en-IN" sz="2500" u="sng" err="1">
                <a:solidFill>
                  <a:schemeClr val="accent5">
                    <a:lumMod val="50000"/>
                  </a:schemeClr>
                </a:solidFill>
                <a:latin typeface="Algerian" panose="04020705040A02060702" pitchFamily="82" charset="0"/>
                <a:cs typeface="Times New Roman" panose="02020603050405020304" pitchFamily="18" charset="0"/>
              </a:rPr>
              <a:t>preprocessing</a:t>
            </a:r>
            <a:endParaRPr lang="en-IN" sz="2500" u="sng">
              <a:solidFill>
                <a:schemeClr val="accent5">
                  <a:lumMod val="50000"/>
                </a:schemeClr>
              </a:solidFill>
              <a:latin typeface="Algerian" panose="04020705040A02060702" pitchFamily="82" charset="0"/>
              <a:cs typeface="Times New Roman" panose="02020603050405020304" pitchFamily="18" charset="0"/>
            </a:endParaRPr>
          </a:p>
        </p:txBody>
      </p:sp>
      <p:sp>
        <p:nvSpPr>
          <p:cNvPr id="3" name="Title 1">
            <a:extLst>
              <a:ext uri="{FF2B5EF4-FFF2-40B4-BE49-F238E27FC236}">
                <a16:creationId xmlns:a16="http://schemas.microsoft.com/office/drawing/2014/main" id="{C4EFFE81-32A2-52DA-45C1-37F2FE251417}"/>
              </a:ext>
            </a:extLst>
          </p:cNvPr>
          <p:cNvSpPr txBox="1">
            <a:spLocks/>
          </p:cNvSpPr>
          <p:nvPr/>
        </p:nvSpPr>
        <p:spPr>
          <a:xfrm>
            <a:off x="161283" y="82671"/>
            <a:ext cx="7072250" cy="5412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Data collection</a:t>
            </a:r>
          </a:p>
        </p:txBody>
      </p:sp>
      <p:sp>
        <p:nvSpPr>
          <p:cNvPr id="5" name="Google Shape;413;p19">
            <a:extLst>
              <a:ext uri="{FF2B5EF4-FFF2-40B4-BE49-F238E27FC236}">
                <a16:creationId xmlns:a16="http://schemas.microsoft.com/office/drawing/2014/main" id="{D1DDFF23-6FF5-757F-DDE7-0C098FA4366F}"/>
              </a:ext>
            </a:extLst>
          </p:cNvPr>
          <p:cNvSpPr txBox="1">
            <a:spLocks/>
          </p:cNvSpPr>
          <p:nvPr/>
        </p:nvSpPr>
        <p:spPr>
          <a:xfrm>
            <a:off x="161283" y="539223"/>
            <a:ext cx="11755261" cy="2144983"/>
          </a:xfrm>
          <a:prstGeom prst="rect">
            <a:avLst/>
          </a:prstGeom>
          <a:noFill/>
          <a:ln>
            <a:noFill/>
          </a:ln>
        </p:spPr>
        <p:txBody>
          <a:bodyPr spcFirstLastPara="1" vert="horz" wrap="square" lIns="91425" tIns="45700" rIns="91425" bIns="45700" rtlCol="0" anchor="t" anchorCtr="0">
            <a:noAutofit/>
          </a:bodyPr>
          <a:lstStyle>
            <a:lvl1pPr marL="457200" lvl="0"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2000" kern="1200" cap="all" baseline="0">
                <a:solidFill>
                  <a:schemeClr val="tx1"/>
                </a:solidFill>
                <a:effectLst/>
                <a:latin typeface="+mn-lt"/>
                <a:ea typeface="+mn-ea"/>
                <a:cs typeface="+mn-cs"/>
              </a:defRPr>
            </a:lvl1pPr>
            <a:lvl2pPr marL="914400" lvl="1"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lgn="just">
              <a:spcBef>
                <a:spcPts val="0"/>
              </a:spcBef>
              <a:buFont typeface="Wingdings" panose="05000000000000000000" pitchFamily="2" charset="2"/>
              <a:buChar char="Ø"/>
            </a:pPr>
            <a:r>
              <a:rPr lang="en-US" sz="1600" cap="none" dirty="0">
                <a:latin typeface="Times New Roman"/>
                <a:cs typeface="Times New Roman"/>
              </a:rPr>
              <a:t>Initially we are searching for some kind of structural property relationships in the form of adjacency matrix to be used with our GNN model since the data format should be in the form of a undirected graph.</a:t>
            </a:r>
          </a:p>
          <a:p>
            <a:pPr marL="342900" indent="-342900" algn="just">
              <a:spcBef>
                <a:spcPts val="0"/>
              </a:spcBef>
              <a:buFont typeface="Wingdings" panose="05000000000000000000" pitchFamily="2" charset="2"/>
              <a:buChar char="Ø"/>
            </a:pPr>
            <a:r>
              <a:rPr lang="en-US" sz="1600" cap="none" dirty="0">
                <a:latin typeface="Times New Roman"/>
                <a:cs typeface="Times New Roman"/>
              </a:rPr>
              <a:t>However it was very difficult to find such kind of representations as  it requires an in depth knowledge of the dataset with some complicated coding. In our search process we came across the SMILES data format wherein we have got the idea to create our own graph dataset from the molecule directly from scratch.</a:t>
            </a:r>
          </a:p>
          <a:p>
            <a:pPr marL="342900" indent="-342900" algn="just">
              <a:spcBef>
                <a:spcPts val="0"/>
              </a:spcBef>
              <a:buFont typeface="Wingdings" panose="05000000000000000000" pitchFamily="2" charset="2"/>
              <a:buChar char="Ø"/>
            </a:pPr>
            <a:r>
              <a:rPr lang="en-US" sz="1600" cap="none" dirty="0">
                <a:latin typeface="Times New Roman"/>
                <a:cs typeface="Times New Roman"/>
              </a:rPr>
              <a:t>While searching for our SMILES data which fits all the required criteria and a molecular property to be predicted, we have come across the paper [</a:t>
            </a:r>
            <a:r>
              <a:rPr lang="en-US" sz="1600" b="1" cap="none" dirty="0">
                <a:latin typeface="Times New Roman"/>
                <a:cs typeface="Times New Roman"/>
              </a:rPr>
              <a:t>3</a:t>
            </a:r>
            <a:r>
              <a:rPr lang="en-US" sz="1600" cap="none" dirty="0">
                <a:latin typeface="Times New Roman"/>
                <a:cs typeface="Times New Roman"/>
              </a:rPr>
              <a:t>] which has created the desired dataset and we chose to use this dataset in our current project.</a:t>
            </a:r>
            <a:endParaRPr lang="en-US" sz="1600" cap="none" dirty="0">
              <a:latin typeface="Tw Cen MT" panose="020B0602020104020603"/>
              <a:cs typeface="Times New Roman"/>
            </a:endParaRP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56" y="158404"/>
            <a:ext cx="5856142" cy="391122"/>
          </a:xfrm>
          <a:prstGeom prst="rect">
            <a:avLst/>
          </a:prstGeom>
          <a:noFill/>
          <a:ln>
            <a:noFill/>
          </a:ln>
        </p:spPr>
        <p:txBody>
          <a:bodyPr spcFirstLastPara="1" wrap="square" lIns="91425" tIns="45700" rIns="91425" bIns="45700" anchor="t" anchorCtr="0">
            <a:normAutofit/>
          </a:bodyPr>
          <a:lstStyle/>
          <a:p>
            <a:pPr>
              <a:buClr>
                <a:schemeClr val="dk1"/>
              </a:buClr>
              <a:buSzPts val="2800"/>
            </a:pPr>
            <a:r>
              <a:rPr lang="en-US" sz="1800" b="1" cap="none">
                <a:solidFill>
                  <a:schemeClr val="dk1"/>
                </a:solidFill>
                <a:latin typeface="Trebuchet MS"/>
              </a:rPr>
              <a:t>Atom features for initial node feature  vector** [2]</a:t>
            </a:r>
          </a:p>
        </p:txBody>
      </p:sp>
      <p:graphicFrame>
        <p:nvGraphicFramePr>
          <p:cNvPr id="369" name="Google Shape;369;p13"/>
          <p:cNvGraphicFramePr/>
          <p:nvPr>
            <p:extLst>
              <p:ext uri="{D42A27DB-BD31-4B8C-83A1-F6EECF244321}">
                <p14:modId xmlns:p14="http://schemas.microsoft.com/office/powerpoint/2010/main" val="869496999"/>
              </p:ext>
            </p:extLst>
          </p:nvPr>
        </p:nvGraphicFramePr>
        <p:xfrm>
          <a:off x="75899" y="479654"/>
          <a:ext cx="6293044" cy="3200480"/>
        </p:xfrm>
        <a:graphic>
          <a:graphicData uri="http://schemas.openxmlformats.org/drawingml/2006/table">
            <a:tbl>
              <a:tblPr firstRow="1" bandRow="1">
                <a:tableStyleId>{7DF18680-E054-41AD-8BC1-D1AEF772440D}</a:tableStyleId>
              </a:tblPr>
              <a:tblGrid>
                <a:gridCol w="1625331">
                  <a:extLst>
                    <a:ext uri="{9D8B030D-6E8A-4147-A177-3AD203B41FA5}">
                      <a16:colId xmlns:a16="http://schemas.microsoft.com/office/drawing/2014/main" val="20000"/>
                    </a:ext>
                  </a:extLst>
                </a:gridCol>
                <a:gridCol w="4667713">
                  <a:extLst>
                    <a:ext uri="{9D8B030D-6E8A-4147-A177-3AD203B41FA5}">
                      <a16:colId xmlns:a16="http://schemas.microsoft.com/office/drawing/2014/main" val="20001"/>
                    </a:ext>
                  </a:extLst>
                </a:gridCol>
              </a:tblGrid>
              <a:tr h="346580">
                <a:tc>
                  <a:txBody>
                    <a:bodyPr/>
                    <a:lstStyle/>
                    <a:p>
                      <a:pPr marL="0" marR="0" lvl="0" indent="0" algn="l" rtl="0">
                        <a:spcBef>
                          <a:spcPts val="0"/>
                        </a:spcBef>
                        <a:spcAft>
                          <a:spcPts val="0"/>
                        </a:spcAft>
                        <a:buNone/>
                      </a:pPr>
                      <a:r>
                        <a:rPr lang="en-US" sz="1800" u="none" strike="noStrike" cap="none">
                          <a:latin typeface="Trebuchet MS"/>
                        </a:rPr>
                        <a:t>Feature</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Description/Exemplary values</a:t>
                      </a:r>
                      <a:endParaRPr sz="1800">
                        <a:latin typeface="Trebuchet MS"/>
                      </a:endParaRPr>
                    </a:p>
                  </a:txBody>
                  <a:tcPr marL="91450" marR="91450" marT="45725" marB="45725"/>
                </a:tc>
                <a:extLst>
                  <a:ext uri="{0D108BD9-81ED-4DB2-BD59-A6C34878D82A}">
                    <a16:rowId xmlns:a16="http://schemas.microsoft.com/office/drawing/2014/main" val="10000"/>
                  </a:ext>
                </a:extLst>
              </a:tr>
              <a:tr h="346580">
                <a:tc>
                  <a:txBody>
                    <a:bodyPr/>
                    <a:lstStyle/>
                    <a:p>
                      <a:pPr marL="0" marR="0" lvl="0" indent="0" algn="l" rtl="0">
                        <a:spcBef>
                          <a:spcPts val="0"/>
                        </a:spcBef>
                        <a:spcAft>
                          <a:spcPts val="0"/>
                        </a:spcAft>
                        <a:buNone/>
                      </a:pPr>
                      <a:r>
                        <a:rPr lang="en-US" sz="1800">
                          <a:latin typeface="Trebuchet MS"/>
                        </a:rPr>
                        <a:t>Atom type</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Type of atom (C, N, O, P, S, F, Cl, Br, I, Si)</a:t>
                      </a:r>
                      <a:endParaRPr sz="1800">
                        <a:latin typeface="Trebuchet MS"/>
                      </a:endParaRPr>
                    </a:p>
                  </a:txBody>
                  <a:tcPr marL="91450" marR="91450" marT="45725" marB="45725"/>
                </a:tc>
                <a:extLst>
                  <a:ext uri="{0D108BD9-81ED-4DB2-BD59-A6C34878D82A}">
                    <a16:rowId xmlns:a16="http://schemas.microsoft.com/office/drawing/2014/main" val="10001"/>
                  </a:ext>
                </a:extLst>
              </a:tr>
              <a:tr h="346580">
                <a:tc>
                  <a:txBody>
                    <a:bodyPr/>
                    <a:lstStyle/>
                    <a:p>
                      <a:pPr marL="0" marR="0" lvl="0" indent="0" algn="l" rtl="0">
                        <a:spcBef>
                          <a:spcPts val="0"/>
                        </a:spcBef>
                        <a:spcAft>
                          <a:spcPts val="0"/>
                        </a:spcAft>
                        <a:buNone/>
                      </a:pPr>
                      <a:r>
                        <a:rPr lang="en-US" sz="1800">
                          <a:latin typeface="Trebuchet MS"/>
                        </a:rPr>
                        <a:t>Is in ring</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Whether the atom is a part of ring</a:t>
                      </a:r>
                      <a:endParaRPr sz="1800">
                        <a:latin typeface="Trebuchet MS"/>
                      </a:endParaRPr>
                    </a:p>
                  </a:txBody>
                  <a:tcPr marL="91450" marR="91450" marT="45725" marB="45725"/>
                </a:tc>
                <a:extLst>
                  <a:ext uri="{0D108BD9-81ED-4DB2-BD59-A6C34878D82A}">
                    <a16:rowId xmlns:a16="http://schemas.microsoft.com/office/drawing/2014/main" val="10002"/>
                  </a:ext>
                </a:extLst>
              </a:tr>
              <a:tr h="606515">
                <a:tc>
                  <a:txBody>
                    <a:bodyPr/>
                    <a:lstStyle/>
                    <a:p>
                      <a:pPr marL="0" marR="0" lvl="0" indent="0" algn="l" rtl="0">
                        <a:spcBef>
                          <a:spcPts val="0"/>
                        </a:spcBef>
                        <a:spcAft>
                          <a:spcPts val="0"/>
                        </a:spcAft>
                        <a:buNone/>
                      </a:pPr>
                      <a:r>
                        <a:rPr lang="en-US" sz="1800">
                          <a:latin typeface="Trebuchet MS"/>
                        </a:rPr>
                        <a:t>Is aromatic</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Whether the atom is a part of an aromatic system</a:t>
                      </a:r>
                      <a:endParaRPr sz="1800">
                        <a:latin typeface="Trebuchet MS"/>
                      </a:endParaRPr>
                    </a:p>
                  </a:txBody>
                  <a:tcPr marL="91450" marR="91450" marT="45725" marB="45725"/>
                </a:tc>
                <a:extLst>
                  <a:ext uri="{0D108BD9-81ED-4DB2-BD59-A6C34878D82A}">
                    <a16:rowId xmlns:a16="http://schemas.microsoft.com/office/drawing/2014/main" val="10003"/>
                  </a:ext>
                </a:extLst>
              </a:tr>
              <a:tr h="346580">
                <a:tc>
                  <a:txBody>
                    <a:bodyPr/>
                    <a:lstStyle/>
                    <a:p>
                      <a:pPr marL="0" marR="0" lvl="0" indent="0" algn="l" rtl="0">
                        <a:spcBef>
                          <a:spcPts val="0"/>
                        </a:spcBef>
                        <a:spcAft>
                          <a:spcPts val="0"/>
                        </a:spcAft>
                        <a:buNone/>
                      </a:pPr>
                      <a:r>
                        <a:rPr lang="en-US" sz="1800">
                          <a:latin typeface="Trebuchet MS"/>
                        </a:rPr>
                        <a:t>Hybridization</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err="1">
                          <a:latin typeface="Trebuchet MS"/>
                        </a:rPr>
                        <a:t>sp</a:t>
                      </a:r>
                      <a:r>
                        <a:rPr lang="en-US" sz="1800">
                          <a:latin typeface="Trebuchet MS"/>
                        </a:rPr>
                        <a:t>, sp2,sp3, sp3d2</a:t>
                      </a:r>
                      <a:endParaRPr sz="1800">
                        <a:latin typeface="Trebuchet MS"/>
                      </a:endParaRPr>
                    </a:p>
                  </a:txBody>
                  <a:tcPr marL="91450" marR="91450" marT="45725" marB="45725"/>
                </a:tc>
                <a:extLst>
                  <a:ext uri="{0D108BD9-81ED-4DB2-BD59-A6C34878D82A}">
                    <a16:rowId xmlns:a16="http://schemas.microsoft.com/office/drawing/2014/main" val="10004"/>
                  </a:ext>
                </a:extLst>
              </a:tr>
              <a:tr h="346580">
                <a:tc>
                  <a:txBody>
                    <a:bodyPr/>
                    <a:lstStyle/>
                    <a:p>
                      <a:pPr marL="0" marR="0" lvl="0" indent="0" algn="l" rtl="0">
                        <a:spcBef>
                          <a:spcPts val="0"/>
                        </a:spcBef>
                        <a:spcAft>
                          <a:spcPts val="0"/>
                        </a:spcAft>
                        <a:buNone/>
                      </a:pPr>
                      <a:r>
                        <a:rPr lang="en-US" sz="1800">
                          <a:latin typeface="Trebuchet MS"/>
                        </a:rPr>
                        <a:t>Charge</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Formal charge of the atom</a:t>
                      </a:r>
                      <a:endParaRPr sz="1800">
                        <a:latin typeface="Trebuchet MS"/>
                      </a:endParaRPr>
                    </a:p>
                  </a:txBody>
                  <a:tcPr marL="91450" marR="91450" marT="45725" marB="45725"/>
                </a:tc>
                <a:extLst>
                  <a:ext uri="{0D108BD9-81ED-4DB2-BD59-A6C34878D82A}">
                    <a16:rowId xmlns:a16="http://schemas.microsoft.com/office/drawing/2014/main" val="10005"/>
                  </a:ext>
                </a:extLst>
              </a:tr>
              <a:tr h="346580">
                <a:tc>
                  <a:txBody>
                    <a:bodyPr/>
                    <a:lstStyle/>
                    <a:p>
                      <a:pPr marL="0" marR="0" lvl="0" indent="0" algn="l" rtl="0">
                        <a:spcBef>
                          <a:spcPts val="0"/>
                        </a:spcBef>
                        <a:spcAft>
                          <a:spcPts val="0"/>
                        </a:spcAft>
                        <a:buNone/>
                      </a:pPr>
                      <a:r>
                        <a:rPr lang="en-US" sz="1800">
                          <a:latin typeface="Trebuchet MS"/>
                        </a:rPr>
                        <a:t>Bonds</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Number of bonds the atom is involved in</a:t>
                      </a:r>
                      <a:endParaRPr sz="1800">
                        <a:latin typeface="Trebuchet MS"/>
                      </a:endParaRPr>
                    </a:p>
                  </a:txBody>
                  <a:tcPr marL="91450" marR="91450" marT="45725" marB="45725"/>
                </a:tc>
                <a:extLst>
                  <a:ext uri="{0D108BD9-81ED-4DB2-BD59-A6C34878D82A}">
                    <a16:rowId xmlns:a16="http://schemas.microsoft.com/office/drawing/2014/main" val="10006"/>
                  </a:ext>
                </a:extLst>
              </a:tr>
              <a:tr h="346580">
                <a:tc>
                  <a:txBody>
                    <a:bodyPr/>
                    <a:lstStyle/>
                    <a:p>
                      <a:pPr marL="0" marR="0" lvl="0" indent="0" algn="l" rtl="0">
                        <a:spcBef>
                          <a:spcPts val="0"/>
                        </a:spcBef>
                        <a:spcAft>
                          <a:spcPts val="0"/>
                        </a:spcAft>
                        <a:buNone/>
                      </a:pPr>
                      <a:r>
                        <a:rPr lang="en-US" sz="1800">
                          <a:latin typeface="Trebuchet MS"/>
                        </a:rPr>
                        <a:t>Hs</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Number of bonded hydrogen atoms</a:t>
                      </a:r>
                      <a:endParaRPr>
                        <a:latin typeface="Trebuchet MS"/>
                      </a:endParaRPr>
                    </a:p>
                  </a:txBody>
                  <a:tcPr marL="91450" marR="91450" marT="45725" marB="45725"/>
                </a:tc>
                <a:extLst>
                  <a:ext uri="{0D108BD9-81ED-4DB2-BD59-A6C34878D82A}">
                    <a16:rowId xmlns:a16="http://schemas.microsoft.com/office/drawing/2014/main" val="10007"/>
                  </a:ext>
                </a:extLst>
              </a:tr>
            </a:tbl>
          </a:graphicData>
        </a:graphic>
      </p:graphicFrame>
      <p:graphicFrame>
        <p:nvGraphicFramePr>
          <p:cNvPr id="370" name="Google Shape;370;p13"/>
          <p:cNvGraphicFramePr/>
          <p:nvPr>
            <p:extLst>
              <p:ext uri="{D42A27DB-BD31-4B8C-83A1-F6EECF244321}">
                <p14:modId xmlns:p14="http://schemas.microsoft.com/office/powerpoint/2010/main" val="1936932685"/>
              </p:ext>
            </p:extLst>
          </p:nvPr>
        </p:nvGraphicFramePr>
        <p:xfrm>
          <a:off x="6591777" y="472096"/>
          <a:ext cx="5436799" cy="1534454"/>
        </p:xfrm>
        <a:graphic>
          <a:graphicData uri="http://schemas.openxmlformats.org/drawingml/2006/table">
            <a:tbl>
              <a:tblPr firstRow="1" bandRow="1">
                <a:noFill/>
                <a:tableStyleId>{1301F87F-92B5-4BFF-8E44-8B712CA3E4C6}</a:tableStyleId>
              </a:tblPr>
              <a:tblGrid>
                <a:gridCol w="1413439">
                  <a:extLst>
                    <a:ext uri="{9D8B030D-6E8A-4147-A177-3AD203B41FA5}">
                      <a16:colId xmlns:a16="http://schemas.microsoft.com/office/drawing/2014/main" val="20000"/>
                    </a:ext>
                  </a:extLst>
                </a:gridCol>
                <a:gridCol w="4023360">
                  <a:extLst>
                    <a:ext uri="{9D8B030D-6E8A-4147-A177-3AD203B41FA5}">
                      <a16:colId xmlns:a16="http://schemas.microsoft.com/office/drawing/2014/main" val="20001"/>
                    </a:ext>
                  </a:extLst>
                </a:gridCol>
              </a:tblGrid>
              <a:tr h="406675">
                <a:tc>
                  <a:txBody>
                    <a:bodyPr/>
                    <a:lstStyle/>
                    <a:p>
                      <a:pPr marL="0" marR="0" lvl="0" indent="0" algn="l" rtl="0">
                        <a:spcBef>
                          <a:spcPts val="0"/>
                        </a:spcBef>
                        <a:spcAft>
                          <a:spcPts val="0"/>
                        </a:spcAft>
                        <a:buNone/>
                      </a:pPr>
                      <a:r>
                        <a:rPr lang="en-US" sz="1800"/>
                        <a:t>Feature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a:t>Description/Exemplary values</a:t>
                      </a:r>
                      <a:endParaRPr/>
                    </a:p>
                  </a:txBody>
                  <a:tcPr marL="91450" marR="91450" marT="45725" marB="45725"/>
                </a:tc>
                <a:extLst>
                  <a:ext uri="{0D108BD9-81ED-4DB2-BD59-A6C34878D82A}">
                    <a16:rowId xmlns:a16="http://schemas.microsoft.com/office/drawing/2014/main" val="10000"/>
                  </a:ext>
                </a:extLst>
              </a:tr>
              <a:tr h="396239">
                <a:tc>
                  <a:txBody>
                    <a:bodyPr/>
                    <a:lstStyle/>
                    <a:p>
                      <a:pPr marL="0" marR="0" lvl="0" indent="0" algn="l" rtl="0">
                        <a:spcBef>
                          <a:spcPts val="0"/>
                        </a:spcBef>
                        <a:spcAft>
                          <a:spcPts val="0"/>
                        </a:spcAft>
                        <a:buNone/>
                      </a:pPr>
                      <a:r>
                        <a:rPr lang="en-US" sz="1800"/>
                        <a:t>Bond  type</a:t>
                      </a:r>
                      <a:endParaRPr sz="1800"/>
                    </a:p>
                  </a:txBody>
                  <a:tcPr marL="91450" marR="91450" marT="45725" marB="45725"/>
                </a:tc>
                <a:tc>
                  <a:txBody>
                    <a:bodyPr/>
                    <a:lstStyle/>
                    <a:p>
                      <a:pPr marL="0" marR="0" lvl="0" indent="0" algn="l" rtl="0">
                        <a:spcBef>
                          <a:spcPts val="0"/>
                        </a:spcBef>
                        <a:spcAft>
                          <a:spcPts val="0"/>
                        </a:spcAft>
                        <a:buNone/>
                      </a:pPr>
                      <a:r>
                        <a:rPr lang="en-US" sz="1800"/>
                        <a:t>Single, double, triple or aromatic</a:t>
                      </a:r>
                      <a:endParaRPr sz="1800"/>
                    </a:p>
                  </a:txBody>
                  <a:tcPr marL="91450" marR="91450" marT="45725" marB="45725"/>
                </a:tc>
                <a:extLst>
                  <a:ext uri="{0D108BD9-81ED-4DB2-BD59-A6C34878D82A}">
                    <a16:rowId xmlns:a16="http://schemas.microsoft.com/office/drawing/2014/main" val="10001"/>
                  </a:ext>
                </a:extLst>
              </a:tr>
              <a:tr h="333750">
                <a:tc>
                  <a:txBody>
                    <a:bodyPr/>
                    <a:lstStyle/>
                    <a:p>
                      <a:pPr marL="0" marR="0" lvl="0" indent="0" algn="l" rtl="0">
                        <a:spcBef>
                          <a:spcPts val="0"/>
                        </a:spcBef>
                        <a:spcAft>
                          <a:spcPts val="0"/>
                        </a:spcAft>
                        <a:buNone/>
                      </a:pPr>
                      <a:r>
                        <a:rPr lang="en-US" sz="1800"/>
                        <a:t>Conjugated</a:t>
                      </a:r>
                      <a:endParaRPr sz="1800"/>
                    </a:p>
                  </a:txBody>
                  <a:tcPr marL="91450" marR="91450" marT="45725" marB="45725"/>
                </a:tc>
                <a:tc>
                  <a:txBody>
                    <a:bodyPr/>
                    <a:lstStyle/>
                    <a:p>
                      <a:pPr marL="0" marR="0" lvl="0" indent="0" algn="l" rtl="0">
                        <a:spcBef>
                          <a:spcPts val="0"/>
                        </a:spcBef>
                        <a:spcAft>
                          <a:spcPts val="0"/>
                        </a:spcAft>
                        <a:buNone/>
                      </a:pPr>
                      <a:r>
                        <a:rPr lang="en-US" sz="1800"/>
                        <a:t>Whether the bond is conjugated</a:t>
                      </a:r>
                      <a:endParaRPr sz="1800"/>
                    </a:p>
                  </a:txBody>
                  <a:tcPr marL="91450" marR="91450" marT="45725" marB="45725"/>
                </a:tc>
                <a:extLst>
                  <a:ext uri="{0D108BD9-81ED-4DB2-BD59-A6C34878D82A}">
                    <a16:rowId xmlns:a16="http://schemas.microsoft.com/office/drawing/2014/main" val="10002"/>
                  </a:ext>
                </a:extLst>
              </a:tr>
              <a:tr h="333750">
                <a:tc>
                  <a:txBody>
                    <a:bodyPr/>
                    <a:lstStyle/>
                    <a:p>
                      <a:pPr marL="0" marR="0" lvl="0" indent="0" algn="l" rtl="0">
                        <a:spcBef>
                          <a:spcPts val="0"/>
                        </a:spcBef>
                        <a:spcAft>
                          <a:spcPts val="0"/>
                        </a:spcAft>
                        <a:buNone/>
                      </a:pPr>
                      <a:r>
                        <a:rPr lang="en-US" sz="1800"/>
                        <a:t>Is in ring</a:t>
                      </a:r>
                      <a:endParaRPr sz="1800"/>
                    </a:p>
                  </a:txBody>
                  <a:tcPr marL="91450" marR="91450" marT="45725" marB="45725"/>
                </a:tc>
                <a:tc>
                  <a:txBody>
                    <a:bodyPr/>
                    <a:lstStyle/>
                    <a:p>
                      <a:pPr marL="0" marR="0" lvl="0" indent="0" algn="l" rtl="0">
                        <a:spcBef>
                          <a:spcPts val="0"/>
                        </a:spcBef>
                        <a:spcAft>
                          <a:spcPts val="0"/>
                        </a:spcAft>
                        <a:buNone/>
                      </a:pPr>
                      <a:r>
                        <a:rPr lang="en-US" sz="1800"/>
                        <a:t>Whether the bond is a part of a ring</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71" name="Google Shape;371;p13"/>
          <p:cNvSpPr txBox="1"/>
          <p:nvPr/>
        </p:nvSpPr>
        <p:spPr>
          <a:xfrm>
            <a:off x="6461531" y="142469"/>
            <a:ext cx="5735817" cy="369291"/>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Trebuchet MS"/>
                <a:ea typeface="Trebuchet MS"/>
                <a:cs typeface="Trebuchet MS"/>
                <a:sym typeface="Trebuchet MS"/>
              </a:rPr>
              <a:t>Bond features for initial edge feature vector** [2]</a:t>
            </a:r>
            <a:endParaRPr lang="en-US" sz="1800" b="1">
              <a:solidFill>
                <a:schemeClr val="dk1"/>
              </a:solidFill>
              <a:latin typeface="Trebuchet MS"/>
              <a:ea typeface="Trebuchet MS"/>
              <a:cs typeface="Trebuchet MS"/>
            </a:endParaRPr>
          </a:p>
        </p:txBody>
      </p:sp>
      <p:sp>
        <p:nvSpPr>
          <p:cNvPr id="372" name="Google Shape;372;p13"/>
          <p:cNvSpPr txBox="1"/>
          <p:nvPr/>
        </p:nvSpPr>
        <p:spPr>
          <a:xfrm>
            <a:off x="6457328" y="2348257"/>
            <a:ext cx="572970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rebuchet MS"/>
                <a:cs typeface="Times New Roman"/>
                <a:sym typeface="Trebuchet MS"/>
              </a:rPr>
              <a:t># Stereoisomer's ( cis/trans) form of the molecules have not been included in the bond feature due to lack of information in our SMILES dataset.</a:t>
            </a:r>
            <a:endParaRPr>
              <a:latin typeface="Times New Roman"/>
              <a:cs typeface="Times New Roman"/>
            </a:endParaRPr>
          </a:p>
          <a:p>
            <a:pPr marL="0" marR="0" lvl="0" indent="0" algn="l" rtl="0">
              <a:spcBef>
                <a:spcPts val="0"/>
              </a:spcBef>
              <a:spcAft>
                <a:spcPts val="0"/>
              </a:spcAft>
              <a:buNone/>
            </a:pPr>
            <a:r>
              <a:rPr lang="en-US" sz="1800" b="1">
                <a:solidFill>
                  <a:schemeClr val="dk1"/>
                </a:solidFill>
                <a:latin typeface="Times New Roman"/>
                <a:ea typeface="Trebuchet MS"/>
                <a:cs typeface="Times New Roman"/>
                <a:sym typeface="Trebuchet MS"/>
              </a:rPr>
              <a:t>**</a:t>
            </a:r>
            <a:r>
              <a:rPr lang="en-US" sz="1800">
                <a:solidFill>
                  <a:schemeClr val="dk1"/>
                </a:solidFill>
                <a:latin typeface="Times New Roman"/>
                <a:ea typeface="Trebuchet MS"/>
                <a:cs typeface="Times New Roman"/>
                <a:sym typeface="Trebuchet MS"/>
              </a:rPr>
              <a:t> </a:t>
            </a:r>
            <a:r>
              <a:rPr lang="en-US" sz="1800" b="1">
                <a:solidFill>
                  <a:schemeClr val="dk1"/>
                </a:solidFill>
                <a:latin typeface="Times New Roman"/>
                <a:ea typeface="Trebuchet MS"/>
                <a:cs typeface="Times New Roman"/>
                <a:sym typeface="Trebuchet MS"/>
              </a:rPr>
              <a:t>All features are implemented as one-hot encoders</a:t>
            </a:r>
            <a:r>
              <a:rPr lang="en-US" sz="1800">
                <a:solidFill>
                  <a:schemeClr val="dk1"/>
                </a:solidFill>
                <a:latin typeface="Times New Roman"/>
                <a:ea typeface="Trebuchet MS"/>
                <a:cs typeface="Times New Roman"/>
                <a:sym typeface="Trebuchet MS"/>
              </a:rPr>
              <a:t>.</a:t>
            </a:r>
            <a:endParaRPr sz="1800">
              <a:solidFill>
                <a:schemeClr val="dk1"/>
              </a:solidFill>
              <a:latin typeface="Times New Roman"/>
              <a:ea typeface="Trebuchet MS"/>
              <a:cs typeface="Times New Roman"/>
              <a:sym typeface="Trebuchet MS"/>
            </a:endParaRPr>
          </a:p>
        </p:txBody>
      </p:sp>
      <p:pic>
        <p:nvPicPr>
          <p:cNvPr id="2" name="Google Shape;402;p17">
            <a:extLst>
              <a:ext uri="{FF2B5EF4-FFF2-40B4-BE49-F238E27FC236}">
                <a16:creationId xmlns:a16="http://schemas.microsoft.com/office/drawing/2014/main" id="{C99BBDF2-975A-6339-F3FE-99B304588FBE}"/>
              </a:ext>
            </a:extLst>
          </p:cNvPr>
          <p:cNvPicPr preferRelativeResize="0">
            <a:picLocks noGrp="1"/>
          </p:cNvPicPr>
          <p:nvPr>
            <p:ph type="body" idx="1"/>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a:stretch/>
        </p:blipFill>
        <p:spPr>
          <a:xfrm>
            <a:off x="75899" y="3960829"/>
            <a:ext cx="6381429" cy="2726404"/>
          </a:xfrm>
          <a:prstGeom prst="rect">
            <a:avLst/>
          </a:prstGeom>
          <a:noFill/>
          <a:ln>
            <a:noFill/>
          </a:ln>
        </p:spPr>
      </p:pic>
      <p:pic>
        <p:nvPicPr>
          <p:cNvPr id="4" name="Picture 6" descr="Diagram, application&#10;&#10;Description automatically generated">
            <a:extLst>
              <a:ext uri="{FF2B5EF4-FFF2-40B4-BE49-F238E27FC236}">
                <a16:creationId xmlns:a16="http://schemas.microsoft.com/office/drawing/2014/main" id="{AC0480A6-8920-AF14-A043-B778D9A9F66F}"/>
              </a:ext>
            </a:extLst>
          </p:cNvPr>
          <p:cNvPicPr>
            <a:picLocks noChangeAspect="1"/>
          </p:cNvPicPr>
          <p:nvPr/>
        </p:nvPicPr>
        <p:blipFill>
          <a:blip r:embed="rId5"/>
          <a:stretch>
            <a:fillRect/>
          </a:stretch>
        </p:blipFill>
        <p:spPr>
          <a:xfrm>
            <a:off x="6667416" y="4055085"/>
            <a:ext cx="5324045" cy="2632148"/>
          </a:xfrm>
          <a:prstGeom prst="rect">
            <a:avLst/>
          </a:prstGeom>
        </p:spPr>
      </p:pic>
      <p:sp>
        <p:nvSpPr>
          <p:cNvPr id="6" name="Google Shape;368;p13">
            <a:extLst>
              <a:ext uri="{FF2B5EF4-FFF2-40B4-BE49-F238E27FC236}">
                <a16:creationId xmlns:a16="http://schemas.microsoft.com/office/drawing/2014/main" id="{62698861-6692-6903-D558-05700ECD0895}"/>
              </a:ext>
            </a:extLst>
          </p:cNvPr>
          <p:cNvSpPr txBox="1">
            <a:spLocks/>
          </p:cNvSpPr>
          <p:nvPr/>
        </p:nvSpPr>
        <p:spPr>
          <a:xfrm>
            <a:off x="7635851" y="3831438"/>
            <a:ext cx="4138186" cy="230028"/>
          </a:xfrm>
          <a:prstGeom prst="rect">
            <a:avLst/>
          </a:prstGeom>
          <a:noFill/>
          <a:ln>
            <a:noFill/>
          </a:ln>
        </p:spPr>
        <p:txBody>
          <a:bodyPr spcFirstLastPara="1" vert="horz" wrap="square" lIns="91425" tIns="45700" rIns="91425" bIns="45700" rtlCol="0" anchor="t" anchorCtr="0">
            <a:normAutofit fontScale="60000" lnSpcReduction="20000"/>
          </a:bodyPr>
          <a:lstStyle>
            <a:lvl1pPr lvl="0" algn="l" defTabSz="914400" rtl="0" eaLnBrk="1" latinLnBrk="0" hangingPunct="1">
              <a:lnSpc>
                <a:spcPct val="90000"/>
              </a:lnSpc>
              <a:spcBef>
                <a:spcPts val="0"/>
              </a:spcBef>
              <a:spcAft>
                <a:spcPts val="0"/>
              </a:spcAft>
              <a:buClr>
                <a:schemeClr val="accent1"/>
              </a:buClr>
              <a:buSzPts val="3600"/>
              <a:buFont typeface="Trebuchet MS"/>
              <a:buNone/>
              <a:defRPr sz="3600" kern="1200" cap="all" baseline="0">
                <a:solidFill>
                  <a:schemeClr val="tx1"/>
                </a:solidFill>
                <a:effectLst/>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lgn="ctr">
              <a:buClr>
                <a:schemeClr val="dk1"/>
              </a:buClr>
              <a:buSzPts val="2800"/>
            </a:pPr>
            <a:r>
              <a:rPr lang="en-US" sz="2000" b="1">
                <a:solidFill>
                  <a:schemeClr val="dk1"/>
                </a:solidFill>
              </a:rPr>
              <a:t>SAMPLE GNN STRUCTURE for prediction</a:t>
            </a:r>
          </a:p>
        </p:txBody>
      </p:sp>
      <p:cxnSp>
        <p:nvCxnSpPr>
          <p:cNvPr id="10" name="Straight Arrow Connector 9">
            <a:extLst>
              <a:ext uri="{FF2B5EF4-FFF2-40B4-BE49-F238E27FC236}">
                <a16:creationId xmlns:a16="http://schemas.microsoft.com/office/drawing/2014/main" id="{23A53CFC-3017-6A74-60B8-A54AA108652C}"/>
              </a:ext>
            </a:extLst>
          </p:cNvPr>
          <p:cNvCxnSpPr>
            <a:cxnSpLocks/>
          </p:cNvCxnSpPr>
          <p:nvPr/>
        </p:nvCxnSpPr>
        <p:spPr>
          <a:xfrm>
            <a:off x="1022554" y="3429000"/>
            <a:ext cx="943898" cy="1113503"/>
          </a:xfrm>
          <a:prstGeom prst="straightConnector1">
            <a:avLst/>
          </a:prstGeom>
          <a:ln>
            <a:solidFill>
              <a:schemeClr val="accent3">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EDC94F28-AA83-13A3-4186-8F8F1E71B711}"/>
              </a:ext>
            </a:extLst>
          </p:cNvPr>
          <p:cNvCxnSpPr>
            <a:cxnSpLocks/>
          </p:cNvCxnSpPr>
          <p:nvPr/>
        </p:nvCxnSpPr>
        <p:spPr>
          <a:xfrm flipH="1">
            <a:off x="4070555" y="1326775"/>
            <a:ext cx="2596861" cy="4425096"/>
          </a:xfrm>
          <a:prstGeom prst="straightConnector1">
            <a:avLst/>
          </a:prstGeom>
          <a:ln>
            <a:solidFill>
              <a:schemeClr val="accent3">
                <a:lumMod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3" name="TextBox 2">
            <a:extLst>
              <a:ext uri="{FF2B5EF4-FFF2-40B4-BE49-F238E27FC236}">
                <a16:creationId xmlns:a16="http://schemas.microsoft.com/office/drawing/2014/main" id="{1B900F78-2C45-C99B-4B18-06E92819D3DF}"/>
              </a:ext>
            </a:extLst>
          </p:cNvPr>
          <p:cNvSpPr txBox="1"/>
          <p:nvPr/>
        </p:nvSpPr>
        <p:spPr>
          <a:xfrm>
            <a:off x="2473192" y="3690098"/>
            <a:ext cx="11296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 1</a:t>
            </a:r>
          </a:p>
        </p:txBody>
      </p:sp>
      <p:sp>
        <p:nvSpPr>
          <p:cNvPr id="5" name="TextBox 4">
            <a:extLst>
              <a:ext uri="{FF2B5EF4-FFF2-40B4-BE49-F238E27FC236}">
                <a16:creationId xmlns:a16="http://schemas.microsoft.com/office/drawing/2014/main" id="{371C74AF-0572-33F3-4969-29F2F261BF0F}"/>
              </a:ext>
            </a:extLst>
          </p:cNvPr>
          <p:cNvSpPr txBox="1"/>
          <p:nvPr/>
        </p:nvSpPr>
        <p:spPr>
          <a:xfrm>
            <a:off x="8564692" y="1991273"/>
            <a:ext cx="15239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 2</a:t>
            </a:r>
          </a:p>
        </p:txBody>
      </p:sp>
      <p:sp>
        <p:nvSpPr>
          <p:cNvPr id="7" name="TextBox 6">
            <a:extLst>
              <a:ext uri="{FF2B5EF4-FFF2-40B4-BE49-F238E27FC236}">
                <a16:creationId xmlns:a16="http://schemas.microsoft.com/office/drawing/2014/main" id="{2C890605-7BD3-4036-BE64-3E3A0C30AC44}"/>
              </a:ext>
            </a:extLst>
          </p:cNvPr>
          <p:cNvSpPr txBox="1"/>
          <p:nvPr/>
        </p:nvSpPr>
        <p:spPr>
          <a:xfrm>
            <a:off x="83964" y="6424954"/>
            <a:ext cx="4428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C7739D-D91A-03AB-42E2-328FFA46C7AB}"/>
              </a:ext>
            </a:extLst>
          </p:cNvPr>
          <p:cNvPicPr>
            <a:picLocks noChangeAspect="1"/>
          </p:cNvPicPr>
          <p:nvPr/>
        </p:nvPicPr>
        <p:blipFill>
          <a:blip r:embed="rId2"/>
          <a:stretch>
            <a:fillRect/>
          </a:stretch>
        </p:blipFill>
        <p:spPr>
          <a:xfrm>
            <a:off x="216310" y="394739"/>
            <a:ext cx="5912397" cy="2022841"/>
          </a:xfrm>
          <a:prstGeom prst="rect">
            <a:avLst/>
          </a:prstGeom>
        </p:spPr>
      </p:pic>
      <p:sp>
        <p:nvSpPr>
          <p:cNvPr id="8" name="TextBox 7">
            <a:extLst>
              <a:ext uri="{FF2B5EF4-FFF2-40B4-BE49-F238E27FC236}">
                <a16:creationId xmlns:a16="http://schemas.microsoft.com/office/drawing/2014/main" id="{2A91A405-2704-59E1-055B-AA092E5F667A}"/>
              </a:ext>
            </a:extLst>
          </p:cNvPr>
          <p:cNvSpPr txBox="1"/>
          <p:nvPr/>
        </p:nvSpPr>
        <p:spPr>
          <a:xfrm>
            <a:off x="6381135" y="201010"/>
            <a:ext cx="5525729" cy="784830"/>
          </a:xfrm>
          <a:prstGeom prst="rect">
            <a:avLst/>
          </a:prstGeom>
          <a:noFill/>
        </p:spPr>
        <p:txBody>
          <a:bodyPr wrap="square" rtlCol="0">
            <a:spAutoFit/>
          </a:bodyPr>
          <a:lstStyle/>
          <a:p>
            <a:pPr marL="285750" indent="-285750">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Due to limited space I have added only the </a:t>
            </a:r>
            <a:r>
              <a:rPr lang="en-IN" sz="1500" b="1" dirty="0">
                <a:latin typeface="Times New Roman" panose="02020603050405020304" pitchFamily="18" charset="0"/>
                <a:cs typeface="Times New Roman" panose="02020603050405020304" pitchFamily="18" charset="0"/>
              </a:rPr>
              <a:t>one-hot encoding function </a:t>
            </a:r>
            <a:r>
              <a:rPr lang="en-IN" sz="1500" dirty="0">
                <a:latin typeface="Times New Roman" panose="02020603050405020304" pitchFamily="18" charset="0"/>
                <a:cs typeface="Times New Roman" panose="02020603050405020304" pitchFamily="18" charset="0"/>
              </a:rPr>
              <a:t>used to encode the atom and bond features into numerical functions.</a:t>
            </a:r>
          </a:p>
        </p:txBody>
      </p:sp>
      <p:cxnSp>
        <p:nvCxnSpPr>
          <p:cNvPr id="10" name="Straight Arrow Connector 9">
            <a:extLst>
              <a:ext uri="{FF2B5EF4-FFF2-40B4-BE49-F238E27FC236}">
                <a16:creationId xmlns:a16="http://schemas.microsoft.com/office/drawing/2014/main" id="{8E112AF9-E452-C291-B81C-DB52936A3BE6}"/>
              </a:ext>
            </a:extLst>
          </p:cNvPr>
          <p:cNvCxnSpPr/>
          <p:nvPr/>
        </p:nvCxnSpPr>
        <p:spPr>
          <a:xfrm flipV="1">
            <a:off x="5722374" y="914400"/>
            <a:ext cx="1042220" cy="12093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7" name="Picture 16">
            <a:extLst>
              <a:ext uri="{FF2B5EF4-FFF2-40B4-BE49-F238E27FC236}">
                <a16:creationId xmlns:a16="http://schemas.microsoft.com/office/drawing/2014/main" id="{5A283178-1EE5-2E79-4C57-A5587E3D5C55}"/>
              </a:ext>
            </a:extLst>
          </p:cNvPr>
          <p:cNvPicPr>
            <a:picLocks noChangeAspect="1"/>
          </p:cNvPicPr>
          <p:nvPr/>
        </p:nvPicPr>
        <p:blipFill>
          <a:blip r:embed="rId3"/>
          <a:stretch>
            <a:fillRect/>
          </a:stretch>
        </p:blipFill>
        <p:spPr>
          <a:xfrm>
            <a:off x="68458" y="4871563"/>
            <a:ext cx="10905165" cy="1988992"/>
          </a:xfrm>
          <a:prstGeom prst="rect">
            <a:avLst/>
          </a:prstGeom>
        </p:spPr>
      </p:pic>
      <p:sp>
        <p:nvSpPr>
          <p:cNvPr id="4" name="Right Brace 3">
            <a:extLst>
              <a:ext uri="{FF2B5EF4-FFF2-40B4-BE49-F238E27FC236}">
                <a16:creationId xmlns:a16="http://schemas.microsoft.com/office/drawing/2014/main" id="{55E4FDEA-BAC9-0F4C-9D34-6531A9F63348}"/>
              </a:ext>
            </a:extLst>
          </p:cNvPr>
          <p:cNvSpPr/>
          <p:nvPr/>
        </p:nvSpPr>
        <p:spPr>
          <a:xfrm>
            <a:off x="7837959" y="5028050"/>
            <a:ext cx="244415" cy="13227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cxnSp>
        <p:nvCxnSpPr>
          <p:cNvPr id="6" name="Straight Arrow Connector 5">
            <a:extLst>
              <a:ext uri="{FF2B5EF4-FFF2-40B4-BE49-F238E27FC236}">
                <a16:creationId xmlns:a16="http://schemas.microsoft.com/office/drawing/2014/main" id="{F81AFE19-F431-21F5-0F4B-628BFA4AFF31}"/>
              </a:ext>
            </a:extLst>
          </p:cNvPr>
          <p:cNvCxnSpPr/>
          <p:nvPr/>
        </p:nvCxnSpPr>
        <p:spPr>
          <a:xfrm flipH="1" flipV="1">
            <a:off x="7415841" y="4576311"/>
            <a:ext cx="480204" cy="81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3B548D-E4CF-B58E-7BDF-9108BB25C0EA}"/>
              </a:ext>
            </a:extLst>
          </p:cNvPr>
          <p:cNvSpPr txBox="1"/>
          <p:nvPr/>
        </p:nvSpPr>
        <p:spPr>
          <a:xfrm>
            <a:off x="5331123" y="4244196"/>
            <a:ext cx="322714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Node Features. One hot encoding </a:t>
            </a:r>
          </a:p>
        </p:txBody>
      </p:sp>
      <p:cxnSp>
        <p:nvCxnSpPr>
          <p:cNvPr id="12" name="Straight Arrow Connector 11">
            <a:extLst>
              <a:ext uri="{FF2B5EF4-FFF2-40B4-BE49-F238E27FC236}">
                <a16:creationId xmlns:a16="http://schemas.microsoft.com/office/drawing/2014/main" id="{55E61978-DA64-9DDA-A101-68CBBDBA6942}"/>
              </a:ext>
            </a:extLst>
          </p:cNvPr>
          <p:cNvCxnSpPr/>
          <p:nvPr/>
        </p:nvCxnSpPr>
        <p:spPr>
          <a:xfrm flipV="1">
            <a:off x="9520687" y="4547560"/>
            <a:ext cx="368061" cy="193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E9EBAD-06F3-A8C7-DE57-AACFB2F998F2}"/>
              </a:ext>
            </a:extLst>
          </p:cNvPr>
          <p:cNvSpPr txBox="1"/>
          <p:nvPr/>
        </p:nvSpPr>
        <p:spPr>
          <a:xfrm>
            <a:off x="8811883" y="4227231"/>
            <a:ext cx="309515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Edge Features. One hot encoding</a:t>
            </a:r>
          </a:p>
        </p:txBody>
      </p:sp>
      <p:sp>
        <p:nvSpPr>
          <p:cNvPr id="19" name="Left Bracket 18">
            <a:extLst>
              <a:ext uri="{FF2B5EF4-FFF2-40B4-BE49-F238E27FC236}">
                <a16:creationId xmlns:a16="http://schemas.microsoft.com/office/drawing/2014/main" id="{98F670BA-B4BB-6F36-C640-BD15DC3AA273}"/>
              </a:ext>
            </a:extLst>
          </p:cNvPr>
          <p:cNvSpPr/>
          <p:nvPr/>
        </p:nvSpPr>
        <p:spPr>
          <a:xfrm>
            <a:off x="70737" y="6667067"/>
            <a:ext cx="4126301" cy="1869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cxnSp>
        <p:nvCxnSpPr>
          <p:cNvPr id="20" name="Straight Arrow Connector 19">
            <a:extLst>
              <a:ext uri="{FF2B5EF4-FFF2-40B4-BE49-F238E27FC236}">
                <a16:creationId xmlns:a16="http://schemas.microsoft.com/office/drawing/2014/main" id="{9DC60A8B-37BA-2A7E-A1F7-7729AC345399}"/>
              </a:ext>
            </a:extLst>
          </p:cNvPr>
          <p:cNvCxnSpPr/>
          <p:nvPr/>
        </p:nvCxnSpPr>
        <p:spPr>
          <a:xfrm flipV="1">
            <a:off x="200563" y="4572717"/>
            <a:ext cx="66136" cy="1989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F38E90-EB93-221F-96B2-56475097DDC5}"/>
              </a:ext>
            </a:extLst>
          </p:cNvPr>
          <p:cNvSpPr txBox="1"/>
          <p:nvPr/>
        </p:nvSpPr>
        <p:spPr>
          <a:xfrm>
            <a:off x="68354" y="3949177"/>
            <a:ext cx="268531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Torch Tensor Data to be used as input in GNN model </a:t>
            </a:r>
          </a:p>
        </p:txBody>
      </p:sp>
      <p:sp>
        <p:nvSpPr>
          <p:cNvPr id="2" name="TextBox 1">
            <a:extLst>
              <a:ext uri="{FF2B5EF4-FFF2-40B4-BE49-F238E27FC236}">
                <a16:creationId xmlns:a16="http://schemas.microsoft.com/office/drawing/2014/main" id="{71595B2D-E3AB-8D25-5185-EA1EB179BCBE}"/>
              </a:ext>
            </a:extLst>
          </p:cNvPr>
          <p:cNvSpPr txBox="1"/>
          <p:nvPr/>
        </p:nvSpPr>
        <p:spPr>
          <a:xfrm>
            <a:off x="6742355" y="995229"/>
            <a:ext cx="5157995" cy="3093154"/>
          </a:xfrm>
          <a:prstGeom prst="rect">
            <a:avLst/>
          </a:prstGeom>
          <a:ln/>
        </p:spPr>
        <p:style>
          <a:lnRef idx="0">
            <a:schemeClr val="accent5"/>
          </a:lnRef>
          <a:fillRef idx="3">
            <a:schemeClr val="accent5"/>
          </a:fillRef>
          <a:effectRef idx="3">
            <a:schemeClr val="accent5"/>
          </a:effectRef>
          <a:fontRef idx="minor">
            <a:schemeClr val="lt1"/>
          </a:fontRef>
        </p:style>
        <p:txBody>
          <a:bodyPr wrap="square" lIns="91440" tIns="45720" rIns="91440" bIns="45720" rtlCol="0" anchor="t">
            <a:spAutoFit/>
          </a:bodyPr>
          <a:lstStyle/>
          <a:p>
            <a:r>
              <a:rPr lang="en-IN" sz="1500" b="1">
                <a:latin typeface="Times New Roman"/>
                <a:cs typeface="Times New Roman"/>
              </a:rPr>
              <a:t>Why have we not done feature engineering such as (PCA,SVD) on the atom and node features ?</a:t>
            </a:r>
          </a:p>
          <a:p>
            <a:pPr marL="285750" indent="-285750">
              <a:buFont typeface="Wingdings" panose="05000000000000000000" pitchFamily="2" charset="2"/>
              <a:buChar char="Ø"/>
            </a:pPr>
            <a:r>
              <a:rPr lang="en-IN" sz="1500">
                <a:latin typeface="Times New Roman"/>
                <a:cs typeface="Times New Roman"/>
              </a:rPr>
              <a:t>In case of feature engineering such as PCA/SVD we generally use it filter out the noise or find out redundant datasets. However, one major condition is that the features and the dependent variable should be linearly dependent.  In case it is non-linear we have to use t-SNE.</a:t>
            </a:r>
          </a:p>
          <a:p>
            <a:pPr marL="285750" indent="-285750">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500">
                <a:latin typeface="Times New Roman"/>
                <a:cs typeface="Times New Roman"/>
              </a:rPr>
              <a:t>We have tried to use t-SNE to apply PCA on our data. However, for that we  would have to flatten the n-dimension graph data to 2 D data which will result in loss of structural information.  It will be very difficult to re-convert the 2-D data into the original graphical data.</a:t>
            </a:r>
            <a:endParaRPr lang="en-IN" sz="15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515029-F36C-CB35-F89F-2DC5CFB35E80}"/>
              </a:ext>
            </a:extLst>
          </p:cNvPr>
          <p:cNvSpPr txBox="1"/>
          <p:nvPr/>
        </p:nvSpPr>
        <p:spPr>
          <a:xfrm>
            <a:off x="2588472" y="3080271"/>
            <a:ext cx="365501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Edge indices are direction of flow of information connecting two nodes.</a:t>
            </a:r>
          </a:p>
        </p:txBody>
      </p:sp>
      <p:cxnSp>
        <p:nvCxnSpPr>
          <p:cNvPr id="11" name="Straight Arrow Connector 10">
            <a:extLst>
              <a:ext uri="{FF2B5EF4-FFF2-40B4-BE49-F238E27FC236}">
                <a16:creationId xmlns:a16="http://schemas.microsoft.com/office/drawing/2014/main" id="{BAE86357-B302-A693-7273-039541172E2F}"/>
              </a:ext>
            </a:extLst>
          </p:cNvPr>
          <p:cNvCxnSpPr/>
          <p:nvPr/>
        </p:nvCxnSpPr>
        <p:spPr>
          <a:xfrm flipH="1">
            <a:off x="1956619" y="3565120"/>
            <a:ext cx="2861187" cy="31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9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2A19DA-A1D7-0C86-294F-0CADF6EC8AC8}"/>
              </a:ext>
            </a:extLst>
          </p:cNvPr>
          <p:cNvSpPr txBox="1">
            <a:spLocks/>
          </p:cNvSpPr>
          <p:nvPr/>
        </p:nvSpPr>
        <p:spPr>
          <a:xfrm>
            <a:off x="161283" y="82671"/>
            <a:ext cx="7072250" cy="5412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MODEL / ALGORITHM USED</a:t>
            </a:r>
          </a:p>
        </p:txBody>
      </p:sp>
    </p:spTree>
    <p:extLst>
      <p:ext uri="{BB962C8B-B14F-4D97-AF65-F5344CB8AC3E}">
        <p14:creationId xmlns:p14="http://schemas.microsoft.com/office/powerpoint/2010/main" val="204629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2" name="Title 1">
            <a:extLst>
              <a:ext uri="{FF2B5EF4-FFF2-40B4-BE49-F238E27FC236}">
                <a16:creationId xmlns:a16="http://schemas.microsoft.com/office/drawing/2014/main" id="{B85871AF-7463-DDD7-64D6-831595655D67}"/>
              </a:ext>
            </a:extLst>
          </p:cNvPr>
          <p:cNvSpPr txBox="1">
            <a:spLocks/>
          </p:cNvSpPr>
          <p:nvPr/>
        </p:nvSpPr>
        <p:spPr>
          <a:xfrm>
            <a:off x="170454" y="134839"/>
            <a:ext cx="10904537" cy="67140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Future plan</a:t>
            </a:r>
          </a:p>
        </p:txBody>
      </p:sp>
      <p:sp>
        <p:nvSpPr>
          <p:cNvPr id="5" name="Title 1">
            <a:extLst>
              <a:ext uri="{FF2B5EF4-FFF2-40B4-BE49-F238E27FC236}">
                <a16:creationId xmlns:a16="http://schemas.microsoft.com/office/drawing/2014/main" id="{8F5A2B7A-081E-A98E-3251-3A802E7C58F5}"/>
              </a:ext>
            </a:extLst>
          </p:cNvPr>
          <p:cNvSpPr txBox="1">
            <a:spLocks/>
          </p:cNvSpPr>
          <p:nvPr/>
        </p:nvSpPr>
        <p:spPr>
          <a:xfrm>
            <a:off x="254029" y="3429000"/>
            <a:ext cx="10904537" cy="48950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Answers to Question f.</a:t>
            </a:r>
          </a:p>
        </p:txBody>
      </p:sp>
      <p:sp>
        <p:nvSpPr>
          <p:cNvPr id="7" name="TextBox 6">
            <a:extLst>
              <a:ext uri="{FF2B5EF4-FFF2-40B4-BE49-F238E27FC236}">
                <a16:creationId xmlns:a16="http://schemas.microsoft.com/office/drawing/2014/main" id="{FFC32F1D-88BF-87C6-B4F2-907B2A5E231F}"/>
              </a:ext>
            </a:extLst>
          </p:cNvPr>
          <p:cNvSpPr txBox="1"/>
          <p:nvPr/>
        </p:nvSpPr>
        <p:spPr>
          <a:xfrm>
            <a:off x="170454" y="3918509"/>
            <a:ext cx="11336594" cy="2739211"/>
          </a:xfrm>
          <a:prstGeom prst="rect">
            <a:avLst/>
          </a:prstGeom>
          <a:noFill/>
        </p:spPr>
        <p:txBody>
          <a:bodyPr wrap="square" rtlCol="0">
            <a:spAutoFit/>
          </a:bodyPr>
          <a:lstStyle/>
          <a:p>
            <a:pPr marL="285750" indent="-285750">
              <a:buFont typeface="Wingdings" panose="05000000000000000000" pitchFamily="2" charset="2"/>
              <a:buChar char="Ø"/>
            </a:pPr>
            <a:r>
              <a:rPr lang="en-US" sz="2000" b="1" i="0" dirty="0">
                <a:solidFill>
                  <a:srgbClr val="212529"/>
                </a:solidFill>
                <a:effectLst/>
                <a:latin typeface="Times New Roman" panose="02020603050405020304" pitchFamily="18" charset="0"/>
                <a:cs typeface="Times New Roman" panose="02020603050405020304" pitchFamily="18" charset="0"/>
              </a:rPr>
              <a:t> Describe what activity was performed by which team member</a:t>
            </a:r>
          </a:p>
          <a:p>
            <a:r>
              <a:rPr lang="en-IN" sz="1600" b="1" dirty="0">
                <a:solidFill>
                  <a:srgbClr val="212529"/>
                </a:solidFill>
                <a:latin typeface="Times New Roman" panose="02020603050405020304" pitchFamily="18" charset="0"/>
                <a:cs typeface="Times New Roman" panose="02020603050405020304" pitchFamily="18" charset="0"/>
              </a:rPr>
              <a:t>Kanad Sen : </a:t>
            </a:r>
            <a:r>
              <a:rPr lang="en-IN" sz="1600" dirty="0">
                <a:solidFill>
                  <a:srgbClr val="212529"/>
                </a:solidFill>
                <a:latin typeface="Times New Roman" panose="02020603050405020304" pitchFamily="18" charset="0"/>
                <a:cs typeface="Times New Roman" panose="02020603050405020304" pitchFamily="18" charset="0"/>
              </a:rPr>
              <a:t>The majority of the programming part of the dataset like one-hot encoding part, conversion of SMILES string to bond and edge features, conversion of dataset to an acceptable input form to be used in GNN  has been done by me. Also I have also contributed equally to finding the optimum dataset to be worked upon as well as finding related research papers to the topic. I have also contributed equally to prepare the slides for this presentation.</a:t>
            </a:r>
          </a:p>
          <a:p>
            <a:r>
              <a:rPr lang="en-IN" sz="1600" b="1" dirty="0">
                <a:solidFill>
                  <a:srgbClr val="212529"/>
                </a:solidFill>
                <a:latin typeface="Times New Roman" panose="02020603050405020304" pitchFamily="18" charset="0"/>
                <a:cs typeface="Times New Roman" panose="02020603050405020304" pitchFamily="18" charset="0"/>
              </a:rPr>
              <a:t>Abhishek Raj: </a:t>
            </a:r>
            <a:r>
              <a:rPr lang="en-IN" sz="1600" dirty="0">
                <a:solidFill>
                  <a:srgbClr val="212529"/>
                </a:solidFill>
                <a:latin typeface="Times New Roman" panose="02020603050405020304" pitchFamily="18" charset="0"/>
                <a:cs typeface="Times New Roman" panose="02020603050405020304" pitchFamily="18" charset="0"/>
              </a:rPr>
              <a:t>He equally contributed to finding research papers, new ideas for the project and also in finding the dataset. He also equally contributed in preparing the slides and designing them.</a:t>
            </a:r>
          </a:p>
          <a:p>
            <a:endParaRPr lang="en-IN" sz="1600" dirty="0">
              <a:solidFill>
                <a:srgbClr val="212529"/>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212529"/>
                </a:solidFill>
                <a:effectLst/>
                <a:latin typeface="Times New Roman" panose="02020603050405020304" pitchFamily="18" charset="0"/>
                <a:cs typeface="Times New Roman" panose="02020603050405020304" pitchFamily="18" charset="0"/>
              </a:rPr>
              <a:t>Overall, in your opinion, how much contribution to the project was made by each member (in %)</a:t>
            </a:r>
          </a:p>
          <a:p>
            <a:r>
              <a:rPr lang="en-US" sz="2000" dirty="0">
                <a:solidFill>
                  <a:srgbClr val="212529"/>
                </a:solidFill>
                <a:latin typeface="Times New Roman" panose="02020603050405020304" pitchFamily="18" charset="0"/>
                <a:cs typeface="Times New Roman" panose="02020603050405020304" pitchFamily="18" charset="0"/>
              </a:rPr>
              <a:t>      Kanad Sen : </a:t>
            </a:r>
            <a:r>
              <a:rPr lang="en-US" sz="2000" b="1" dirty="0">
                <a:solidFill>
                  <a:srgbClr val="212529"/>
                </a:solidFill>
                <a:latin typeface="Times New Roman" panose="02020603050405020304" pitchFamily="18" charset="0"/>
                <a:cs typeface="Times New Roman" panose="02020603050405020304" pitchFamily="18" charset="0"/>
              </a:rPr>
              <a:t>60%      </a:t>
            </a:r>
            <a:r>
              <a:rPr lang="en-US" sz="2000" dirty="0" err="1">
                <a:solidFill>
                  <a:srgbClr val="212529"/>
                </a:solidFill>
                <a:latin typeface="Times New Roman" panose="02020603050405020304" pitchFamily="18" charset="0"/>
                <a:cs typeface="Times New Roman" panose="02020603050405020304" pitchFamily="18" charset="0"/>
              </a:rPr>
              <a:t>Abhisek</a:t>
            </a:r>
            <a:r>
              <a:rPr lang="en-US" sz="2000" dirty="0">
                <a:solidFill>
                  <a:srgbClr val="212529"/>
                </a:solidFill>
                <a:latin typeface="Times New Roman" panose="02020603050405020304" pitchFamily="18" charset="0"/>
                <a:cs typeface="Times New Roman" panose="02020603050405020304" pitchFamily="18" charset="0"/>
              </a:rPr>
              <a:t> Raj: </a:t>
            </a:r>
            <a:r>
              <a:rPr lang="en-US" sz="2000" b="1" dirty="0">
                <a:solidFill>
                  <a:srgbClr val="212529"/>
                </a:solidFill>
                <a:latin typeface="Times New Roman" panose="02020603050405020304" pitchFamily="18" charset="0"/>
                <a:cs typeface="Times New Roman" panose="02020603050405020304" pitchFamily="18" charset="0"/>
              </a:rPr>
              <a:t>40%</a:t>
            </a:r>
          </a:p>
        </p:txBody>
      </p:sp>
      <p:sp>
        <p:nvSpPr>
          <p:cNvPr id="3" name="Google Shape;413;p19">
            <a:extLst>
              <a:ext uri="{FF2B5EF4-FFF2-40B4-BE49-F238E27FC236}">
                <a16:creationId xmlns:a16="http://schemas.microsoft.com/office/drawing/2014/main" id="{21477818-51B2-6985-BB00-2122B5649710}"/>
              </a:ext>
            </a:extLst>
          </p:cNvPr>
          <p:cNvSpPr txBox="1">
            <a:spLocks/>
          </p:cNvSpPr>
          <p:nvPr/>
        </p:nvSpPr>
        <p:spPr>
          <a:xfrm>
            <a:off x="170454" y="604061"/>
            <a:ext cx="11755261" cy="2561926"/>
          </a:xfrm>
          <a:prstGeom prst="rect">
            <a:avLst/>
          </a:prstGeom>
          <a:noFill/>
          <a:ln>
            <a:noFill/>
          </a:ln>
        </p:spPr>
        <p:txBody>
          <a:bodyPr spcFirstLastPara="1" vert="horz" wrap="square" lIns="91425" tIns="45700" rIns="91425" bIns="45700" rtlCol="0" anchor="t" anchorCtr="0">
            <a:noAutofit/>
          </a:bodyPr>
          <a:lstStyle>
            <a:lvl1pPr marL="457200" lvl="0"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2000" kern="1200" cap="all" baseline="0">
                <a:solidFill>
                  <a:schemeClr val="tx1"/>
                </a:solidFill>
                <a:effectLst/>
                <a:latin typeface="+mn-lt"/>
                <a:ea typeface="+mn-ea"/>
                <a:cs typeface="+mn-cs"/>
              </a:defRPr>
            </a:lvl1pPr>
            <a:lvl2pPr marL="914400" lvl="1"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lgn="just">
              <a:spcBef>
                <a:spcPts val="0"/>
              </a:spcBef>
              <a:buFont typeface="Wingdings" panose="05000000000000000000" pitchFamily="2" charset="2"/>
              <a:buChar char="Ø"/>
            </a:pPr>
            <a:r>
              <a:rPr lang="en-US" sz="1800" cap="none" dirty="0">
                <a:latin typeface="Times New Roman"/>
                <a:cs typeface="Times New Roman"/>
              </a:rPr>
              <a:t>As an extension to the current project in Stage 2 we are going to use </a:t>
            </a:r>
            <a:r>
              <a:rPr lang="en-US" sz="1800" b="1" cap="none" dirty="0">
                <a:latin typeface="Times New Roman"/>
                <a:cs typeface="Times New Roman"/>
              </a:rPr>
              <a:t>3 Edge Conditioned Convolution network </a:t>
            </a:r>
            <a:r>
              <a:rPr lang="en-US" sz="1800" cap="none" dirty="0">
                <a:latin typeface="Times New Roman"/>
                <a:cs typeface="Times New Roman"/>
              </a:rPr>
              <a:t>and use it to predict the molecular property using a </a:t>
            </a:r>
            <a:r>
              <a:rPr lang="en-US" sz="1800" b="1" cap="none" dirty="0">
                <a:latin typeface="Times New Roman"/>
                <a:cs typeface="Times New Roman"/>
              </a:rPr>
              <a:t>Fully connected Linear layer </a:t>
            </a:r>
            <a:r>
              <a:rPr lang="en-US" sz="1800" cap="none" dirty="0">
                <a:latin typeface="Times New Roman"/>
                <a:cs typeface="Times New Roman"/>
              </a:rPr>
              <a:t>as mentioned in </a:t>
            </a:r>
            <a:r>
              <a:rPr lang="en-US" sz="1800" b="1" cap="none" dirty="0">
                <a:latin typeface="Times New Roman"/>
                <a:cs typeface="Times New Roman"/>
              </a:rPr>
              <a:t>[2]. </a:t>
            </a:r>
            <a:r>
              <a:rPr lang="en-US" sz="1800" cap="none" dirty="0">
                <a:latin typeface="Times New Roman"/>
                <a:cs typeface="Times New Roman"/>
              </a:rPr>
              <a:t>We are also going to compare this model to other models with </a:t>
            </a:r>
            <a:r>
              <a:rPr lang="en-US" sz="1800" b="1" cap="none" dirty="0">
                <a:latin typeface="Times New Roman"/>
                <a:cs typeface="Times New Roman"/>
              </a:rPr>
              <a:t>different update methods.</a:t>
            </a:r>
          </a:p>
          <a:p>
            <a:pPr marL="342900" indent="-342900" algn="just">
              <a:spcBef>
                <a:spcPts val="0"/>
              </a:spcBef>
              <a:buFont typeface="Wingdings" panose="05000000000000000000" pitchFamily="2" charset="2"/>
              <a:buChar char="Ø"/>
            </a:pPr>
            <a:r>
              <a:rPr lang="en-US" sz="1800" cap="none" dirty="0">
                <a:latin typeface="Times New Roman"/>
                <a:cs typeface="Times New Roman"/>
              </a:rPr>
              <a:t>We are also going to perform </a:t>
            </a:r>
            <a:r>
              <a:rPr lang="en-US" sz="1800" b="1" cap="none" dirty="0">
                <a:latin typeface="Times New Roman"/>
                <a:cs typeface="Times New Roman"/>
              </a:rPr>
              <a:t>hyperparameter tuning</a:t>
            </a:r>
            <a:r>
              <a:rPr lang="en-US" sz="1800" cap="none" dirty="0">
                <a:latin typeface="Times New Roman"/>
                <a:cs typeface="Times New Roman"/>
              </a:rPr>
              <a:t> on the model parameters.</a:t>
            </a:r>
          </a:p>
          <a:p>
            <a:pPr marL="342900" indent="-342900" algn="just">
              <a:spcBef>
                <a:spcPts val="0"/>
              </a:spcBef>
              <a:buFont typeface="Wingdings" panose="05000000000000000000" pitchFamily="2" charset="2"/>
              <a:buChar char="Ø"/>
            </a:pPr>
            <a:r>
              <a:rPr lang="en-US" sz="1800" cap="none" dirty="0">
                <a:latin typeface="Times New Roman"/>
                <a:cs typeface="Times New Roman"/>
              </a:rPr>
              <a:t>Use this model to predict a different molecular property and take a look at how it </a:t>
            </a:r>
            <a:r>
              <a:rPr lang="en-US" sz="1800" b="1" cap="none" dirty="0">
                <a:latin typeface="Times New Roman"/>
                <a:cs typeface="Times New Roman"/>
              </a:rPr>
              <a:t>generalizes on different properties</a:t>
            </a:r>
            <a:r>
              <a:rPr lang="en-US" sz="1800" cap="none" dirty="0">
                <a:latin typeface="Times New Roman"/>
                <a:cs typeface="Times New Roman"/>
              </a:rPr>
              <a:t>.</a:t>
            </a:r>
          </a:p>
          <a:p>
            <a:pPr marL="342900" indent="-342900" algn="just">
              <a:spcBef>
                <a:spcPts val="0"/>
              </a:spcBef>
              <a:buFont typeface="Wingdings" panose="05000000000000000000" pitchFamily="2" charset="2"/>
              <a:buChar char="Ø"/>
            </a:pPr>
            <a:r>
              <a:rPr lang="en-US" sz="1800" cap="none" dirty="0">
                <a:latin typeface="Times New Roman"/>
                <a:cs typeface="Times New Roman"/>
              </a:rPr>
              <a:t>We will try to compare our results obtained with a higher dimensional graph model which we will try to create to increase our accuracy.</a:t>
            </a:r>
            <a:endParaRPr lang="en-US" sz="1800" cap="none" dirty="0">
              <a:latin typeface="Tw Cen MT" panose="020B0602020104020603"/>
              <a:cs typeface="Times New Roman"/>
            </a:endParaRP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71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3" name="Google Shape;623;p44">
            <a:extLst>
              <a:ext uri="{FF2B5EF4-FFF2-40B4-BE49-F238E27FC236}">
                <a16:creationId xmlns:a16="http://schemas.microsoft.com/office/drawing/2014/main" id="{1474ACBB-91E8-777C-1C14-0B81AF16FC3A}"/>
              </a:ext>
            </a:extLst>
          </p:cNvPr>
          <p:cNvSpPr txBox="1">
            <a:spLocks noGrp="1"/>
          </p:cNvSpPr>
          <p:nvPr>
            <p:ph type="title"/>
          </p:nvPr>
        </p:nvSpPr>
        <p:spPr>
          <a:xfrm>
            <a:off x="230860" y="92267"/>
            <a:ext cx="10509603" cy="44850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2500" u="sng">
                <a:solidFill>
                  <a:srgbClr val="62170C"/>
                </a:solidFill>
                <a:latin typeface="Algerian"/>
                <a:ea typeface="Algerian"/>
                <a:cs typeface="Algerian"/>
                <a:sym typeface="Algerian"/>
              </a:rPr>
              <a:t>CONCLUSION</a:t>
            </a:r>
            <a:endParaRPr sz="2500"/>
          </a:p>
        </p:txBody>
      </p:sp>
      <p:sp>
        <p:nvSpPr>
          <p:cNvPr id="6" name="Google Shape;624;p44">
            <a:extLst>
              <a:ext uri="{FF2B5EF4-FFF2-40B4-BE49-F238E27FC236}">
                <a16:creationId xmlns:a16="http://schemas.microsoft.com/office/drawing/2014/main" id="{DCAEE49C-DA88-CD77-2788-041E1C9FD037}"/>
              </a:ext>
            </a:extLst>
          </p:cNvPr>
          <p:cNvSpPr txBox="1"/>
          <p:nvPr/>
        </p:nvSpPr>
        <p:spPr>
          <a:xfrm>
            <a:off x="230860" y="566718"/>
            <a:ext cx="11204056" cy="2862282"/>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2000"/>
              <a:buFont typeface="Noto Sans Symbols"/>
              <a:buChar char="❑"/>
            </a:pPr>
            <a:r>
              <a:rPr lang="en-IN" sz="1800" b="1" dirty="0">
                <a:solidFill>
                  <a:schemeClr val="dk1"/>
                </a:solidFill>
                <a:latin typeface="Times New Roman"/>
                <a:cs typeface="Times New Roman"/>
              </a:rPr>
              <a:t>We have learnt that GNN deep learning framework is a powerful tool to evaluate the molecular property from its structure directly. </a:t>
            </a:r>
            <a:endParaRPr lang="en-IN" sz="1800" b="1" dirty="0">
              <a:solidFill>
                <a:schemeClr val="dk1"/>
              </a:solidFill>
              <a:latin typeface="Times New Roman" panose="02020603050405020304" pitchFamily="18" charset="0"/>
              <a:cs typeface="Times New Roman" panose="02020603050405020304" pitchFamily="18" charset="0"/>
            </a:endParaRPr>
          </a:p>
          <a:p>
            <a:pPr marL="285750" indent="-285750">
              <a:buClr>
                <a:schemeClr val="dk1"/>
              </a:buClr>
              <a:buSzPts val="2000"/>
              <a:buFont typeface="Noto Sans Symbols"/>
              <a:buChar char="❑"/>
            </a:pPr>
            <a:r>
              <a:rPr lang="en-IN" sz="1800" b="1" dirty="0">
                <a:solidFill>
                  <a:schemeClr val="dk1"/>
                </a:solidFill>
                <a:latin typeface="Times New Roman"/>
                <a:cs typeface="Times New Roman"/>
              </a:rPr>
              <a:t>Careful consideration of the type of SMILES encoding is required for proper molecular information to be extracted.</a:t>
            </a:r>
          </a:p>
          <a:p>
            <a:pPr marL="285750" indent="-285750">
              <a:buClr>
                <a:schemeClr val="dk1"/>
              </a:buClr>
              <a:buSzPts val="2000"/>
              <a:buFont typeface="Noto Sans Symbols"/>
              <a:buChar char="❑"/>
            </a:pPr>
            <a:r>
              <a:rPr lang="en-IN" sz="1800" b="1" dirty="0">
                <a:solidFill>
                  <a:schemeClr val="dk1"/>
                </a:solidFill>
                <a:latin typeface="Times New Roman"/>
                <a:cs typeface="Times New Roman"/>
              </a:rPr>
              <a:t>However, the process of converting the molecule into a structured data is a very time consuming process and needs to be done with careful considerations.</a:t>
            </a:r>
          </a:p>
          <a:p>
            <a:pPr marL="285750" indent="-285750">
              <a:buClr>
                <a:schemeClr val="dk1"/>
              </a:buClr>
              <a:buSzPts val="2000"/>
              <a:buFont typeface="Noto Sans Symbols"/>
              <a:buChar char="❑"/>
            </a:pPr>
            <a:r>
              <a:rPr lang="en-IN" sz="1800" b="1" dirty="0">
                <a:solidFill>
                  <a:schemeClr val="dk1"/>
                </a:solidFill>
                <a:latin typeface="Times New Roman"/>
                <a:cs typeface="Times New Roman"/>
              </a:rPr>
              <a:t>PCA need not be applied on structured data as it may result in loss of information. However, another method called UMAP exists which allows feature engineering of topological data. Due to its complexity it has not been applied by us.</a:t>
            </a:r>
          </a:p>
          <a:p>
            <a:pPr marL="285750" indent="-285750">
              <a:buClr>
                <a:schemeClr val="dk1"/>
              </a:buClr>
              <a:buSzPts val="2000"/>
              <a:buFont typeface="Noto Sans Symbols"/>
              <a:buChar char="❑"/>
            </a:pPr>
            <a:r>
              <a:rPr lang="en-IN" sz="1800" b="1" dirty="0">
                <a:solidFill>
                  <a:schemeClr val="dk1"/>
                </a:solidFill>
                <a:latin typeface="Times New Roman"/>
                <a:cs typeface="Times New Roman"/>
              </a:rPr>
              <a:t>Also since the model we are applying is a deep learning framework we need not apply feature engineering.</a:t>
            </a:r>
          </a:p>
        </p:txBody>
      </p:sp>
      <p:sp>
        <p:nvSpPr>
          <p:cNvPr id="8" name="Title 1">
            <a:extLst>
              <a:ext uri="{FF2B5EF4-FFF2-40B4-BE49-F238E27FC236}">
                <a16:creationId xmlns:a16="http://schemas.microsoft.com/office/drawing/2014/main" id="{DB082F88-E3AA-71C0-9A66-2B822C5F0D6A}"/>
              </a:ext>
            </a:extLst>
          </p:cNvPr>
          <p:cNvSpPr txBox="1">
            <a:spLocks/>
          </p:cNvSpPr>
          <p:nvPr/>
        </p:nvSpPr>
        <p:spPr>
          <a:xfrm>
            <a:off x="230860" y="3537423"/>
            <a:ext cx="8596668" cy="523568"/>
          </a:xfrm>
          <a:prstGeom prst="rect">
            <a:avLst/>
          </a:prstGeom>
          <a:noFill/>
          <a:ln>
            <a:noFill/>
          </a:ln>
        </p:spPr>
        <p:txBody>
          <a:bodyPr spcFirstLastPara="1" vert="horz" wrap="square" lIns="91425" tIns="45700" rIns="91425" bIns="45700" rtlCol="0" anchor="t" anchorCtr="0">
            <a:normAutofit/>
          </a:bodyPr>
          <a:lstStyle>
            <a:lvl1pPr lvl="0" algn="l" defTabSz="914400" rtl="0" eaLnBrk="1" latinLnBrk="0" hangingPunct="1">
              <a:lnSpc>
                <a:spcPct val="90000"/>
              </a:lnSpc>
              <a:spcBef>
                <a:spcPts val="0"/>
              </a:spcBef>
              <a:spcAft>
                <a:spcPts val="0"/>
              </a:spcAft>
              <a:buClr>
                <a:schemeClr val="accent1"/>
              </a:buClr>
              <a:buSzPts val="3600"/>
              <a:buFont typeface="Trebuchet MS"/>
              <a:buNone/>
              <a:defRPr sz="3600" kern="1200" cap="all" baseline="0">
                <a:solidFill>
                  <a:schemeClr val="tx1"/>
                </a:solidFill>
                <a:effectLst/>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z="2500" u="sng" dirty="0">
                <a:solidFill>
                  <a:srgbClr val="62170C"/>
                </a:solidFill>
                <a:latin typeface="Algerian"/>
              </a:rPr>
              <a:t>References:</a:t>
            </a:r>
            <a:endParaRPr lang="en-US" sz="2500" dirty="0"/>
          </a:p>
        </p:txBody>
      </p:sp>
      <p:sp>
        <p:nvSpPr>
          <p:cNvPr id="9" name="Text Placeholder 2">
            <a:extLst>
              <a:ext uri="{FF2B5EF4-FFF2-40B4-BE49-F238E27FC236}">
                <a16:creationId xmlns:a16="http://schemas.microsoft.com/office/drawing/2014/main" id="{1B84E4F5-92D1-7733-4E97-B0BAF49154A7}"/>
              </a:ext>
            </a:extLst>
          </p:cNvPr>
          <p:cNvSpPr>
            <a:spLocks noGrp="1"/>
          </p:cNvSpPr>
          <p:nvPr>
            <p:ph type="body" idx="1"/>
          </p:nvPr>
        </p:nvSpPr>
        <p:spPr>
          <a:xfrm>
            <a:off x="72709" y="3952836"/>
            <a:ext cx="12118468" cy="2812897"/>
          </a:xfrm>
        </p:spPr>
        <p:txBody>
          <a:bodyPr>
            <a:normAutofit lnSpcReduction="10000"/>
          </a:bodyPr>
          <a:lstStyle/>
          <a:p>
            <a:pPr>
              <a:lnSpc>
                <a:spcPct val="100000"/>
              </a:lnSpc>
              <a:buSzPct val="100000"/>
              <a:buFont typeface="+mj-lt"/>
              <a:buAutoNum type="arabicPeriod"/>
            </a:pPr>
            <a:r>
              <a:rPr lang="en-US" sz="1000" b="1" cap="none" dirty="0">
                <a:latin typeface="Times New Roman"/>
                <a:cs typeface="Times New Roman"/>
                <a:hlinkClick r:id="rId3">
                  <a:extLst>
                    <a:ext uri="{A12FA001-AC4F-418D-AE19-62706E023703}">
                      <ahyp:hlinkClr xmlns:ahyp="http://schemas.microsoft.com/office/drawing/2018/hyperlinkcolor" val="tx"/>
                    </a:ext>
                  </a:extLst>
                </a:hlinkClick>
              </a:rPr>
              <a:t>https://en.Wikipedia.Org/wiki/simplified_molecular-input_line-entry_system</a:t>
            </a:r>
            <a:endParaRPr lang="en-US" sz="1000" b="1" cap="none" dirty="0">
              <a:latin typeface="Times New Roman"/>
              <a:cs typeface="Times New Roman"/>
            </a:endParaRPr>
          </a:p>
          <a:p>
            <a:pPr>
              <a:lnSpc>
                <a:spcPct val="100000"/>
              </a:lnSpc>
              <a:buClr>
                <a:srgbClr val="000000"/>
              </a:buClr>
              <a:buSzPct val="100000"/>
              <a:buFont typeface="+mj-lt"/>
              <a:buAutoNum type="arabicPeriod"/>
            </a:pPr>
            <a:r>
              <a:rPr lang="en-US" sz="1000" b="1" cap="none" dirty="0">
                <a:latin typeface="Times New Roman"/>
                <a:ea typeface="+mn-lt"/>
                <a:cs typeface="Times New Roman"/>
                <a:hlinkClick r:id="" action="ppaction://noaction">
                  <a:extLst>
                    <a:ext uri="{A12FA001-AC4F-418D-AE19-62706E023703}">
                      <ahyp:hlinkClr xmlns:ahyp="http://schemas.microsoft.com/office/drawing/2018/hyperlinkcolor" val="tx"/>
                    </a:ext>
                  </a:extLst>
                </a:hlinkClick>
              </a:rPr>
              <a:t>https://arxiv.org/abs/2208.04852</a:t>
            </a:r>
            <a:r>
              <a:rPr lang="en-US" sz="1000" b="1" cap="none" dirty="0">
                <a:latin typeface="Times New Roman"/>
                <a:ea typeface="+mn-lt"/>
                <a:cs typeface="Times New Roman"/>
              </a:rPr>
              <a:t>  </a:t>
            </a:r>
            <a:r>
              <a:rPr lang="en-US" sz="1000" b="1" cap="none" dirty="0">
                <a:latin typeface="Times New Roman"/>
                <a:cs typeface="Times New Roman"/>
              </a:rPr>
              <a:t>Graph neural networks for the prediction of molecular structure-property relationships.</a:t>
            </a:r>
            <a:endParaRPr lang="en-US" sz="1000" b="1" cap="none" dirty="0">
              <a:latin typeface="Times New Roman"/>
              <a:ea typeface="+mn-lt"/>
              <a:cs typeface="Times New Roman"/>
            </a:endParaRPr>
          </a:p>
          <a:p>
            <a:pPr>
              <a:lnSpc>
                <a:spcPct val="100000"/>
              </a:lnSpc>
              <a:buClr>
                <a:srgbClr val="000000"/>
              </a:buClr>
              <a:buSzPct val="100000"/>
              <a:buFont typeface="+mj-lt"/>
              <a:buAutoNum type="arabicPeriod"/>
            </a:pPr>
            <a:r>
              <a:rPr lang="en-US" sz="1000" b="1" cap="none" dirty="0">
                <a:solidFill>
                  <a:schemeClr val="tx1">
                    <a:lumMod val="95000"/>
                    <a:lumOff val="5000"/>
                  </a:schemeClr>
                </a:solidFill>
                <a:latin typeface="Times New Roman"/>
                <a:cs typeface="Times New Roman"/>
                <a:hlinkClick r:id="rId4">
                  <a:extLst>
                    <a:ext uri="{A12FA001-AC4F-418D-AE19-62706E023703}">
                      <ahyp:hlinkClr xmlns:ahyp="http://schemas.microsoft.com/office/drawing/2018/hyperlinkcolor" val="tx"/>
                    </a:ext>
                  </a:extLst>
                </a:hlinkClick>
              </a:rPr>
              <a:t>Next generation pure component property estimation models: with and without machine learning techniques</a:t>
            </a:r>
            <a:endParaRPr lang="en-US" sz="1000" b="1" cap="none" dirty="0">
              <a:solidFill>
                <a:schemeClr val="tx1">
                  <a:lumMod val="95000"/>
                  <a:lumOff val="5000"/>
                </a:schemeClr>
              </a:solidFill>
              <a:latin typeface="Times New Roman"/>
              <a:ea typeface="+mn-lt"/>
              <a:cs typeface="Times New Roman"/>
              <a:hlinkClick r:id="rId4">
                <a:extLst>
                  <a:ext uri="{A12FA001-AC4F-418D-AE19-62706E023703}">
                    <ahyp:hlinkClr xmlns:ahyp="http://schemas.microsoft.com/office/drawing/2018/hyperlinkcolor" val="tx"/>
                  </a:ext>
                </a:extLst>
              </a:hlinkClick>
            </a:endParaRPr>
          </a:p>
          <a:p>
            <a:pPr>
              <a:lnSpc>
                <a:spcPct val="100000"/>
              </a:lnSpc>
              <a:buClr>
                <a:srgbClr val="000000"/>
              </a:buClr>
              <a:buSzPct val="100000"/>
              <a:buFont typeface="+mj-lt"/>
              <a:buAutoNum type="arabicPeriod"/>
            </a:pPr>
            <a:r>
              <a:rPr lang="en-US" sz="1000" b="1" cap="none" dirty="0">
                <a:latin typeface="Times New Roman"/>
                <a:ea typeface="+mn-lt"/>
                <a:cs typeface="Times New Roman"/>
              </a:rPr>
              <a:t>Yann </a:t>
            </a:r>
            <a:r>
              <a:rPr lang="en-US" sz="1000" b="1" cap="none" dirty="0" err="1">
                <a:latin typeface="Times New Roman"/>
                <a:ea typeface="+mn-lt"/>
                <a:cs typeface="Times New Roman"/>
              </a:rPr>
              <a:t>LeCun</a:t>
            </a:r>
            <a:r>
              <a:rPr lang="en-US" sz="1000" b="1" cap="none" dirty="0">
                <a:latin typeface="Times New Roman"/>
                <a:ea typeface="+mn-lt"/>
                <a:cs typeface="Times New Roman"/>
              </a:rPr>
              <a:t>, </a:t>
            </a:r>
            <a:r>
              <a:rPr lang="en-US" sz="1000" b="1" cap="none" dirty="0" err="1">
                <a:latin typeface="Times New Roman"/>
                <a:ea typeface="+mn-lt"/>
                <a:cs typeface="Times New Roman"/>
              </a:rPr>
              <a:t>Yoshua</a:t>
            </a:r>
            <a:r>
              <a:rPr lang="en-US" sz="1000" b="1" cap="none" dirty="0">
                <a:latin typeface="Times New Roman"/>
                <a:ea typeface="+mn-lt"/>
                <a:cs typeface="Times New Roman"/>
              </a:rPr>
              <a:t> </a:t>
            </a:r>
            <a:r>
              <a:rPr lang="en-US" sz="1000" b="1" cap="none" dirty="0" err="1">
                <a:latin typeface="Times New Roman"/>
                <a:ea typeface="+mn-lt"/>
                <a:cs typeface="Times New Roman"/>
              </a:rPr>
              <a:t>Bengio</a:t>
            </a:r>
            <a:r>
              <a:rPr lang="en-US" sz="1000" b="1" cap="none" dirty="0">
                <a:latin typeface="Times New Roman"/>
                <a:ea typeface="+mn-lt"/>
                <a:cs typeface="Times New Roman"/>
              </a:rPr>
              <a:t>, and </a:t>
            </a:r>
            <a:r>
              <a:rPr lang="en-US" sz="1000" b="1" cap="none" dirty="0" err="1">
                <a:latin typeface="Times New Roman"/>
                <a:ea typeface="+mn-lt"/>
                <a:cs typeface="Times New Roman"/>
              </a:rPr>
              <a:t>Georey</a:t>
            </a:r>
            <a:r>
              <a:rPr lang="en-US" sz="1000" b="1" cap="none" dirty="0">
                <a:latin typeface="Times New Roman"/>
                <a:ea typeface="+mn-lt"/>
                <a:cs typeface="Times New Roman"/>
              </a:rPr>
              <a:t> Hinton. Deep learning. Nature, 521(7553):436{444, 2015.</a:t>
            </a:r>
            <a:endParaRPr lang="en-US" sz="1000" b="1" cap="none" dirty="0">
              <a:latin typeface="Times New Roman"/>
              <a:cs typeface="Times New Roman"/>
            </a:endParaRPr>
          </a:p>
          <a:p>
            <a:pPr>
              <a:lnSpc>
                <a:spcPct val="100000"/>
              </a:lnSpc>
              <a:buClr>
                <a:srgbClr val="000000"/>
              </a:buClr>
              <a:buSzPct val="100000"/>
              <a:buFont typeface="+mj-lt"/>
              <a:buAutoNum type="arabicPeriod"/>
            </a:pPr>
            <a:r>
              <a:rPr lang="en-US" sz="1000" b="1" cap="none" dirty="0" err="1">
                <a:latin typeface="Times New Roman"/>
                <a:ea typeface="+mn-lt"/>
                <a:cs typeface="Times New Roman"/>
              </a:rPr>
              <a:t>Shuo</a:t>
            </a:r>
            <a:r>
              <a:rPr lang="en-US" sz="1000" b="1" cap="none" dirty="0">
                <a:latin typeface="Times New Roman"/>
                <a:ea typeface="+mn-lt"/>
                <a:cs typeface="Times New Roman"/>
              </a:rPr>
              <a:t> Zhang, Yang Liu, and Lei </a:t>
            </a:r>
            <a:r>
              <a:rPr lang="en-US" sz="1000" b="1" cap="none" dirty="0" err="1">
                <a:latin typeface="Times New Roman"/>
                <a:ea typeface="+mn-lt"/>
                <a:cs typeface="Times New Roman"/>
              </a:rPr>
              <a:t>Xie</a:t>
            </a:r>
            <a:r>
              <a:rPr lang="en-US" sz="1000" b="1" cap="none" dirty="0">
                <a:latin typeface="Times New Roman"/>
                <a:ea typeface="+mn-lt"/>
                <a:cs typeface="Times New Roman"/>
              </a:rPr>
              <a:t>. Molecular mechanics-driven graph neural network with multiplex graph for molecular structures. </a:t>
            </a:r>
            <a:r>
              <a:rPr lang="en-US" sz="1000" b="1" cap="none" dirty="0" err="1">
                <a:latin typeface="Times New Roman"/>
                <a:ea typeface="+mn-lt"/>
                <a:cs typeface="Times New Roman"/>
              </a:rPr>
              <a:t>arXiv</a:t>
            </a:r>
            <a:r>
              <a:rPr lang="en-US" sz="1000" b="1" cap="none" dirty="0">
                <a:latin typeface="Times New Roman"/>
                <a:ea typeface="+mn-lt"/>
                <a:cs typeface="Times New Roman"/>
              </a:rPr>
              <a:t> preprint arXiv:2011.07457, 2020.</a:t>
            </a:r>
          </a:p>
          <a:p>
            <a:pPr>
              <a:lnSpc>
                <a:spcPct val="100000"/>
              </a:lnSpc>
              <a:buClr>
                <a:srgbClr val="000000"/>
              </a:buClr>
              <a:buSzPct val="100000"/>
              <a:buFont typeface="+mj-lt"/>
              <a:buAutoNum type="arabicPeriod"/>
            </a:pPr>
            <a:r>
              <a:rPr lang="en-US" sz="1000" b="1" cap="none" dirty="0" err="1">
                <a:latin typeface="Times New Roman"/>
                <a:ea typeface="+mn-lt"/>
                <a:cs typeface="Times New Roman"/>
              </a:rPr>
              <a:t>Zonghan</a:t>
            </a:r>
            <a:r>
              <a:rPr lang="en-US" sz="1000" b="1" cap="none" dirty="0">
                <a:latin typeface="Times New Roman"/>
                <a:ea typeface="+mn-lt"/>
                <a:cs typeface="Times New Roman"/>
              </a:rPr>
              <a:t> Wu, </a:t>
            </a:r>
            <a:r>
              <a:rPr lang="en-US" sz="1000" b="1" cap="none" dirty="0" err="1">
                <a:latin typeface="Times New Roman"/>
                <a:ea typeface="+mn-lt"/>
                <a:cs typeface="Times New Roman"/>
              </a:rPr>
              <a:t>Shirui</a:t>
            </a:r>
            <a:r>
              <a:rPr lang="en-US" sz="1000" b="1" cap="none" dirty="0">
                <a:latin typeface="Times New Roman"/>
                <a:ea typeface="+mn-lt"/>
                <a:cs typeface="Times New Roman"/>
              </a:rPr>
              <a:t> Pan, </a:t>
            </a:r>
            <a:r>
              <a:rPr lang="en-US" sz="1000" b="1" cap="none" dirty="0" err="1">
                <a:latin typeface="Times New Roman"/>
                <a:ea typeface="+mn-lt"/>
                <a:cs typeface="Times New Roman"/>
              </a:rPr>
              <a:t>Fengwen</a:t>
            </a:r>
            <a:r>
              <a:rPr lang="en-US" sz="1000" b="1" cap="none" dirty="0">
                <a:latin typeface="Times New Roman"/>
                <a:ea typeface="+mn-lt"/>
                <a:cs typeface="Times New Roman"/>
              </a:rPr>
              <a:t> Chen, </a:t>
            </a:r>
            <a:r>
              <a:rPr lang="en-US" sz="1000" b="1" cap="none" dirty="0" err="1">
                <a:latin typeface="Times New Roman"/>
                <a:ea typeface="+mn-lt"/>
                <a:cs typeface="Times New Roman"/>
              </a:rPr>
              <a:t>Guodong</a:t>
            </a:r>
            <a:r>
              <a:rPr lang="en-US" sz="1000" b="1" cap="none" dirty="0">
                <a:latin typeface="Times New Roman"/>
                <a:ea typeface="+mn-lt"/>
                <a:cs typeface="Times New Roman"/>
              </a:rPr>
              <a:t> Long, </a:t>
            </a:r>
            <a:r>
              <a:rPr lang="en-US" sz="1000" b="1" cap="none" dirty="0" err="1">
                <a:latin typeface="Times New Roman"/>
                <a:ea typeface="+mn-lt"/>
                <a:cs typeface="Times New Roman"/>
              </a:rPr>
              <a:t>Chengqi</a:t>
            </a:r>
            <a:r>
              <a:rPr lang="en-US" sz="1000" b="1" cap="none" dirty="0">
                <a:latin typeface="Times New Roman"/>
                <a:ea typeface="+mn-lt"/>
                <a:cs typeface="Times New Roman"/>
              </a:rPr>
              <a:t> Zhang, and Philip S. Yu. A comprehensive survey on graph neural networks. IEEE Transactions on Neural Networks and Learning Systems, 32(1):4{24, 2021.</a:t>
            </a:r>
          </a:p>
          <a:p>
            <a:pPr>
              <a:lnSpc>
                <a:spcPct val="100000"/>
              </a:lnSpc>
              <a:buClr>
                <a:srgbClr val="000000"/>
              </a:buClr>
              <a:buSzPct val="100000"/>
              <a:buFont typeface="+mj-lt"/>
              <a:buAutoNum type="arabicPeriod"/>
            </a:pPr>
            <a:r>
              <a:rPr lang="en-US" sz="1000" b="1" cap="none" dirty="0">
                <a:latin typeface="Times New Roman"/>
                <a:ea typeface="+mn-lt"/>
                <a:cs typeface="Times New Roman"/>
              </a:rPr>
              <a:t>Greg Landrum. </a:t>
            </a:r>
            <a:r>
              <a:rPr lang="en-US" sz="1000" b="1" cap="none" dirty="0" err="1">
                <a:latin typeface="Times New Roman"/>
                <a:ea typeface="+mn-lt"/>
                <a:cs typeface="Times New Roman"/>
              </a:rPr>
              <a:t>RDKit</a:t>
            </a:r>
            <a:r>
              <a:rPr lang="en-US" sz="1000" b="1" cap="none" dirty="0">
                <a:latin typeface="Times New Roman"/>
                <a:ea typeface="+mn-lt"/>
                <a:cs typeface="Times New Roman"/>
              </a:rPr>
              <a:t>: Open-source cheminformatics software. accessed on 01.04.2022.</a:t>
            </a:r>
            <a:endParaRPr lang="en-US" sz="1000" b="1" cap="none" dirty="0">
              <a:latin typeface="Times New Roman"/>
              <a:cs typeface="Times New Roman"/>
            </a:endParaRPr>
          </a:p>
          <a:p>
            <a:pPr>
              <a:lnSpc>
                <a:spcPct val="100000"/>
              </a:lnSpc>
              <a:buClr>
                <a:srgbClr val="000000"/>
              </a:buClr>
              <a:buSzPct val="100000"/>
              <a:buFont typeface="+mj-lt"/>
              <a:buAutoNum type="arabicPeriod"/>
            </a:pPr>
            <a:r>
              <a:rPr lang="en-US" sz="1000" b="1" cap="none" dirty="0" err="1">
                <a:latin typeface="Times New Roman"/>
                <a:ea typeface="+mn-lt"/>
                <a:cs typeface="Times New Roman"/>
              </a:rPr>
              <a:t>Keyulu</a:t>
            </a:r>
            <a:r>
              <a:rPr lang="en-US" sz="1000" b="1" cap="none" dirty="0">
                <a:latin typeface="Times New Roman"/>
                <a:ea typeface="+mn-lt"/>
                <a:cs typeface="Times New Roman"/>
              </a:rPr>
              <a:t> Xu, </a:t>
            </a:r>
            <a:r>
              <a:rPr lang="en-US" sz="1000" b="1" cap="none" dirty="0" err="1">
                <a:latin typeface="Times New Roman"/>
                <a:ea typeface="+mn-lt"/>
                <a:cs typeface="Times New Roman"/>
              </a:rPr>
              <a:t>Weihua</a:t>
            </a:r>
            <a:r>
              <a:rPr lang="en-US" sz="1000" b="1" cap="none" dirty="0">
                <a:latin typeface="Times New Roman"/>
                <a:ea typeface="+mn-lt"/>
                <a:cs typeface="Times New Roman"/>
              </a:rPr>
              <a:t> Hu, Jure </a:t>
            </a:r>
            <a:r>
              <a:rPr lang="en-US" sz="1000" b="1" cap="none" dirty="0" err="1">
                <a:latin typeface="Times New Roman"/>
                <a:ea typeface="+mn-lt"/>
                <a:cs typeface="Times New Roman"/>
              </a:rPr>
              <a:t>Leskovec</a:t>
            </a:r>
            <a:r>
              <a:rPr lang="en-US" sz="1000" b="1" cap="none" dirty="0">
                <a:latin typeface="Times New Roman"/>
                <a:ea typeface="+mn-lt"/>
                <a:cs typeface="Times New Roman"/>
              </a:rPr>
              <a:t>, and Stefanie </a:t>
            </a:r>
            <a:r>
              <a:rPr lang="en-US" sz="1000" b="1" cap="none" dirty="0" err="1">
                <a:latin typeface="Times New Roman"/>
                <a:ea typeface="+mn-lt"/>
                <a:cs typeface="Times New Roman"/>
              </a:rPr>
              <a:t>Jegelka</a:t>
            </a:r>
            <a:r>
              <a:rPr lang="en-US" sz="1000" b="1" cap="none" dirty="0">
                <a:latin typeface="Times New Roman"/>
                <a:ea typeface="+mn-lt"/>
                <a:cs typeface="Times New Roman"/>
              </a:rPr>
              <a:t>. How powerful are graph neural networks? </a:t>
            </a:r>
            <a:r>
              <a:rPr lang="en-US" sz="1000" b="1" cap="none" dirty="0" err="1">
                <a:latin typeface="Times New Roman"/>
                <a:ea typeface="+mn-lt"/>
                <a:cs typeface="Times New Roman"/>
              </a:rPr>
              <a:t>ArXiv</a:t>
            </a:r>
            <a:r>
              <a:rPr lang="en-US" sz="1000" b="1" cap="none" dirty="0">
                <a:latin typeface="Times New Roman"/>
                <a:ea typeface="+mn-lt"/>
                <a:cs typeface="Times New Roman"/>
              </a:rPr>
              <a:t> preprint arXiv:1810.00826v3, 2018.</a:t>
            </a:r>
          </a:p>
          <a:p>
            <a:pPr>
              <a:buClr>
                <a:srgbClr val="000000"/>
              </a:buClr>
              <a:buSzPct val="100000"/>
              <a:buFont typeface="+mj-lt"/>
              <a:buAutoNum type="arabicPeriod"/>
            </a:pPr>
            <a:r>
              <a:rPr lang="en-US" sz="1000" b="1" cap="none" dirty="0">
                <a:latin typeface="Times New Roman"/>
                <a:ea typeface="+mn-lt"/>
                <a:cs typeface="Times New Roman"/>
              </a:rPr>
              <a:t>Kristof T. </a:t>
            </a:r>
            <a:r>
              <a:rPr lang="en-US" sz="1000" b="1" cap="none" dirty="0" err="1">
                <a:latin typeface="Times New Roman"/>
                <a:ea typeface="+mn-lt"/>
                <a:cs typeface="Times New Roman"/>
              </a:rPr>
              <a:t>Schutt</a:t>
            </a:r>
            <a:r>
              <a:rPr lang="en-US" sz="1000" b="1" cap="none" dirty="0">
                <a:latin typeface="Times New Roman"/>
                <a:ea typeface="+mn-lt"/>
                <a:cs typeface="Times New Roman"/>
              </a:rPr>
              <a:t>, </a:t>
            </a:r>
            <a:r>
              <a:rPr lang="en-US" sz="1000" b="1" cap="none" dirty="0" err="1">
                <a:latin typeface="Times New Roman"/>
                <a:ea typeface="+mn-lt"/>
                <a:cs typeface="Times New Roman"/>
              </a:rPr>
              <a:t>Huziel</a:t>
            </a:r>
            <a:r>
              <a:rPr lang="en-US" sz="1000" b="1" cap="none" dirty="0">
                <a:latin typeface="Times New Roman"/>
                <a:ea typeface="+mn-lt"/>
                <a:cs typeface="Times New Roman"/>
              </a:rPr>
              <a:t> E. </a:t>
            </a:r>
            <a:r>
              <a:rPr lang="en-US" sz="1000" b="1" cap="none" dirty="0" err="1">
                <a:latin typeface="Times New Roman"/>
                <a:ea typeface="+mn-lt"/>
                <a:cs typeface="Times New Roman"/>
              </a:rPr>
              <a:t>Sauceda</a:t>
            </a:r>
            <a:r>
              <a:rPr lang="en-US" sz="1000" b="1" cap="none" dirty="0">
                <a:latin typeface="Times New Roman"/>
                <a:ea typeface="+mn-lt"/>
                <a:cs typeface="Times New Roman"/>
              </a:rPr>
              <a:t>, Pieter-Jan </a:t>
            </a:r>
            <a:r>
              <a:rPr lang="en-US" sz="1000" b="1" cap="none" dirty="0" err="1">
                <a:latin typeface="Times New Roman"/>
                <a:ea typeface="+mn-lt"/>
                <a:cs typeface="Times New Roman"/>
              </a:rPr>
              <a:t>Kindermans</a:t>
            </a:r>
            <a:r>
              <a:rPr lang="en-US" sz="1000" b="1" cap="none" dirty="0">
                <a:latin typeface="Times New Roman"/>
                <a:ea typeface="+mn-lt"/>
                <a:cs typeface="Times New Roman"/>
              </a:rPr>
              <a:t>, Alexandre </a:t>
            </a:r>
            <a:r>
              <a:rPr lang="en-US" sz="1000" b="1" cap="none" dirty="0" err="1">
                <a:latin typeface="Times New Roman"/>
                <a:ea typeface="+mn-lt"/>
                <a:cs typeface="Times New Roman"/>
              </a:rPr>
              <a:t>Tkatchenko</a:t>
            </a:r>
            <a:r>
              <a:rPr lang="en-US" sz="1000" b="1" cap="none" dirty="0">
                <a:latin typeface="Times New Roman"/>
                <a:ea typeface="+mn-lt"/>
                <a:cs typeface="Times New Roman"/>
              </a:rPr>
              <a:t>, and Klaus-Robert </a:t>
            </a:r>
            <a:r>
              <a:rPr lang="en-US" sz="1000" b="1" cap="none" dirty="0" err="1">
                <a:latin typeface="Times New Roman"/>
                <a:ea typeface="+mn-lt"/>
                <a:cs typeface="Times New Roman"/>
              </a:rPr>
              <a:t>Muller</a:t>
            </a:r>
            <a:r>
              <a:rPr lang="en-US" sz="1000" b="1" cap="none" dirty="0">
                <a:latin typeface="Times New Roman"/>
                <a:ea typeface="+mn-lt"/>
                <a:cs typeface="Times New Roman"/>
              </a:rPr>
              <a:t>. </a:t>
            </a:r>
            <a:r>
              <a:rPr lang="en-US" sz="1000" b="1" cap="none" dirty="0" err="1">
                <a:latin typeface="Times New Roman"/>
                <a:ea typeface="+mn-lt"/>
                <a:cs typeface="Times New Roman"/>
              </a:rPr>
              <a:t>SchNet</a:t>
            </a:r>
            <a:r>
              <a:rPr lang="en-US" sz="1000" b="1" cap="none" dirty="0">
                <a:latin typeface="Times New Roman"/>
                <a:ea typeface="+mn-lt"/>
                <a:cs typeface="Times New Roman"/>
              </a:rPr>
              <a:t> - A deep learning architecture for molecules and materials. Journal of Chemical Physics, 48(24):1{11, 2018.</a:t>
            </a:r>
            <a:endParaRPr lang="en-US" sz="1000" b="1" dirty="0">
              <a:latin typeface="Times New Roman"/>
              <a:cs typeface="Times New Roman"/>
            </a:endParaRPr>
          </a:p>
          <a:p>
            <a:pPr marL="537210" indent="-400050">
              <a:buClr>
                <a:srgbClr val="000000"/>
              </a:buClr>
              <a:buFont typeface="+mj-lt"/>
              <a:buAutoNum type="arabicPeriod"/>
            </a:pPr>
            <a:endParaRPr lang="en-US" sz="1200" cap="none" dirty="0">
              <a:latin typeface="Times New Roman"/>
              <a:cs typeface="Times New Roman"/>
            </a:endParaRPr>
          </a:p>
          <a:p>
            <a:pPr marL="537210" indent="-400050">
              <a:buClr>
                <a:prstClr val="black"/>
              </a:buClr>
              <a:buFont typeface="Tw Cen MT" panose="020B0602020104020603"/>
              <a:buAutoNum type="arabicPeriod"/>
            </a:pPr>
            <a:endParaRPr lang="en-US" sz="1200" cap="none" dirty="0">
              <a:latin typeface="Times New Roman"/>
              <a:cs typeface="Times New Roman"/>
            </a:endParaRPr>
          </a:p>
        </p:txBody>
      </p:sp>
    </p:spTree>
    <p:extLst>
      <p:ext uri="{BB962C8B-B14F-4D97-AF65-F5344CB8AC3E}">
        <p14:creationId xmlns:p14="http://schemas.microsoft.com/office/powerpoint/2010/main" val="34091699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2202</Words>
  <Application>Microsoft Office PowerPoint</Application>
  <PresentationFormat>Widescreen</PresentationFormat>
  <Paragraphs>164</Paragraphs>
  <Slides>9</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Tw Cen MT</vt:lpstr>
      <vt:lpstr>Calibri</vt:lpstr>
      <vt:lpstr>Wingdings</vt:lpstr>
      <vt:lpstr>Wingdings,Sans-Serif</vt:lpstr>
      <vt:lpstr>Algerian</vt:lpstr>
      <vt:lpstr>Calibri Light</vt:lpstr>
      <vt:lpstr>Century Gothic</vt:lpstr>
      <vt:lpstr>Arial</vt:lpstr>
      <vt:lpstr>Times New Roman</vt:lpstr>
      <vt:lpstr>Trebuchet MS</vt:lpstr>
      <vt:lpstr>Noto Sans Symbols</vt:lpstr>
      <vt:lpstr>Droplet</vt:lpstr>
      <vt:lpstr>Office Theme</vt:lpstr>
      <vt:lpstr>Implementation of Gnn for property prediction using molecular structure</vt:lpstr>
      <vt:lpstr>Objectives of the project</vt:lpstr>
      <vt:lpstr>Smiles dataset and it’s representation</vt:lpstr>
      <vt:lpstr>PowerPoint Presentation</vt:lpstr>
      <vt:lpstr>Atom features for initial node feature  vector** [2]</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FEDERATED LEARNING USING NASA TURBOFAN DATASET</dc:title>
  <dc:creator>Kanad Sen</dc:creator>
  <cp:lastModifiedBy>Kanad Sen</cp:lastModifiedBy>
  <cp:revision>3</cp:revision>
  <dcterms:created xsi:type="dcterms:W3CDTF">2022-11-25T15:14:13Z</dcterms:created>
  <dcterms:modified xsi:type="dcterms:W3CDTF">2023-04-01T15:08:38Z</dcterms:modified>
</cp:coreProperties>
</file>