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81" r:id="rId8"/>
    <p:sldId id="282" r:id="rId9"/>
    <p:sldId id="284" r:id="rId10"/>
    <p:sldId id="285" r:id="rId11"/>
    <p:sldId id="289" r:id="rId12"/>
    <p:sldId id="290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ACCCB-15F3-4581-B4BF-28566F7911D7}" v="340" dt="2023-10-04T07:05:24.256"/>
    <p1510:client id="{FD64D507-89F9-436B-AC7D-E2DE175B8FDB}" v="185" dt="2023-10-04T06:18:01.296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845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milarweb.com/website/instagram.com/" TargetMode="External"/><Relationship Id="rId13" Type="http://schemas.openxmlformats.org/officeDocument/2006/relationships/image" Target="../media/image14.png"/><Relationship Id="rId3" Type="http://schemas.openxmlformats.org/officeDocument/2006/relationships/hyperlink" Target="https://www.similarweb.com/top-websites/computers-electronics-and-technology/search-engines/" TargetMode="External"/><Relationship Id="rId7" Type="http://schemas.openxmlformats.org/officeDocument/2006/relationships/hyperlink" Target="https://www.similarweb.com/top-websites/computers-electronics-and-technology/social-networks-and-online-communities/" TargetMode="External"/><Relationship Id="rId12" Type="http://schemas.openxmlformats.org/officeDocument/2006/relationships/image" Target="../media/image13.png"/><Relationship Id="rId2" Type="http://schemas.openxmlformats.org/officeDocument/2006/relationships/hyperlink" Target="https://www.similarweb.com/website/google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imilarweb.com/website/facebook.com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www.similarweb.com/top-websites/arts-and-entertainment/tv-movies-and-streaming/" TargetMode="Externa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hyperlink" Target="https://www.similarweb.com/website/youtube.com/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WEBSITE TRAFFIC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N.KANAGADHARSHINI​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>
                <a:cs typeface="Sabon Next LT"/>
              </a:rPr>
              <a:t>BY</a:t>
            </a:r>
          </a:p>
          <a:p>
            <a:r>
              <a:rPr lang="en-US" dirty="0">
                <a:cs typeface="Sabon Next LT"/>
              </a:rPr>
              <a:t>KANAGADHARSHINI N</a:t>
            </a:r>
          </a:p>
          <a:p>
            <a:r>
              <a:rPr lang="en-US" dirty="0">
                <a:cs typeface="Sabon Next LT"/>
              </a:rPr>
              <a:t>912421104015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Introduction​</a:t>
            </a:r>
          </a:p>
          <a:p>
            <a:r>
              <a:rPr lang="en-US" dirty="0">
                <a:cs typeface="Sabon Next LT"/>
              </a:rPr>
              <a:t>Analyzing </a:t>
            </a:r>
            <a:r>
              <a:rPr lang="en-US" dirty="0" err="1">
                <a:cs typeface="Sabon Next LT"/>
              </a:rPr>
              <a:t>webtraffic</a:t>
            </a:r>
          </a:p>
          <a:p>
            <a:r>
              <a:rPr lang="en-US" dirty="0">
                <a:cs typeface="Sabon Next LT"/>
              </a:rPr>
              <a:t>Insights into user </a:t>
            </a:r>
            <a:r>
              <a:rPr lang="en-US" dirty="0" err="1">
                <a:cs typeface="Sabon Next LT"/>
              </a:rPr>
              <a:t>behaviour</a:t>
            </a:r>
          </a:p>
          <a:p>
            <a:r>
              <a:rPr lang="en-US" dirty="0">
                <a:cs typeface="Sabon Next LT"/>
              </a:rPr>
              <a:t>Popular pages</a:t>
            </a:r>
          </a:p>
          <a:p>
            <a:r>
              <a:rPr lang="en-US" dirty="0">
                <a:cs typeface="Sabon Next LT"/>
              </a:rPr>
              <a:t>Traffic sources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57520"/>
            <a:ext cx="6753135" cy="78425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 dirty="0">
                <a:cs typeface="Arial"/>
              </a:rPr>
              <a:t>Website traffic analysis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641" y="1710918"/>
            <a:ext cx="6766560" cy="50207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Web traffic analytics refers to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collecting data about who comes to your website and what they do when they get there</a:t>
            </a:r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. That data is crucial to building effective sales and marketing strategies. While most people assume more traffic is always better, that's not always true.</a:t>
            </a:r>
            <a:endParaRPr lang="en-US" sz="2400">
              <a:cs typeface="Sabon Next LT"/>
            </a:endParaRPr>
          </a:p>
        </p:txBody>
      </p:sp>
      <p:pic>
        <p:nvPicPr>
          <p:cNvPr id="4" name="Picture 3" descr="A hand drawing a graph&#10;&#10;Description automatically generated">
            <a:extLst>
              <a:ext uri="{FF2B5EF4-FFF2-40B4-BE49-F238E27FC236}">
                <a16:creationId xmlns:a16="http://schemas.microsoft.com/office/drawing/2014/main" id="{04138249-7F91-2709-111A-28370895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558" y="4156314"/>
            <a:ext cx="3640886" cy="20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883" y="132459"/>
            <a:ext cx="5193102" cy="2126110"/>
          </a:xfrm>
        </p:spPr>
        <p:txBody>
          <a:bodyPr/>
          <a:lstStyle/>
          <a:p>
            <a:r>
              <a:rPr lang="en-US"/>
              <a:t>Traffic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864" y="2356080"/>
            <a:ext cx="6343291" cy="4255128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202124"/>
                </a:solidFill>
                <a:latin typeface="Arial"/>
                <a:cs typeface="Arial"/>
              </a:rPr>
              <a:t>Why website traffic analysis?</a:t>
            </a:r>
            <a:endParaRPr lang="en-US" sz="2800" dirty="0">
              <a:cs typeface="Sabon Next LT"/>
            </a:endParaRPr>
          </a:p>
          <a:p>
            <a:pPr algn="l"/>
            <a:r>
              <a:rPr lang="en" sz="2800" dirty="0">
                <a:solidFill>
                  <a:srgbClr val="4D5156"/>
                </a:solidFill>
                <a:latin typeface="Arial"/>
                <a:cs typeface="Arial"/>
              </a:rPr>
              <a:t>Analyzing website traffic is a key component of any successful digital marketing strategy. By understanding how visitors interact with your website, </a:t>
            </a:r>
            <a:r>
              <a:rPr lang="en" sz="2800" dirty="0">
                <a:solidFill>
                  <a:srgbClr val="040C28"/>
                </a:solidFill>
                <a:latin typeface="Arial"/>
                <a:cs typeface="Arial"/>
              </a:rPr>
              <a:t>you can better tailor content and user experience to improve engagement and ultimately drive conversions</a:t>
            </a:r>
            <a:endParaRPr lang="en-US" sz="2800" dirty="0">
              <a:cs typeface="Sabon Next LT"/>
            </a:endParaRPr>
          </a:p>
          <a:p>
            <a:pPr algn="l"/>
            <a:endParaRPr lang="en-US" sz="28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706" y="1718216"/>
            <a:ext cx="7229321" cy="950177"/>
          </a:xfrm>
        </p:spPr>
        <p:txBody>
          <a:bodyPr/>
          <a:lstStyle/>
          <a:p>
            <a:r>
              <a:rPr lang="en-US" dirty="0">
                <a:cs typeface="Arial"/>
              </a:rPr>
              <a:t>TRAFFIC ANALYSIS TOOLS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535" y="2884517"/>
            <a:ext cx="7127840" cy="3122049"/>
          </a:xfrm>
        </p:spPr>
        <p:txBody>
          <a:bodyPr/>
          <a:lstStyle/>
          <a:p>
            <a:endParaRPr lang="en-US" sz="1200" dirty="0">
              <a:solidFill>
                <a:srgbClr val="202124"/>
              </a:solidFill>
              <a:latin typeface="Arial"/>
              <a:cs typeface="Arial"/>
            </a:endParaRPr>
          </a:p>
          <a:p>
            <a:pPr algn="just"/>
            <a:r>
              <a:rPr lang="en" sz="1200" dirty="0">
                <a:solidFill>
                  <a:srgbClr val="4D5156"/>
                </a:solidFill>
                <a:latin typeface="Arial"/>
                <a:cs typeface="Arial"/>
              </a:rPr>
              <a:t>“</a:t>
            </a:r>
            <a:r>
              <a:rPr lang="en" sz="2800" dirty="0">
                <a:solidFill>
                  <a:srgbClr val="4D5156"/>
                </a:solidFill>
                <a:latin typeface="Arial"/>
                <a:cs typeface="Arial"/>
              </a:rPr>
              <a:t>Traffic analysis tools” is </a:t>
            </a:r>
            <a:r>
              <a:rPr lang="en" sz="2800" dirty="0">
                <a:solidFill>
                  <a:srgbClr val="040C28"/>
                </a:solidFill>
                <a:latin typeface="Arial"/>
                <a:cs typeface="Arial"/>
              </a:rPr>
              <a:t>a collective term used to describe a variety of software-based analytical procedures and methodologies that support different aspects of traffic and transportation analyses</a:t>
            </a:r>
            <a:r>
              <a:rPr lang="en" sz="2800" dirty="0">
                <a:solidFill>
                  <a:srgbClr val="4D5156"/>
                </a:solidFill>
                <a:latin typeface="Arial"/>
                <a:cs typeface="Arial"/>
              </a:rPr>
              <a:t>.</a:t>
            </a:r>
            <a:endParaRPr lang="en-US" sz="2800" dirty="0">
              <a:cs typeface="Sabon Next LT"/>
            </a:endParaRPr>
          </a:p>
          <a:p>
            <a:pPr algn="just"/>
            <a:endParaRPr lang="en-US" sz="28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1" y="271445"/>
            <a:ext cx="10671048" cy="1362057"/>
          </a:xfrm>
        </p:spPr>
        <p:txBody>
          <a:bodyPr/>
          <a:lstStyle/>
          <a:p>
            <a:r>
              <a:rPr lang="en-US" altLang="zh-CN"/>
              <a:t>Popular webpages</a:t>
            </a:r>
            <a:endParaRPr lang="en-US" altLang="zh-C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>
                <a:cs typeface="Arial"/>
              </a:rPr>
              <a:t>Website traffic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F10BBB-1620-78B4-8CAA-98F3A5F38D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9450025"/>
              </p:ext>
            </p:extLst>
          </p:nvPr>
        </p:nvGraphicFramePr>
        <p:xfrm>
          <a:off x="287546" y="2099094"/>
          <a:ext cx="11427774" cy="450215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83526">
                  <a:extLst>
                    <a:ext uri="{9D8B030D-6E8A-4147-A177-3AD203B41FA5}">
                      <a16:colId xmlns:a16="http://schemas.microsoft.com/office/drawing/2014/main" val="2253808413"/>
                    </a:ext>
                  </a:extLst>
                </a:gridCol>
                <a:gridCol w="2708318">
                  <a:extLst>
                    <a:ext uri="{9D8B030D-6E8A-4147-A177-3AD203B41FA5}">
                      <a16:colId xmlns:a16="http://schemas.microsoft.com/office/drawing/2014/main" val="1381441683"/>
                    </a:ext>
                  </a:extLst>
                </a:gridCol>
                <a:gridCol w="2708318">
                  <a:extLst>
                    <a:ext uri="{9D8B030D-6E8A-4147-A177-3AD203B41FA5}">
                      <a16:colId xmlns:a16="http://schemas.microsoft.com/office/drawing/2014/main" val="2124708154"/>
                    </a:ext>
                  </a:extLst>
                </a:gridCol>
                <a:gridCol w="1056903">
                  <a:extLst>
                    <a:ext uri="{9D8B030D-6E8A-4147-A177-3AD203B41FA5}">
                      <a16:colId xmlns:a16="http://schemas.microsoft.com/office/drawing/2014/main" val="226290146"/>
                    </a:ext>
                  </a:extLst>
                </a:gridCol>
                <a:gridCol w="1056903">
                  <a:extLst>
                    <a:ext uri="{9D8B030D-6E8A-4147-A177-3AD203B41FA5}">
                      <a16:colId xmlns:a16="http://schemas.microsoft.com/office/drawing/2014/main" val="3479978602"/>
                    </a:ext>
                  </a:extLst>
                </a:gridCol>
                <a:gridCol w="1056903">
                  <a:extLst>
                    <a:ext uri="{9D8B030D-6E8A-4147-A177-3AD203B41FA5}">
                      <a16:colId xmlns:a16="http://schemas.microsoft.com/office/drawing/2014/main" val="794676645"/>
                    </a:ext>
                  </a:extLst>
                </a:gridCol>
                <a:gridCol w="1056903">
                  <a:extLst>
                    <a:ext uri="{9D8B030D-6E8A-4147-A177-3AD203B41FA5}">
                      <a16:colId xmlns:a16="http://schemas.microsoft.com/office/drawing/2014/main" val="2854105327"/>
                    </a:ext>
                  </a:extLst>
                </a:gridCol>
              </a:tblGrid>
              <a:tr h="930424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92540"/>
                          </a:solidFill>
                          <a:effectLst/>
                          <a:hlinkClick r:id="rId2"/>
                        </a:rPr>
                        <a:t>google.com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195AFE"/>
                          </a:solidFill>
                          <a:effectLst/>
                          <a:hlinkClick r:id="rId3"/>
                        </a:rPr>
                        <a:t>Computers Electronics and Technology &gt; Search Engines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AAB2BA"/>
                          </a:solidFill>
                          <a:effectLst/>
                        </a:rPr>
                        <a:t>=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00:10:38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8.66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28.66%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6044074"/>
                  </a:ext>
                </a:extLst>
              </a:tr>
              <a:tr h="9304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92540"/>
                          </a:solidFill>
                          <a:effectLst/>
                          <a:hlinkClick r:id="rId4"/>
                        </a:rPr>
                        <a:t>youtube.com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195AFE"/>
                          </a:solidFill>
                          <a:effectLst/>
                          <a:hlinkClick r:id="rId5"/>
                        </a:rPr>
                        <a:t>Arts &amp; Entertainment &gt; Streaming &amp; Online TV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AAB2BA"/>
                          </a:solidFill>
                          <a:effectLst/>
                        </a:rPr>
                        <a:t>=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00:20:19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11.56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21.47%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10459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92540"/>
                          </a:solidFill>
                          <a:effectLst/>
                          <a:hlinkClick r:id="rId6"/>
                        </a:rPr>
                        <a:t>facebook.com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195AFE"/>
                          </a:solidFill>
                          <a:effectLst/>
                          <a:hlinkClick r:id="rId7"/>
                        </a:rPr>
                        <a:t>Computers Electronics and Technology &gt; Social Media Networks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AAB2BA"/>
                          </a:solidFill>
                          <a:effectLst/>
                        </a:rPr>
                        <a:t>=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00:10:31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8.61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31.37%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75062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92540"/>
                          </a:solidFill>
                          <a:effectLst/>
                          <a:hlinkClick r:id="rId8"/>
                        </a:rPr>
                        <a:t>instagram.com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195AFE"/>
                          </a:solidFill>
                          <a:effectLst/>
                          <a:hlinkClick r:id="rId7"/>
                        </a:rPr>
                        <a:t>Computers Electronics and Technology &gt; Social Media Networks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AAB2BA"/>
                          </a:solidFill>
                          <a:effectLst/>
                        </a:rPr>
                        <a:t>=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00:08:15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11.14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35.04%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94495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48F10F6-6720-41FD-ADA9-57BF06C780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75992" y="-374710"/>
            <a:ext cx="152400" cy="15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E4E1E-474E-60B0-56DB-1E3E81E850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33117" y="-231835"/>
            <a:ext cx="152400" cy="15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1E90E8-B8AF-8799-02B8-DBFD79AB6E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90242" y="-88960"/>
            <a:ext cx="152400" cy="152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A742A8-4FEC-91EF-3C14-1B1A6B8D6E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47367" y="53915"/>
            <a:ext cx="152400" cy="15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D8AFE1-048A-C283-EBE2-94AD2AD8D7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492" y="196790"/>
            <a:ext cx="152400" cy="152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2420D0-108A-72E0-D64B-3CA800AF53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8383" y="339665"/>
            <a:ext cx="152400" cy="15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171079-39A6-7E01-F128-98BD281F20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509497" y="-293837"/>
            <a:ext cx="152400" cy="15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DFD9AE-38B8-2FE3-F04A-DE7B6DCA3321}"/>
              </a:ext>
            </a:extLst>
          </p:cNvPr>
          <p:cNvSpPr txBox="1"/>
          <p:nvPr/>
        </p:nvSpPr>
        <p:spPr>
          <a:xfrm>
            <a:off x="4005533" y="26828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1398"/>
            <a:ext cx="10671048" cy="1362057"/>
          </a:xfrm>
        </p:spPr>
        <p:txBody>
          <a:bodyPr/>
          <a:lstStyle/>
          <a:p>
            <a:r>
              <a:rPr lang="en-US" dirty="0"/>
              <a:t>Solving ways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D40E71E-7E51-58CA-00F2-ADD1FAD975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0834" y="2265401"/>
            <a:ext cx="10823622" cy="4405161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Optimize your content with keywords.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Create targeted landing pages.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Craft engaging, high-quality content.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Use digital ads to promote your site.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Boost your local search reputation.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Send emails that link to your website.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Get more backlinks from trusted sources.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Engage your audience on social media.</a:t>
            </a:r>
            <a:endParaRPr lang="en-US" sz="2000">
              <a:cs typeface="Sabon Next LT"/>
            </a:endParaRPr>
          </a:p>
          <a:p>
            <a:pPr algn="l"/>
            <a:endParaRPr lang="en-US" sz="2000" dirty="0">
              <a:solidFill>
                <a:srgbClr val="2021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01" y="1867331"/>
            <a:ext cx="10671048" cy="918740"/>
          </a:xfrm>
        </p:spPr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cognos</a:t>
            </a:r>
            <a:r>
              <a:rPr lang="en-US" dirty="0"/>
              <a:t> traffic tool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7875ED-04C4-F0EF-2DBC-43643FF279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41012" y="2891058"/>
            <a:ext cx="8808261" cy="3685375"/>
          </a:xfrm>
        </p:spPr>
        <p:txBody>
          <a:bodyPr/>
          <a:lstStyle/>
          <a:p>
            <a:pPr algn="l"/>
            <a:endParaRPr lang="en" sz="2000" dirty="0">
              <a:solidFill>
                <a:srgbClr val="4D5156"/>
              </a:solidFill>
              <a:latin typeface="Arial"/>
              <a:cs typeface="Arial"/>
            </a:endParaRPr>
          </a:p>
          <a:p>
            <a:pPr algn="l"/>
            <a:endParaRPr lang="en" sz="2000" dirty="0">
              <a:solidFill>
                <a:srgbClr val="4D5156"/>
              </a:solidFill>
              <a:latin typeface="Arial"/>
              <a:cs typeface="Arial"/>
            </a:endParaRPr>
          </a:p>
          <a:p>
            <a:pPr algn="l"/>
            <a:endParaRPr lang="en" sz="2000" dirty="0">
              <a:solidFill>
                <a:srgbClr val="4D5156"/>
              </a:solidFill>
              <a:latin typeface="Arial"/>
              <a:cs typeface="Arial"/>
            </a:endParaRPr>
          </a:p>
          <a:p>
            <a:pPr algn="l"/>
            <a:r>
              <a:rPr lang="en" sz="2000" dirty="0">
                <a:solidFill>
                  <a:srgbClr val="4D5156"/>
                </a:solidFill>
                <a:latin typeface="Arial"/>
                <a:cs typeface="Arial"/>
              </a:rPr>
              <a:t>IBM Cognos Analytics </a:t>
            </a:r>
            <a:r>
              <a:rPr lang="en" sz="2000" dirty="0">
                <a:solidFill>
                  <a:srgbClr val="040C28"/>
                </a:solidFill>
                <a:latin typeface="Arial"/>
                <a:cs typeface="Arial"/>
              </a:rPr>
              <a:t>integrates reporting, modeling, analysis, dashboards, stories, and event management so that you can understand your organization's data, and make effective business decisions</a:t>
            </a:r>
            <a:r>
              <a:rPr lang="en" sz="2000" dirty="0">
                <a:solidFill>
                  <a:srgbClr val="4D5156"/>
                </a:solidFill>
                <a:latin typeface="Arial"/>
                <a:cs typeface="Arial"/>
              </a:rPr>
              <a:t>.</a:t>
            </a:r>
            <a:endParaRPr lang="en-US" sz="2000">
              <a:cs typeface="Sabon Next LT"/>
            </a:endParaRPr>
          </a:p>
          <a:p>
            <a:pPr algn="l"/>
            <a:endParaRPr lang="en-US" sz="20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181" y="97852"/>
            <a:ext cx="7439243" cy="720507"/>
          </a:xfrm>
        </p:spPr>
        <p:txBody>
          <a:bodyPr/>
          <a:lstStyle/>
          <a:p>
            <a:pPr algn="ctr"/>
            <a:r>
              <a:rPr lang="en-US"/>
              <a:t>TRAFFIC SOURCES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dirty="0" smtClean="0"/>
              <a:pPr/>
              <a:t>9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6784" y="907614"/>
            <a:ext cx="7973425" cy="589870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347345" indent="-347345" algn="just"/>
            <a:r>
              <a:rPr lang="en" sz="1800" dirty="0">
                <a:solidFill>
                  <a:srgbClr val="4D5156"/>
                </a:solidFill>
                <a:latin typeface="Arial"/>
                <a:cs typeface="Arial"/>
              </a:rPr>
              <a:t>The Web Traffic Sources metric measures which traffic sources are driving visitors to your website and provides a comparison of each of those sources. The three main traffic sources are </a:t>
            </a:r>
            <a:r>
              <a:rPr lang="en" sz="1800" dirty="0">
                <a:solidFill>
                  <a:srgbClr val="040C28"/>
                </a:solidFill>
                <a:latin typeface="Arial"/>
                <a:cs typeface="Arial"/>
              </a:rPr>
              <a:t>direct, referral, and search</a:t>
            </a:r>
            <a:r>
              <a:rPr lang="en" sz="1800" dirty="0">
                <a:solidFill>
                  <a:srgbClr val="4D5156"/>
                </a:solidFill>
                <a:latin typeface="Arial"/>
                <a:cs typeface="Arial"/>
              </a:rPr>
              <a:t>, although your website may also have traffic from campaigns such as banner ads or paid search.</a:t>
            </a:r>
            <a:endParaRPr lang="en-US" sz="1800">
              <a:cs typeface="Sabon Next LT"/>
            </a:endParaRPr>
          </a:p>
          <a:p>
            <a:pPr marL="347345" indent="-347345" algn="just"/>
            <a:endParaRPr lang="en-US" sz="1800" dirty="0">
              <a:cs typeface="Sabon Next LT"/>
            </a:endParaRPr>
          </a:p>
        </p:txBody>
      </p:sp>
      <p:pic>
        <p:nvPicPr>
          <p:cNvPr id="3" name="Picture 2" descr="Web Traffic Sources | Klipfolio">
            <a:extLst>
              <a:ext uri="{FF2B5EF4-FFF2-40B4-BE49-F238E27FC236}">
                <a16:creationId xmlns:a16="http://schemas.microsoft.com/office/drawing/2014/main" id="{14F0D150-CE33-851E-4AFC-25A467E4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60" y="2723971"/>
            <a:ext cx="6364496" cy="37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3" id="{C7F113B6-FBDA-4F10-933F-4E311BEF9DB6}" vid="{EF289688-14D1-4270-8C5A-293601829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391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WEBSITE TRAFFIC ANALYSIS</vt:lpstr>
      <vt:lpstr>AGENDA</vt:lpstr>
      <vt:lpstr>introduction</vt:lpstr>
      <vt:lpstr>Traffic analysis</vt:lpstr>
      <vt:lpstr>TRAFFIC ANALYSIS TOOLS</vt:lpstr>
      <vt:lpstr>Popular webpages</vt:lpstr>
      <vt:lpstr>Solving ways</vt:lpstr>
      <vt:lpstr>Ibm cognos traffic tool</vt:lpstr>
      <vt:lpstr>TRAFFIC SOURCES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cp:lastModifiedBy>kanagadharshini N</cp:lastModifiedBy>
  <cp:revision>217</cp:revision>
  <dcterms:created xsi:type="dcterms:W3CDTF">2023-09-18T16:27:30Z</dcterms:created>
  <dcterms:modified xsi:type="dcterms:W3CDTF">2023-10-11T15:09:50Z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