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615-4C2D-B39B-1457226FBC1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615-4C2D-B39B-1457226FBC1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615-4C2D-B39B-1457226FBC10}"/>
            </c:ext>
          </c:extLst>
        </c:ser>
        <c:dLbls>
          <c:showLegendKey val="0"/>
          <c:showVal val="0"/>
          <c:showCatName val="0"/>
          <c:showSerName val="0"/>
          <c:showPercent val="0"/>
          <c:showBubbleSize val="0"/>
        </c:dLbls>
        <c:gapWidth val="219"/>
        <c:overlap val="-27"/>
        <c:axId val="315245264"/>
        <c:axId val="315248624"/>
      </c:barChart>
      <c:catAx>
        <c:axId val="31524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5248624"/>
        <c:crosses val="autoZero"/>
        <c:auto val="1"/>
        <c:lblAlgn val="ctr"/>
        <c:lblOffset val="100"/>
        <c:noMultiLvlLbl val="0"/>
      </c:catAx>
      <c:valAx>
        <c:axId val="31524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5245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D.KANAGAVALLI</a:t>
            </a:r>
          </a:p>
          <a:p>
            <a:r>
              <a:rPr lang="en-US" sz="2400" dirty="0"/>
              <a:t>REGISTER NO:312218497 \579074E9BBB979CA89444C014CA613B2</a:t>
            </a:r>
          </a:p>
          <a:p>
            <a:r>
              <a:rPr lang="en-US" sz="2400" dirty="0"/>
              <a:t>DEPARTMENT:B.COM</a:t>
            </a:r>
          </a:p>
          <a:p>
            <a:r>
              <a:rPr lang="en-US" sz="2400" dirty="0"/>
              <a:t>COLLEGE GOVERNMENT ATRS AND SCIENCE COLLAGE PERUMBAKKAM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BC2D069-17FA-D7A1-3A41-6BCB9F5D1F54}"/>
              </a:ext>
            </a:extLst>
          </p:cNvPr>
          <p:cNvSpPr txBox="1"/>
          <p:nvPr/>
        </p:nvSpPr>
        <p:spPr>
          <a:xfrm>
            <a:off x="519112" y="1371600"/>
            <a:ext cx="8924925" cy="5632311"/>
          </a:xfrm>
          <a:prstGeom prst="rect">
            <a:avLst/>
          </a:prstGeom>
          <a:noFill/>
        </p:spPr>
        <p:txBody>
          <a:bodyPr wrap="square" rtlCol="0">
            <a:spAutoFit/>
          </a:bodyPr>
          <a:lstStyle/>
          <a:p>
            <a:r>
              <a:rPr lang="en-IN" sz="2000" dirty="0">
                <a:latin typeface="Arial Black" panose="020B0A04020102020204" pitchFamily="34" charset="0"/>
              </a:rPr>
              <a:t>USE PIVOT TABLE FOR ADVANCED ANALYSIS</a:t>
            </a:r>
          </a:p>
          <a:p>
            <a:pPr marL="342900" indent="-342900">
              <a:buFont typeface="Wingdings" panose="05000000000000000000" pitchFamily="2" charset="2"/>
              <a:buChar char="Ø"/>
            </a:pPr>
            <a:r>
              <a:rPr lang="en-IN" sz="2000" dirty="0"/>
              <a:t>PIVOT TABLES CAN DYNAMICALLY SUMMARIZE AND ANALYZE YOUR DATA</a:t>
            </a:r>
          </a:p>
          <a:p>
            <a:r>
              <a:rPr lang="en-IN" sz="2000" b="1" dirty="0"/>
              <a:t>SELECT YOUR DATA RANGE </a:t>
            </a:r>
            <a:r>
              <a:rPr lang="en-IN" sz="2000" dirty="0"/>
              <a:t>.</a:t>
            </a:r>
          </a:p>
          <a:p>
            <a:r>
              <a:rPr lang="en-IN" sz="2000" b="1" dirty="0"/>
              <a:t>GO TO INSERT&gt;PIVOT TABLE.</a:t>
            </a:r>
          </a:p>
          <a:p>
            <a:r>
              <a:rPr lang="en-IN" sz="2000" dirty="0">
                <a:latin typeface="Arial Black" panose="020B0A04020102020204" pitchFamily="34" charset="0"/>
              </a:rPr>
              <a:t>CONFIGURE PIVOT TABLE</a:t>
            </a:r>
          </a:p>
          <a:p>
            <a:pPr marL="342900" indent="-342900">
              <a:buFont typeface="Wingdings" panose="05000000000000000000" pitchFamily="2" charset="2"/>
              <a:buChar char="Ø"/>
            </a:pPr>
            <a:r>
              <a:rPr lang="en-IN" sz="2000" b="1" dirty="0"/>
              <a:t>ROWS:</a:t>
            </a:r>
            <a:r>
              <a:rPr lang="en-IN" sz="2000" dirty="0"/>
              <a:t> PROJECT NAME OR DEPARTMENT.</a:t>
            </a:r>
          </a:p>
          <a:p>
            <a:pPr marL="342900" indent="-342900">
              <a:buFont typeface="Wingdings" panose="05000000000000000000" pitchFamily="2" charset="2"/>
              <a:buChar char="Ø"/>
            </a:pPr>
            <a:r>
              <a:rPr lang="en-IN" sz="2000" b="1" dirty="0"/>
              <a:t>COLUMNS:</a:t>
            </a:r>
            <a:r>
              <a:rPr lang="en-IN" sz="2000" dirty="0"/>
              <a:t> PERFORMANCE METRICS.</a:t>
            </a:r>
          </a:p>
          <a:p>
            <a:pPr marL="342900" indent="-342900">
              <a:buFont typeface="Wingdings" panose="05000000000000000000" pitchFamily="2" charset="2"/>
              <a:buChar char="Ø"/>
            </a:pPr>
            <a:r>
              <a:rPr lang="en-IN" sz="2000" b="1" dirty="0"/>
              <a:t>VALUES:</a:t>
            </a:r>
            <a:r>
              <a:rPr lang="en-IN" sz="2000" dirty="0"/>
              <a:t> AVERAGE OR COUNT OF PERFORMANCE METRICS.</a:t>
            </a:r>
          </a:p>
          <a:p>
            <a:pPr marL="342900" indent="-342900">
              <a:buFont typeface="Wingdings" panose="05000000000000000000" pitchFamily="2" charset="2"/>
              <a:buChar char="Ø"/>
            </a:pPr>
            <a:endParaRPr lang="en-IN" sz="2000" dirty="0"/>
          </a:p>
          <a:p>
            <a:r>
              <a:rPr lang="en-IN" sz="2000" dirty="0">
                <a:latin typeface="Arial Black" panose="020B0A04020102020204" pitchFamily="34" charset="0"/>
              </a:rPr>
              <a:t>INCOPRORATE CONDITION FORMATTING</a:t>
            </a:r>
          </a:p>
          <a:p>
            <a:pPr marL="342900" indent="-342900">
              <a:buFont typeface="Wingdings" panose="05000000000000000000" pitchFamily="2" charset="2"/>
              <a:buChar char="Ø"/>
            </a:pPr>
            <a:r>
              <a:rPr lang="en-IN" sz="2000" dirty="0"/>
              <a:t>HIGHLIGHT KEY PERFORMANCE METRICS :</a:t>
            </a:r>
          </a:p>
          <a:p>
            <a:r>
              <a:rPr lang="en-IN" sz="2000" dirty="0"/>
              <a:t>    </a:t>
            </a:r>
            <a:r>
              <a:rPr lang="en-IN" sz="2000" b="1" dirty="0"/>
              <a:t>SELECT CELLS: </a:t>
            </a:r>
            <a:r>
              <a:rPr lang="en-IN" sz="2000" dirty="0"/>
              <a:t>HIGHLIGHT THE RANGE OF PERFORMANCE DATA .</a:t>
            </a:r>
          </a:p>
          <a:p>
            <a:r>
              <a:rPr lang="en-IN" sz="2000" dirty="0"/>
              <a:t>    </a:t>
            </a:r>
            <a:r>
              <a:rPr lang="en-IN" sz="2000" b="1" dirty="0"/>
              <a:t>CODITIONAL FORMATTING:</a:t>
            </a:r>
            <a:r>
              <a:rPr lang="en-IN" sz="2000" dirty="0"/>
              <a:t> GO TO </a:t>
            </a:r>
            <a:r>
              <a:rPr lang="en-IN" sz="2000" b="1" dirty="0"/>
              <a:t>HOME </a:t>
            </a:r>
            <a:r>
              <a:rPr lang="en-IN" sz="2000" dirty="0"/>
              <a:t>&gt;</a:t>
            </a:r>
            <a:r>
              <a:rPr lang="en-IN" sz="2000" b="1" dirty="0"/>
              <a:t>CONDITIONAL FORMATTING</a:t>
            </a:r>
            <a:r>
              <a:rPr lang="en-IN" sz="2000" dirty="0"/>
              <a:t>&gt;</a:t>
            </a:r>
            <a:r>
              <a:rPr lang="en-IN" sz="2000" b="1" dirty="0"/>
              <a:t>COLOR</a:t>
            </a:r>
          </a:p>
          <a:p>
            <a:r>
              <a:rPr lang="en-IN" sz="2000" dirty="0"/>
              <a:t>    </a:t>
            </a:r>
            <a:r>
              <a:rPr lang="en-IN" sz="2000" b="1" dirty="0"/>
              <a:t>SCALES</a:t>
            </a:r>
            <a:r>
              <a:rPr lang="en-IN" sz="2000" dirty="0"/>
              <a:t> OR </a:t>
            </a:r>
            <a:r>
              <a:rPr lang="en-IN" sz="2000" b="1" dirty="0"/>
              <a:t>DATA</a:t>
            </a:r>
            <a:r>
              <a:rPr lang="en-IN" sz="2000" dirty="0"/>
              <a:t> </a:t>
            </a:r>
            <a:r>
              <a:rPr lang="en-IN" sz="2000" b="1" dirty="0"/>
              <a:t>BAR</a:t>
            </a:r>
            <a:r>
              <a:rPr lang="en-IN" sz="2000" dirty="0"/>
              <a:t> TO APPLY FORMATTING BASED ON PERFORMANCE VALUES.</a:t>
            </a:r>
          </a:p>
          <a:p>
            <a:pPr marL="342900" indent="-342900">
              <a:buFont typeface="Wingdings" panose="05000000000000000000" pitchFamily="2" charset="2"/>
              <a:buChar char="Ø"/>
            </a:pPr>
            <a:endParaRPr lang="en-IN" sz="2000" dirty="0"/>
          </a:p>
          <a:p>
            <a:endParaRPr lang="en-IN" sz="2000" dirty="0"/>
          </a:p>
          <a:p>
            <a:pPr marL="342900" indent="-342900">
              <a:buFont typeface="Wingdings" panose="05000000000000000000" pitchFamily="2" charset="2"/>
              <a:buChar char="Ø"/>
            </a:pPr>
            <a:endParaRPr lang="en-IN" sz="2000" dirty="0"/>
          </a:p>
          <a:p>
            <a:r>
              <a:rPr lang="en-IN" sz="2000" dirty="0">
                <a:latin typeface="Arial Black" panose="020B0A04020102020204" pitchFamily="34" charset="0"/>
              </a:rPr>
              <a:t>     </a:t>
            </a:r>
            <a:endParaRPr lang="en-AE" sz="2000" dirty="0">
              <a:latin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2099-44C3-913D-CBE9-0A928EC6277B}"/>
              </a:ext>
            </a:extLst>
          </p:cNvPr>
          <p:cNvSpPr>
            <a:spLocks noGrp="1"/>
          </p:cNvSpPr>
          <p:nvPr>
            <p:ph type="title"/>
          </p:nvPr>
        </p:nvSpPr>
        <p:spPr/>
        <p:txBody>
          <a:bodyPr/>
          <a:lstStyle/>
          <a:p>
            <a:r>
              <a:rPr lang="en-IN" dirty="0"/>
              <a:t>MODELLING</a:t>
            </a:r>
            <a:endParaRPr lang="en-AE" dirty="0"/>
          </a:p>
        </p:txBody>
      </p:sp>
      <p:sp>
        <p:nvSpPr>
          <p:cNvPr id="3" name="Text Placeholder 2">
            <a:extLst>
              <a:ext uri="{FF2B5EF4-FFF2-40B4-BE49-F238E27FC236}">
                <a16:creationId xmlns:a16="http://schemas.microsoft.com/office/drawing/2014/main" id="{713B2791-9A99-A4BA-5887-3960595AD3DF}"/>
              </a:ext>
            </a:extLst>
          </p:cNvPr>
          <p:cNvSpPr>
            <a:spLocks noGrp="1"/>
          </p:cNvSpPr>
          <p:nvPr>
            <p:ph type="body" idx="1"/>
          </p:nvPr>
        </p:nvSpPr>
        <p:spPr>
          <a:xfrm>
            <a:off x="609600" y="1577340"/>
            <a:ext cx="10972800" cy="1231106"/>
          </a:xfrm>
        </p:spPr>
        <p:txBody>
          <a:bodyPr/>
          <a:lstStyle/>
          <a:p>
            <a:r>
              <a:rPr lang="en-IN" sz="2000" dirty="0">
                <a:latin typeface="Arial Black" panose="020B0A04020102020204" pitchFamily="34" charset="0"/>
              </a:rPr>
              <a:t>PERFORMANCE BY PROJECT </a:t>
            </a:r>
          </a:p>
          <a:p>
            <a:r>
              <a:rPr lang="en-IN" sz="2000" dirty="0">
                <a:latin typeface="Arial Black" panose="020B0A04020102020204" pitchFamily="34" charset="0"/>
              </a:rPr>
              <a:t> SELECT DATA: </a:t>
            </a:r>
            <a:r>
              <a:rPr lang="en-IN" sz="2000" dirty="0"/>
              <a:t>HIGHLIGHT THE SUMMARY TABLE BY  PROJECT.</a:t>
            </a:r>
          </a:p>
          <a:p>
            <a:r>
              <a:rPr lang="en-IN" sz="2000" dirty="0">
                <a:latin typeface="Arial Black" panose="020B0A04020102020204" pitchFamily="34" charset="0"/>
              </a:rPr>
              <a:t> INSERT CHART: </a:t>
            </a:r>
            <a:r>
              <a:rPr lang="en-IN" sz="2000" dirty="0"/>
              <a:t>GO TO </a:t>
            </a:r>
            <a:r>
              <a:rPr lang="en-IN" sz="2000" b="1" dirty="0"/>
              <a:t>INSERT</a:t>
            </a:r>
            <a:r>
              <a:rPr lang="en-IN" sz="2000" dirty="0"/>
              <a:t>&gt;</a:t>
            </a:r>
            <a:r>
              <a:rPr lang="en-IN" sz="2000" b="1" dirty="0"/>
              <a:t>COLUMN</a:t>
            </a:r>
            <a:r>
              <a:rPr lang="en-IN" sz="2000" dirty="0"/>
              <a:t> OR </a:t>
            </a:r>
            <a:r>
              <a:rPr lang="en-IN" sz="2000" b="1" dirty="0"/>
              <a:t>BAR</a:t>
            </a:r>
            <a:r>
              <a:rPr lang="en-IN" sz="2000" dirty="0"/>
              <a:t> </a:t>
            </a:r>
            <a:r>
              <a:rPr lang="en-IN" sz="2000" b="1" dirty="0"/>
              <a:t>CHART</a:t>
            </a:r>
            <a:r>
              <a:rPr lang="en-IN" sz="2000" dirty="0"/>
              <a:t> O CREAT A VISUAL COMARISON OF MERTICS ACROSS PROJECT.</a:t>
            </a:r>
            <a:endParaRPr lang="en-AE" sz="2000" dirty="0">
              <a:latin typeface="Arial Black" panose="020B0A04020102020204" pitchFamily="34" charset="0"/>
            </a:endParaRPr>
          </a:p>
        </p:txBody>
      </p:sp>
    </p:spTree>
    <p:extLst>
      <p:ext uri="{BB962C8B-B14F-4D97-AF65-F5344CB8AC3E}">
        <p14:creationId xmlns:p14="http://schemas.microsoft.com/office/powerpoint/2010/main" val="247011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B8A6A44-B9B2-A271-8BC0-4984C50E0A60}"/>
              </a:ext>
            </a:extLst>
          </p:cNvPr>
          <p:cNvGraphicFramePr/>
          <p:nvPr>
            <p:extLst>
              <p:ext uri="{D42A27DB-BD31-4B8C-83A1-F6EECF244321}">
                <p14:modId xmlns:p14="http://schemas.microsoft.com/office/powerpoint/2010/main" val="4256797748"/>
              </p:ext>
            </p:extLst>
          </p:nvPr>
        </p:nvGraphicFramePr>
        <p:xfrm>
          <a:off x="914400" y="1617245"/>
          <a:ext cx="7264400" cy="37761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BCD892-AA52-6B3F-A86B-A7A975642EC9}"/>
              </a:ext>
            </a:extLst>
          </p:cNvPr>
          <p:cNvSpPr txBox="1"/>
          <p:nvPr/>
        </p:nvSpPr>
        <p:spPr>
          <a:xfrm>
            <a:off x="609600" y="1676400"/>
            <a:ext cx="8001000" cy="2862322"/>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Arial Black" panose="020B0A04020102020204" pitchFamily="34" charset="0"/>
              </a:rPr>
              <a:t>STREAMLINE PERFORMANCE TRACKING AND ANALYSIS</a:t>
            </a:r>
          </a:p>
          <a:p>
            <a:pPr marL="342900" indent="-342900">
              <a:buFont typeface="Wingdings" panose="05000000000000000000" pitchFamily="2" charset="2"/>
              <a:buChar char="Ø"/>
            </a:pPr>
            <a:r>
              <a:rPr lang="en-IN" sz="2000" dirty="0">
                <a:latin typeface="Arial Black" panose="020B0A04020102020204" pitchFamily="34" charset="0"/>
              </a:rPr>
              <a:t>GAIN ACTIONABLE INSIGHTS FOR DATA DRIVEN DECISION</a:t>
            </a:r>
          </a:p>
          <a:p>
            <a:pPr marL="342900" indent="-342900">
              <a:buFont typeface="Wingdings" panose="05000000000000000000" pitchFamily="2" charset="2"/>
              <a:buChar char="Ø"/>
            </a:pPr>
            <a:r>
              <a:rPr lang="en-IN" sz="2000" dirty="0">
                <a:latin typeface="Arial Black" panose="020B0A04020102020204" pitchFamily="34" charset="0"/>
              </a:rPr>
              <a:t>IMROVE EMPLYOEE ENGAGEMENT AND DEVELOMENT </a:t>
            </a:r>
          </a:p>
          <a:p>
            <a:pPr marL="342900" indent="-342900">
              <a:buFont typeface="Wingdings" panose="05000000000000000000" pitchFamily="2" charset="2"/>
              <a:buChar char="Ø"/>
            </a:pPr>
            <a:r>
              <a:rPr lang="en-IN" sz="2000" dirty="0">
                <a:latin typeface="Arial Black" panose="020B0A04020102020204" pitchFamily="34" charset="0"/>
              </a:rPr>
              <a:t>ENHANCE TALENT MANAGEMENT AND SUCCESSIONG PLANING</a:t>
            </a:r>
          </a:p>
          <a:p>
            <a:pPr marL="342900" indent="-342900">
              <a:buFont typeface="Wingdings" panose="05000000000000000000" pitchFamily="2" charset="2"/>
              <a:buChar char="Ø"/>
            </a:pPr>
            <a:r>
              <a:rPr lang="en-IN" sz="2000" dirty="0">
                <a:latin typeface="Arial Black" panose="020B0A04020102020204" pitchFamily="34" charset="0"/>
              </a:rPr>
              <a:t>DRIVE BUSINESS GROWTH AND SUCCESS</a:t>
            </a:r>
            <a:endParaRPr lang="en-AE" sz="2000" dirty="0">
              <a:latin typeface="Arial Black" panose="020B0A040201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4157C87-A510-9286-1B60-086249E687BF}"/>
              </a:ext>
            </a:extLst>
          </p:cNvPr>
          <p:cNvSpPr txBox="1"/>
          <p:nvPr/>
        </p:nvSpPr>
        <p:spPr>
          <a:xfrm>
            <a:off x="834072" y="1524000"/>
            <a:ext cx="7090728" cy="4524315"/>
          </a:xfrm>
          <a:prstGeom prst="rect">
            <a:avLst/>
          </a:prstGeom>
          <a:noFill/>
        </p:spPr>
        <p:txBody>
          <a:bodyPr wrap="square" rtlCol="0">
            <a:spAutoFit/>
          </a:bodyPr>
          <a:lstStyle/>
          <a:p>
            <a:r>
              <a:rPr lang="en-IN" sz="2400" dirty="0">
                <a:latin typeface="Arial Black" panose="020B0A04020102020204" pitchFamily="34" charset="0"/>
              </a:rPr>
              <a:t>SCOPE </a:t>
            </a:r>
          </a:p>
          <a:p>
            <a:pPr marL="342900" indent="-342900">
              <a:buFont typeface="Wingdings" panose="05000000000000000000" pitchFamily="2" charset="2"/>
              <a:buChar char="v"/>
            </a:pPr>
            <a:r>
              <a:rPr lang="en-IN" sz="2400" dirty="0"/>
              <a:t> </a:t>
            </a:r>
            <a:r>
              <a:rPr lang="en-IN" sz="2400" dirty="0">
                <a:latin typeface="Arial Black" panose="020B0A04020102020204" pitchFamily="34" charset="0"/>
              </a:rPr>
              <a:t>DATA COLLECTION </a:t>
            </a:r>
            <a:r>
              <a:rPr lang="en-AE" sz="2400" dirty="0">
                <a:latin typeface="Arial Black" panose="020B0A04020102020204" pitchFamily="34" charset="0"/>
              </a:rPr>
              <a:t> </a:t>
            </a:r>
          </a:p>
          <a:p>
            <a:pPr marL="514350" indent="-514350">
              <a:buFont typeface="+mj-lt"/>
              <a:buAutoNum type="romanLcPeriod"/>
            </a:pPr>
            <a:r>
              <a:rPr lang="en-IN" sz="2400" dirty="0"/>
              <a:t>GATHER RELEVENT DATA ON EMPLOYEE  PERFORMANCE MATERIC , INCLUDING BUT NO LIMITED TO</a:t>
            </a:r>
          </a:p>
          <a:p>
            <a:pPr marL="400050" indent="-400050">
              <a:buFont typeface="+mj-lt"/>
              <a:buAutoNum type="romanLcPeriod"/>
            </a:pPr>
            <a:r>
              <a:rPr lang="en-IN" sz="2400" dirty="0"/>
              <a:t>MONTHLY \QUATERLY SALES TARGETS AND ACHIEVEMENTS</a:t>
            </a:r>
          </a:p>
          <a:p>
            <a:pPr marL="285750" indent="-285750">
              <a:buFont typeface="Wingdings" panose="05000000000000000000" pitchFamily="2" charset="2"/>
              <a:buChar char="v"/>
            </a:pPr>
            <a:r>
              <a:rPr lang="en-IN" sz="2400" dirty="0">
                <a:latin typeface="Arial Black" panose="020B0A04020102020204" pitchFamily="34" charset="0"/>
              </a:rPr>
              <a:t>DATA ORGANIZATION</a:t>
            </a:r>
          </a:p>
          <a:p>
            <a:pPr marL="514350" indent="-514350">
              <a:buFont typeface="+mj-lt"/>
              <a:buAutoNum type="romanLcPeriod"/>
            </a:pPr>
            <a:r>
              <a:rPr lang="en-IN" sz="2400" dirty="0"/>
              <a:t>USE EXCEL TO ORGANIZE  THE COLLECT DATA INTO STRUCURED TABLES ,WITH ROWS REPERSSENTATION DIFFERENT PERFORMANCE METRICS.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marL="342900" indent="-342900" algn="l">
              <a:buFont typeface="Wingdings" panose="05000000000000000000" pitchFamily="2" charset="2"/>
              <a:buChar char="v"/>
            </a:pPr>
            <a:r>
              <a:rPr lang="en-US" sz="2400" b="0" i="0" dirty="0">
                <a:solidFill>
                  <a:srgbClr val="0D0D0D"/>
                </a:solidFill>
                <a:effectLst/>
                <a:latin typeface="Arial Black" panose="020B0A04020102020204" pitchFamily="34" charset="0"/>
                <a:cs typeface="Times New Roman" panose="02020603050405020304" pitchFamily="18" charset="0"/>
              </a:rPr>
              <a:t>THE OVERVIEW OF THIS </a:t>
            </a:r>
            <a:r>
              <a:rPr lang="en-IN" sz="2400" b="0" i="0" dirty="0">
                <a:solidFill>
                  <a:srgbClr val="0D0D0D"/>
                </a:solidFill>
                <a:effectLst/>
                <a:latin typeface="Arial Black" panose="020B0A04020102020204" pitchFamily="34" charset="0"/>
                <a:cs typeface="Times New Roman" panose="02020603050405020304" pitchFamily="18" charset="0"/>
              </a:rPr>
              <a:t>PROJECT</a:t>
            </a:r>
            <a:r>
              <a:rPr lang="en-US" sz="2400" b="0" i="0" dirty="0">
                <a:solidFill>
                  <a:srgbClr val="0D0D0D"/>
                </a:solidFill>
                <a:effectLst/>
                <a:latin typeface="Arial Black" panose="020B0A04020102020204" pitchFamily="34" charset="0"/>
                <a:cs typeface="Times New Roman" panose="02020603050405020304" pitchFamily="18" charset="0"/>
              </a:rPr>
              <a:t> IS TO SYSTEMATICALLY ANALYZE EMPLYOEE PERFOMANCE WITHIN THE ORGANIZATION USING EXCEL .THE GOAL IS TO GAIN INSIGHT INTO INDIVIDUAL AND TEAM PERFORMERS ,AND RECOGNIZE AREAS WHERE IMROVEMENT IS NEEDED.THE ANALYSIS WILL HELP IN MAKING DATA DRIVEN DECISION REGARDING EMPLOYEE DEVELOPMENT,P ROMOTION, AND RESOURCE ALLOCATION.</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C027A00-A445-5104-497D-9D6E4A2C42AB}"/>
              </a:ext>
            </a:extLst>
          </p:cNvPr>
          <p:cNvSpPr txBox="1"/>
          <p:nvPr/>
        </p:nvSpPr>
        <p:spPr>
          <a:xfrm>
            <a:off x="609600" y="1524000"/>
            <a:ext cx="8382000" cy="2554545"/>
          </a:xfrm>
          <a:prstGeom prst="rect">
            <a:avLst/>
          </a:prstGeom>
          <a:noFill/>
        </p:spPr>
        <p:txBody>
          <a:bodyPr wrap="square" rtlCol="0">
            <a:spAutoFit/>
          </a:bodyPr>
          <a:lstStyle/>
          <a:p>
            <a:pPr marL="285750" indent="-285750">
              <a:buFont typeface="Wingdings" panose="05000000000000000000" pitchFamily="2" charset="2"/>
              <a:buChar char="v"/>
            </a:pPr>
            <a:r>
              <a:rPr lang="en-IN" sz="4000" dirty="0">
                <a:latin typeface="Arial Black" panose="020B0A04020102020204" pitchFamily="34" charset="0"/>
              </a:rPr>
              <a:t>EMPLOYEE</a:t>
            </a:r>
          </a:p>
          <a:p>
            <a:pPr marL="285750" indent="-285750">
              <a:buFont typeface="Wingdings" panose="05000000000000000000" pitchFamily="2" charset="2"/>
              <a:buChar char="v"/>
            </a:pPr>
            <a:r>
              <a:rPr lang="en-IN" sz="4000" dirty="0">
                <a:latin typeface="Arial Black" panose="020B0A04020102020204" pitchFamily="34" charset="0"/>
              </a:rPr>
              <a:t>EMPLOYER</a:t>
            </a:r>
          </a:p>
          <a:p>
            <a:pPr marL="285750" indent="-285750">
              <a:buFont typeface="Wingdings" panose="05000000000000000000" pitchFamily="2" charset="2"/>
              <a:buChar char="v"/>
            </a:pPr>
            <a:r>
              <a:rPr lang="en-IN" sz="4000" dirty="0">
                <a:latin typeface="Arial Black" panose="020B0A04020102020204" pitchFamily="34" charset="0"/>
              </a:rPr>
              <a:t>ORGANIZATION</a:t>
            </a:r>
          </a:p>
          <a:p>
            <a:pPr marL="285750" indent="-285750">
              <a:buFont typeface="Wingdings" panose="05000000000000000000" pitchFamily="2" charset="2"/>
              <a:buChar char="v"/>
            </a:pPr>
            <a:r>
              <a:rPr lang="en-IN" sz="4000" dirty="0">
                <a:latin typeface="Arial Black" panose="020B0A04020102020204" pitchFamily="34" charset="0"/>
              </a:rPr>
              <a:t>FRIM</a:t>
            </a:r>
            <a:endParaRPr lang="en-AE" sz="4000"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85BC7E0E-F575-C859-3F9F-E7CF0E4C50C7}"/>
              </a:ext>
            </a:extLst>
          </p:cNvPr>
          <p:cNvSpPr txBox="1"/>
          <p:nvPr/>
        </p:nvSpPr>
        <p:spPr>
          <a:xfrm>
            <a:off x="2971800" y="2209800"/>
            <a:ext cx="7162800" cy="3785652"/>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Arial Black" panose="020B0A04020102020204" pitchFamily="34" charset="0"/>
              </a:rPr>
              <a:t>FILERING </a:t>
            </a:r>
            <a:r>
              <a:rPr lang="en-AE" sz="2000" dirty="0"/>
              <a:t>IN EXCEL ALLOWS YOU TO SELECTIVELY DISLAY AND ANALYZE SPECIFIC SUBSETSOF DATABASED ON CRITERIA, ENABLING FOUCSED INSIGHTS AND STREAMLINED DATA MANAGEMENT</a:t>
            </a:r>
          </a:p>
          <a:p>
            <a:pPr marL="342900" indent="-342900">
              <a:buFont typeface="Wingdings" panose="05000000000000000000" pitchFamily="2" charset="2"/>
              <a:buChar char="v"/>
            </a:pPr>
            <a:r>
              <a:rPr lang="en-AE" sz="2000" dirty="0">
                <a:latin typeface="Arial Black" panose="020B0A04020102020204" pitchFamily="34" charset="0"/>
              </a:rPr>
              <a:t>GROUPS </a:t>
            </a:r>
            <a:r>
              <a:rPr lang="en-AE" sz="2000" dirty="0"/>
              <a:t>IN EXCEL HELP ORGANIZE AND MANAGE DATA BY ALLOWING USER TO COLLAPSE OR EXPAND SECTION OF RELATED ROWS OR COLUMNS, FACILITATING BETTER DATA NAVIGATION AND ANALYSIS.</a:t>
            </a:r>
          </a:p>
          <a:p>
            <a:pPr marL="342900" indent="-342900">
              <a:buFont typeface="Wingdings" panose="05000000000000000000" pitchFamily="2" charset="2"/>
              <a:buChar char="v"/>
            </a:pPr>
            <a:r>
              <a:rPr lang="en-AE" sz="2000" dirty="0">
                <a:latin typeface="Arial Black" panose="020B0A04020102020204" pitchFamily="34" charset="0"/>
              </a:rPr>
              <a:t>A PIVOT TABLE </a:t>
            </a:r>
            <a:r>
              <a:rPr lang="en-AE" sz="2000" dirty="0"/>
              <a:t>IN EXCEL IS A </a:t>
            </a:r>
            <a:r>
              <a:rPr lang="en-IN" sz="2000" dirty="0"/>
              <a:t>POWERFUL</a:t>
            </a:r>
            <a:r>
              <a:rPr lang="en-AE" sz="2000" dirty="0"/>
              <a:t> TOOL THAT SUMMARIZES, ANALYZES,AND PRESENTS LARGE DATASETS BY ORGANIZING DATA INTO ROWS,COLUMN ,AND VALUES FOR DYNAMIC AND INTERACTIVE REPORTING.</a:t>
            </a:r>
            <a:endParaRPr lang="en-IN" sz="2000" dirty="0">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70E9F9-4585-92BC-0026-D0D74793BF13}"/>
              </a:ext>
            </a:extLst>
          </p:cNvPr>
          <p:cNvSpPr txBox="1"/>
          <p:nvPr/>
        </p:nvSpPr>
        <p:spPr>
          <a:xfrm>
            <a:off x="381000" y="1219200"/>
            <a:ext cx="9067800" cy="3785652"/>
          </a:xfrm>
          <a:prstGeom prst="rect">
            <a:avLst/>
          </a:prstGeom>
          <a:noFill/>
        </p:spPr>
        <p:txBody>
          <a:bodyPr wrap="square" rtlCol="0">
            <a:spAutoFit/>
          </a:bodyPr>
          <a:lstStyle/>
          <a:p>
            <a:r>
              <a:rPr lang="en-IN" sz="2000" dirty="0">
                <a:latin typeface="Arial Black" panose="020B0A04020102020204" pitchFamily="34" charset="0"/>
              </a:rPr>
              <a:t>THERE IS 5 FEATURE IN EMPLYOEE DATASET</a:t>
            </a:r>
          </a:p>
          <a:p>
            <a:pPr marL="342900" indent="-342900">
              <a:buFont typeface="Wingdings" panose="05000000000000000000" pitchFamily="2" charset="2"/>
              <a:buChar char="Ø"/>
            </a:pPr>
            <a:r>
              <a:rPr lang="en-IN" sz="2000" dirty="0">
                <a:latin typeface="Arial Black" panose="020B0A04020102020204" pitchFamily="34" charset="0"/>
              </a:rPr>
              <a:t>BUSNIESS UNIT: </a:t>
            </a:r>
            <a:r>
              <a:rPr lang="en-IN" sz="2000" b="1" dirty="0"/>
              <a:t>BUSINESS UNIT </a:t>
            </a:r>
            <a:r>
              <a:rPr lang="en-IN" sz="2000" dirty="0"/>
              <a:t>,REVENUE ,EXPENSES, PROFIT ,AND MARKET SHARE TO CLEARLY PRESENT AND COMPARE METRIC FOR EACH UNIT.</a:t>
            </a:r>
          </a:p>
          <a:p>
            <a:pPr marL="342900" indent="-342900">
              <a:buFont typeface="Wingdings" panose="05000000000000000000" pitchFamily="2" charset="2"/>
              <a:buChar char="Ø"/>
            </a:pPr>
            <a:r>
              <a:rPr lang="en-IN" sz="2000" dirty="0">
                <a:latin typeface="Arial Black" panose="020B0A04020102020204" pitchFamily="34" charset="0"/>
              </a:rPr>
              <a:t>PERFORMANCE SCORE: </a:t>
            </a:r>
            <a:r>
              <a:rPr lang="en-IN" sz="2000" b="1" dirty="0"/>
              <a:t>CONDITIONAL FORMATTING</a:t>
            </a:r>
            <a:r>
              <a:rPr lang="en-IN" sz="2000" dirty="0"/>
              <a:t> APPLY CONDITIONAL FORMATION TO HIGHLIGHT HIGH OR LOW PERFORMANCE SCORES FOR BETTER  VISUALIZATION</a:t>
            </a:r>
          </a:p>
          <a:p>
            <a:pPr marL="342900" indent="-342900">
              <a:buFont typeface="Wingdings" panose="05000000000000000000" pitchFamily="2" charset="2"/>
              <a:buChar char="Ø"/>
            </a:pPr>
            <a:r>
              <a:rPr lang="en-IN" sz="2000" dirty="0">
                <a:latin typeface="Arial Black" panose="020B0A04020102020204" pitchFamily="34" charset="0"/>
              </a:rPr>
              <a:t>CURRENT EMPLOYEE RATING:</a:t>
            </a:r>
            <a:r>
              <a:rPr lang="en-IN" sz="2000" dirty="0"/>
              <a:t> </a:t>
            </a:r>
            <a:r>
              <a:rPr lang="en-IN" sz="2000" b="1" dirty="0"/>
              <a:t>NUMBER FORMAT </a:t>
            </a:r>
            <a:r>
              <a:rPr lang="en-IN" sz="2000" dirty="0"/>
              <a:t>ENSURE THAT THE RATING COLUMN IS FORMATTED TOSHOW NUMBER OR A RATING SCALE IF APPLICABLE</a:t>
            </a:r>
          </a:p>
          <a:p>
            <a:pPr marL="342900" indent="-342900">
              <a:buFont typeface="Wingdings" panose="05000000000000000000" pitchFamily="2" charset="2"/>
              <a:buChar char="Ø"/>
            </a:pPr>
            <a:r>
              <a:rPr lang="en-IN" sz="2000" dirty="0">
                <a:latin typeface="Arial Black" panose="020B0A04020102020204" pitchFamily="34" charset="0"/>
              </a:rPr>
              <a:t>PERFORMANCE LEVEL GENDER : </a:t>
            </a:r>
            <a:r>
              <a:rPr lang="en-IN" sz="2000" dirty="0"/>
              <a:t>CREATE A SUMMARY TABLE TO ANALYZE </a:t>
            </a:r>
            <a:r>
              <a:rPr lang="en-IN" sz="2000" b="1" dirty="0"/>
              <a:t>PEROMANCE LEVELS BY GENDER</a:t>
            </a:r>
            <a:r>
              <a:rPr lang="en-IN" sz="2000" dirty="0"/>
              <a:t> .THIS TABLE WILL HELP YOU VISUALIZE THE DATA MORE EFFECTIVELYY</a:t>
            </a:r>
            <a:endParaRPr lang="en-AE" sz="2000" dirty="0">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13C5EB-E7D3-75F9-7C17-F0FC85D519B0}"/>
              </a:ext>
            </a:extLst>
          </p:cNvPr>
          <p:cNvSpPr txBox="1"/>
          <p:nvPr/>
        </p:nvSpPr>
        <p:spPr>
          <a:xfrm>
            <a:off x="1295400" y="1524000"/>
            <a:ext cx="8239125" cy="1508105"/>
          </a:xfrm>
          <a:prstGeom prst="rect">
            <a:avLst/>
          </a:prstGeom>
          <a:noFill/>
        </p:spPr>
        <p:txBody>
          <a:bodyPr wrap="square" rtlCol="0">
            <a:spAutoFit/>
          </a:bodyPr>
          <a:lstStyle/>
          <a:p>
            <a:r>
              <a:rPr lang="en-IN" sz="2000" dirty="0">
                <a:latin typeface="Arial Black" panose="020B0A04020102020204" pitchFamily="34" charset="0"/>
              </a:rPr>
              <a:t>ERFORMANCE LEVEL </a:t>
            </a:r>
          </a:p>
          <a:p>
            <a:r>
              <a:rPr lang="en-IN" sz="3600" dirty="0">
                <a:latin typeface="Arial Black" panose="020B0A04020102020204" pitchFamily="34" charset="0"/>
              </a:rPr>
              <a:t>     </a:t>
            </a:r>
            <a:r>
              <a:rPr lang="en-IN" sz="3600" dirty="0"/>
              <a:t>IFS(Z8-5,”VERY HIGH”28-4,”HIGH”,28&gt;-3,”MED”,TRUE,”LOW”)</a:t>
            </a:r>
            <a:endParaRPr lang="en-AE" sz="3600" dirty="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578</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alex vip</cp:lastModifiedBy>
  <cp:revision>14</cp:revision>
  <dcterms:created xsi:type="dcterms:W3CDTF">2024-03-29T15:07:22Z</dcterms:created>
  <dcterms:modified xsi:type="dcterms:W3CDTF">2024-08-30T10:28:48Z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