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369" r:id="rId4"/>
    <p:sldId id="370" r:id="rId5"/>
    <p:sldId id="383" r:id="rId6"/>
    <p:sldId id="384" r:id="rId7"/>
    <p:sldId id="372" r:id="rId8"/>
    <p:sldId id="381" r:id="rId9"/>
    <p:sldId id="373" r:id="rId10"/>
    <p:sldId id="379" r:id="rId11"/>
    <p:sldId id="382" r:id="rId12"/>
    <p:sldId id="375"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KANAGA SHANMUGAM" userId="cc8d0ad7cdf19dab" providerId="LiveId" clId="{0E27C0F7-889F-4DAA-A273-A5AD4CF924F2}"/>
    <pc:docChg chg="undo custSel addSld modSld">
      <pc:chgData name="P KANAGA SHANMUGAM" userId="cc8d0ad7cdf19dab" providerId="LiveId" clId="{0E27C0F7-889F-4DAA-A273-A5AD4CF924F2}" dt="2024-05-25T00:18:10.291" v="110"/>
      <pc:docMkLst>
        <pc:docMk/>
      </pc:docMkLst>
      <pc:sldChg chg="modSp mod">
        <pc:chgData name="P KANAGA SHANMUGAM" userId="cc8d0ad7cdf19dab" providerId="LiveId" clId="{0E27C0F7-889F-4DAA-A273-A5AD4CF924F2}" dt="2024-05-25T00:18:10.291" v="110"/>
        <pc:sldMkLst>
          <pc:docMk/>
          <pc:sldMk cId="0" sldId="256"/>
        </pc:sldMkLst>
        <pc:spChg chg="mod">
          <ac:chgData name="P KANAGA SHANMUGAM" userId="cc8d0ad7cdf19dab" providerId="LiveId" clId="{0E27C0F7-889F-4DAA-A273-A5AD4CF924F2}" dt="2024-05-25T00:18:10.291" v="110"/>
          <ac:spMkLst>
            <pc:docMk/>
            <pc:sldMk cId="0" sldId="256"/>
            <ac:spMk id="9" creationId="{00000000-0000-0000-0000-000000000000}"/>
          </ac:spMkLst>
        </pc:spChg>
      </pc:sldChg>
      <pc:sldChg chg="modSp mod">
        <pc:chgData name="P KANAGA SHANMUGAM" userId="cc8d0ad7cdf19dab" providerId="LiveId" clId="{0E27C0F7-889F-4DAA-A273-A5AD4CF924F2}" dt="2024-05-25T00:16:58.946" v="101" actId="20577"/>
        <pc:sldMkLst>
          <pc:docMk/>
          <pc:sldMk cId="0" sldId="377"/>
        </pc:sldMkLst>
        <pc:spChg chg="mod">
          <ac:chgData name="P KANAGA SHANMUGAM" userId="cc8d0ad7cdf19dab" providerId="LiveId" clId="{0E27C0F7-889F-4DAA-A273-A5AD4CF924F2}" dt="2024-05-25T00:16:58.946" v="101" actId="20577"/>
          <ac:spMkLst>
            <pc:docMk/>
            <pc:sldMk cId="0" sldId="377"/>
            <ac:spMk id="3" creationId="{00000000-0000-0000-0000-000000000000}"/>
          </ac:spMkLst>
        </pc:spChg>
      </pc:sldChg>
      <pc:sldChg chg="modSp add mod">
        <pc:chgData name="P KANAGA SHANMUGAM" userId="cc8d0ad7cdf19dab" providerId="LiveId" clId="{0E27C0F7-889F-4DAA-A273-A5AD4CF924F2}" dt="2024-05-25T00:15:27.272" v="19" actId="20577"/>
        <pc:sldMkLst>
          <pc:docMk/>
          <pc:sldMk cId="4013297761" sldId="383"/>
        </pc:sldMkLst>
        <pc:spChg chg="mod">
          <ac:chgData name="P KANAGA SHANMUGAM" userId="cc8d0ad7cdf19dab" providerId="LiveId" clId="{0E27C0F7-889F-4DAA-A273-A5AD4CF924F2}" dt="2024-05-25T00:14:38.989" v="16" actId="20577"/>
          <ac:spMkLst>
            <pc:docMk/>
            <pc:sldMk cId="4013297761" sldId="383"/>
            <ac:spMk id="2" creationId="{00000000-0000-0000-0000-000000000000}"/>
          </ac:spMkLst>
        </pc:spChg>
        <pc:spChg chg="mod">
          <ac:chgData name="P KANAGA SHANMUGAM" userId="cc8d0ad7cdf19dab" providerId="LiveId" clId="{0E27C0F7-889F-4DAA-A273-A5AD4CF924F2}" dt="2024-05-25T00:15:27.272" v="19" actId="20577"/>
          <ac:spMkLst>
            <pc:docMk/>
            <pc:sldMk cId="4013297761" sldId="383"/>
            <ac:spMk id="3" creationId="{00000000-0000-0000-0000-000000000000}"/>
          </ac:spMkLst>
        </pc:spChg>
      </pc:sldChg>
      <pc:sldChg chg="modSp add mod">
        <pc:chgData name="P KANAGA SHANMUGAM" userId="cc8d0ad7cdf19dab" providerId="LiveId" clId="{0E27C0F7-889F-4DAA-A273-A5AD4CF924F2}" dt="2024-05-25T00:16:14.236" v="47" actId="255"/>
        <pc:sldMkLst>
          <pc:docMk/>
          <pc:sldMk cId="2744607737" sldId="384"/>
        </pc:sldMkLst>
        <pc:spChg chg="mod">
          <ac:chgData name="P KANAGA SHANMUGAM" userId="cc8d0ad7cdf19dab" providerId="LiveId" clId="{0E27C0F7-889F-4DAA-A273-A5AD4CF924F2}" dt="2024-05-25T00:15:43.784" v="37" actId="20577"/>
          <ac:spMkLst>
            <pc:docMk/>
            <pc:sldMk cId="2744607737" sldId="384"/>
            <ac:spMk id="2" creationId="{00000000-0000-0000-0000-000000000000}"/>
          </ac:spMkLst>
        </pc:spChg>
        <pc:spChg chg="mod">
          <ac:chgData name="P KANAGA SHANMUGAM" userId="cc8d0ad7cdf19dab" providerId="LiveId" clId="{0E27C0F7-889F-4DAA-A273-A5AD4CF924F2}" dt="2024-05-25T00:16:14.236" v="47" actId="255"/>
          <ac:spMkLst>
            <pc:docMk/>
            <pc:sldMk cId="2744607737" sldId="38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3000370"/>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50000"/>
              </a:lnSpc>
            </a:pPr>
            <a:r>
              <a:rPr lang="en-US" sz="3600" b="1" dirty="0">
                <a:latin typeface="Times New Roman" panose="02020603050405020304" pitchFamily="18" charset="0"/>
              </a:rPr>
              <a:t>IOT BASED SMART PARKING SYSTEM USING PIR SENSORS </a:t>
            </a:r>
            <a:endParaRPr lang="en-IN" sz="3600" b="1" dirty="0">
              <a:latin typeface="Times New Roman" panose="02020603050405020304" pitchFamily="18" charset="0"/>
            </a:endParaRPr>
          </a:p>
        </p:txBody>
      </p:sp>
      <p:sp>
        <p:nvSpPr>
          <p:cNvPr id="11" name="TextBox 1"/>
          <p:cNvSpPr txBox="1">
            <a:spLocks noChangeArrowheads="1"/>
          </p:cNvSpPr>
          <p:nvPr/>
        </p:nvSpPr>
        <p:spPr bwMode="auto">
          <a:xfrm>
            <a:off x="4980373" y="5183902"/>
            <a:ext cx="63249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a:solidFill>
                  <a:srgbClr val="FF0000"/>
                </a:solidFill>
              </a:rPr>
              <a:t>Karan Balaji R S-210701105</a:t>
            </a:r>
          </a:p>
          <a:p>
            <a:pPr algn="r">
              <a:spcBef>
                <a:spcPct val="0"/>
              </a:spcBef>
              <a:buClrTx/>
              <a:buFontTx/>
              <a:buNone/>
            </a:pPr>
            <a:r>
              <a:rPr lang="en-IN" altLang="en-US" sz="2400" b="1" dirty="0">
                <a:solidFill>
                  <a:srgbClr val="FF0000"/>
                </a:solidFill>
              </a:rPr>
              <a:t>Kanaga Shanmugam P-210701103</a:t>
            </a:r>
          </a:p>
          <a:p>
            <a:pPr algn="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19P11</a:t>
            </a:r>
            <a:r>
              <a:rPr lang="en-IN" sz="2800" b="1" dirty="0">
                <a:solidFill>
                  <a:srgbClr val="002060"/>
                </a:solidFill>
                <a:latin typeface="Verdana" panose="020B0604030504040204" pitchFamily="34" charset="0"/>
                <a:ea typeface="+mn-ea"/>
                <a:cs typeface="+mn-cs"/>
              </a:rPr>
              <a:t> – </a:t>
            </a:r>
            <a:r>
              <a:rPr lang="en-US" sz="2800" b="1" dirty="0">
                <a:solidFill>
                  <a:srgbClr val="002060"/>
                </a:solidFill>
                <a:latin typeface="Verdana" panose="020B0604030504040204" pitchFamily="34" charset="0"/>
                <a:ea typeface="+mn-ea"/>
                <a:cs typeface="+mn-cs"/>
              </a:rPr>
              <a:t>Internet of Things Essentials</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1800" b="1" dirty="0">
                <a:solidFill>
                  <a:srgbClr val="000000"/>
                </a:solidFill>
                <a:effectLst/>
                <a:latin typeface="Times New Roman" panose="02020603050405020304" pitchFamily="18" charset="0"/>
                <a:ea typeface="Arial" panose="020B0604020202020204" pitchFamily="34" charset="0"/>
              </a:rPr>
              <a:t>SERVO MOTOR:</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dirty="0">
                <a:latin typeface="Times New Roman" panose="02020603050405020304" pitchFamily="18" charset="0"/>
                <a:cs typeface="Times New Roman" panose="02020603050405020304" pitchFamily="18" charset="0"/>
              </a:rPr>
              <a:t>This module is the actuator of the system which controls the gate based on the decisions taken by the controller of the system.</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3175" indent="0" algn="just">
              <a:lnSpc>
                <a:spcPct val="150000"/>
              </a:lnSpc>
              <a:buNone/>
            </a:pPr>
            <a:r>
              <a:rPr lang="en-IN" sz="1800" b="1" dirty="0">
                <a:solidFill>
                  <a:srgbClr val="000000"/>
                </a:solidFill>
                <a:latin typeface="Times New Roman" panose="02020603050405020304" pitchFamily="18" charset="0"/>
                <a:ea typeface="Arial" panose="020B0604020202020204" pitchFamily="34" charset="0"/>
              </a:rPr>
              <a:t>I2C MODULE</a:t>
            </a:r>
            <a:r>
              <a:rPr lang="en-IN" sz="1800" b="1" dirty="0">
                <a:solidFill>
                  <a:srgbClr val="000000"/>
                </a:solidFill>
                <a:effectLst/>
                <a:latin typeface="Times New Roman" panose="02020603050405020304" pitchFamily="18"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dirty="0">
                <a:latin typeface="Times New Roman" panose="02020603050405020304" pitchFamily="18" charset="0"/>
                <a:cs typeface="Times New Roman" panose="02020603050405020304" pitchFamily="18" charset="0"/>
              </a:rPr>
              <a:t>This is used as a communication medium between the LCD module and Controller just utilizing 4 pins from the controller whereas to connect LCD directly it needs more pins.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333527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66233" y="1843177"/>
            <a:ext cx="5579835" cy="3761792"/>
          </a:xfrm>
        </p:spPr>
        <p:txBody>
          <a:bodyPr/>
          <a:lstStyle/>
          <a:p>
            <a:pPr marL="0" indent="0" algn="just">
              <a:lnSpc>
                <a:spcPct val="115000"/>
              </a:lnSpc>
              <a:buNone/>
            </a:pPr>
            <a:r>
              <a:rPr lang="en-US" sz="1600" dirty="0">
                <a:latin typeface="Times New Roman" panose="02020603050405020304" pitchFamily="18" charset="0"/>
                <a:cs typeface="Times New Roman" panose="02020603050405020304" pitchFamily="18" charset="0"/>
              </a:rPr>
              <a:t>Upon successful connection, light will be light up in the LCD module and one out of the two lights in the IR sensors will light up denoting power supply and successful connection. In the figure if the left most IR sensor, detects motion of any vehicle, it will activate the servo motor and will in turn reduce the number of parking slots available. When the number of parking slots reduce to 0, the servo motor will not activate even if the first infrared sensor detects an object. The second infrared sensor helps in increasing the number of slots available as each time this sensor detects an object, it will increase the number of parking slots available thereby activating the servo motor.</a:t>
            </a:r>
            <a:endParaRPr lang="en-IN" sz="16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5" name="Picture 4">
            <a:extLst>
              <a:ext uri="{FF2B5EF4-FFF2-40B4-BE49-F238E27FC236}">
                <a16:creationId xmlns:a16="http://schemas.microsoft.com/office/drawing/2014/main" id="{27F28917-335E-F0F7-EC33-B5E565F2B3CB}"/>
              </a:ext>
            </a:extLst>
          </p:cNvPr>
          <p:cNvPicPr>
            <a:picLocks noChangeAspect="1"/>
          </p:cNvPicPr>
          <p:nvPr/>
        </p:nvPicPr>
        <p:blipFill>
          <a:blip r:embed="rId2"/>
          <a:stretch>
            <a:fillRect/>
          </a:stretch>
        </p:blipFill>
        <p:spPr>
          <a:xfrm>
            <a:off x="6411542" y="1843177"/>
            <a:ext cx="5399153" cy="4079697"/>
          </a:xfrm>
          <a:prstGeom prst="rect">
            <a:avLst/>
          </a:prstGeom>
        </p:spPr>
      </p:pic>
    </p:spTree>
    <p:extLst>
      <p:ext uri="{BB962C8B-B14F-4D97-AF65-F5344CB8AC3E}">
        <p14:creationId xmlns:p14="http://schemas.microsoft.com/office/powerpoint/2010/main" val="384323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755651" y="1752600"/>
            <a:ext cx="10668000" cy="3677816"/>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In conclusion, the smart car parking system provides a best alternative solution for the manual car parking systems using cost effective measures and ensuring that the system works for perfection. This also have the capabilities to fulfil the requirements of great smart cities in general on the basis of parking. Implementing this system won’t require much maintenance.  </a:t>
            </a: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For future enhancements, the system for parking could be enlarged to multistorey parking. Each level’s gateway can have a microcontroller along with sensors to multiply the original use of the system, The second feature to be added will be usage of </a:t>
            </a:r>
          </a:p>
          <a:p>
            <a:pPr marL="0" indent="0" algn="just">
              <a:buNone/>
            </a:pPr>
            <a:r>
              <a:rPr lang="en-US" sz="1800" dirty="0">
                <a:latin typeface="Times New Roman" panose="02020603050405020304" pitchFamily="18" charset="0"/>
                <a:cs typeface="Times New Roman" panose="02020603050405020304" pitchFamily="18" charset="0"/>
              </a:rPr>
              <a:t>RFID tags to allow only authorized cars or employing a payment system based on RFID within the cars. The next feature includes using a camera sensor to identify tags plastered on the car’s windshield like fast tags to maintain pay and park systems. </a:t>
            </a:r>
            <a:endParaRPr lang="en-IN" sz="18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[1] RVS Technical Campus, IEEE Electron Devices Society, and Institute of Electrical and Electronics Engineers, </a:t>
            </a:r>
            <a:r>
              <a:rPr lang="en-US" sz="1800" b="0" i="1" u="none" strike="noStrike" baseline="0" dirty="0">
                <a:solidFill>
                  <a:srgbClr val="000000"/>
                </a:solidFill>
                <a:latin typeface="Times New Roman" panose="02020603050405020304" pitchFamily="18" charset="0"/>
              </a:rPr>
              <a:t>Proceedings of the Second International Conference on Electronics, Communication and Aerospace Technology (ICECA 2018) : 29-31, May 2018</a:t>
            </a:r>
            <a:r>
              <a:rPr lang="en-US" sz="1800" b="0" i="0" u="none" strike="noStrike" baseline="0" dirty="0">
                <a:solidFill>
                  <a:srgbClr val="000000"/>
                </a:solidFill>
                <a:latin typeface="Times New Roman" panose="02020603050405020304" pitchFamily="18" charset="0"/>
              </a:rPr>
              <a:t>. </a:t>
            </a:r>
          </a:p>
          <a:p>
            <a:r>
              <a:rPr lang="en-IN" sz="1800" b="0" i="0" u="none" strike="noStrike" baseline="0" dirty="0">
                <a:solidFill>
                  <a:srgbClr val="000000"/>
                </a:solidFill>
                <a:latin typeface="Times New Roman" panose="02020603050405020304" pitchFamily="18" charset="0"/>
              </a:rPr>
              <a:t>[2] R. </a:t>
            </a:r>
            <a:r>
              <a:rPr lang="en-IN" sz="1800" b="0" i="0" u="none" strike="noStrike" baseline="0" dirty="0" err="1">
                <a:solidFill>
                  <a:srgbClr val="000000"/>
                </a:solidFill>
                <a:latin typeface="Times New Roman" panose="02020603050405020304" pitchFamily="18" charset="0"/>
              </a:rPr>
              <a:t>Widyasari</a:t>
            </a:r>
            <a:r>
              <a:rPr lang="en-IN" sz="1800" b="0" i="0" u="none" strike="noStrike" baseline="0" dirty="0">
                <a:solidFill>
                  <a:srgbClr val="000000"/>
                </a:solidFill>
                <a:latin typeface="Times New Roman" panose="02020603050405020304" pitchFamily="18" charset="0"/>
              </a:rPr>
              <a:t>, M. Z. </a:t>
            </a:r>
            <a:r>
              <a:rPr lang="en-IN" sz="1800" b="0" i="0" u="none" strike="noStrike" baseline="0" dirty="0" err="1">
                <a:solidFill>
                  <a:srgbClr val="000000"/>
                </a:solidFill>
                <a:latin typeface="Times New Roman" panose="02020603050405020304" pitchFamily="18" charset="0"/>
              </a:rPr>
              <a:t>Catur</a:t>
            </a:r>
            <a:r>
              <a:rPr lang="en-IN" sz="1800" b="0" i="0" u="none" strike="noStrike" baseline="0" dirty="0">
                <a:solidFill>
                  <a:srgbClr val="000000"/>
                </a:solidFill>
                <a:latin typeface="Times New Roman" panose="02020603050405020304" pitchFamily="18" charset="0"/>
              </a:rPr>
              <a:t> Candra, and S. Akbar, “IoT-based Smart Parking System Development,” in </a:t>
            </a:r>
            <a:r>
              <a:rPr lang="en-IN" sz="1800" b="0" i="1" u="none" strike="noStrike" baseline="0" dirty="0">
                <a:solidFill>
                  <a:srgbClr val="000000"/>
                </a:solidFill>
                <a:latin typeface="Times New Roman" panose="02020603050405020304" pitchFamily="18" charset="0"/>
              </a:rPr>
              <a:t>Proceedings of 2019 International Conference on Data and Software Engineering, </a:t>
            </a:r>
            <a:r>
              <a:rPr lang="en-IN" sz="1800" b="0" i="1" u="none" strike="noStrike" baseline="0" dirty="0" err="1">
                <a:solidFill>
                  <a:srgbClr val="000000"/>
                </a:solidFill>
                <a:latin typeface="Times New Roman" panose="02020603050405020304" pitchFamily="18" charset="0"/>
              </a:rPr>
              <a:t>ICoDSE</a:t>
            </a:r>
            <a:r>
              <a:rPr lang="en-IN" sz="1800" b="0" i="1" u="none" strike="noStrike" baseline="0" dirty="0">
                <a:solidFill>
                  <a:srgbClr val="000000"/>
                </a:solidFill>
                <a:latin typeface="Times New Roman" panose="02020603050405020304" pitchFamily="18" charset="0"/>
              </a:rPr>
              <a:t> 2019</a:t>
            </a:r>
            <a:r>
              <a:rPr lang="en-IN" sz="1800" b="0" i="0" u="none" strike="noStrike" baseline="0" dirty="0">
                <a:solidFill>
                  <a:srgbClr val="000000"/>
                </a:solidFill>
                <a:latin typeface="Times New Roman" panose="02020603050405020304" pitchFamily="18" charset="0"/>
              </a:rPr>
              <a:t>, Institute of Electrical and Electronics Engineers Inc., Nov. 2019. </a:t>
            </a:r>
            <a:r>
              <a:rPr lang="en-IN" sz="1800" b="0" i="0" u="none" strike="noStrike" baseline="0" dirty="0" err="1">
                <a:solidFill>
                  <a:srgbClr val="000000"/>
                </a:solidFill>
                <a:latin typeface="Times New Roman" panose="02020603050405020304" pitchFamily="18" charset="0"/>
              </a:rPr>
              <a:t>doi</a:t>
            </a:r>
            <a:r>
              <a:rPr lang="en-IN" sz="1800" b="0" i="0" u="none" strike="noStrike" baseline="0" dirty="0">
                <a:solidFill>
                  <a:srgbClr val="000000"/>
                </a:solidFill>
                <a:latin typeface="Times New Roman" panose="02020603050405020304" pitchFamily="18" charset="0"/>
              </a:rPr>
              <a:t>: 10.1109/ICoDSE48700.2019.9092707. </a:t>
            </a:r>
          </a:p>
          <a:p>
            <a:r>
              <a:rPr lang="en-US" sz="1800" b="0" i="0" u="none" strike="noStrike" baseline="0" dirty="0">
                <a:solidFill>
                  <a:srgbClr val="000000"/>
                </a:solidFill>
                <a:latin typeface="Times New Roman" panose="02020603050405020304" pitchFamily="18" charset="0"/>
              </a:rPr>
              <a:t>[3] A. Z. M. T. Kabir, N. D. Nath, F. Hasan, R. A. </a:t>
            </a:r>
            <a:r>
              <a:rPr lang="en-US" sz="1800" b="0" i="0" u="none" strike="noStrike" baseline="0" dirty="0" err="1">
                <a:solidFill>
                  <a:srgbClr val="000000"/>
                </a:solidFill>
                <a:latin typeface="Times New Roman" panose="02020603050405020304" pitchFamily="18" charset="0"/>
              </a:rPr>
              <a:t>Utshaw</a:t>
            </a:r>
            <a:r>
              <a:rPr lang="en-US" sz="1800" b="0" i="0" u="none" strike="noStrike" baseline="0" dirty="0">
                <a:solidFill>
                  <a:srgbClr val="000000"/>
                </a:solidFill>
                <a:latin typeface="Times New Roman" panose="02020603050405020304" pitchFamily="18" charset="0"/>
              </a:rPr>
              <a:t>, and L. Saha, “Automated Parking System with Fee Management Using Arduino.” </a:t>
            </a:r>
          </a:p>
          <a:p>
            <a:r>
              <a:rPr lang="en-IN" sz="1800" b="0" i="0" u="none" strike="noStrike" baseline="0" dirty="0">
                <a:solidFill>
                  <a:srgbClr val="000000"/>
                </a:solidFill>
                <a:latin typeface="Times New Roman" panose="02020603050405020304" pitchFamily="18" charset="0"/>
              </a:rPr>
              <a:t>[4] B. Shukla </a:t>
            </a:r>
            <a:r>
              <a:rPr lang="en-IN" sz="1800" b="0" i="1" u="none" strike="noStrike" baseline="0" dirty="0">
                <a:solidFill>
                  <a:srgbClr val="000000"/>
                </a:solidFill>
                <a:latin typeface="Times New Roman" panose="02020603050405020304" pitchFamily="18" charset="0"/>
              </a:rPr>
              <a:t>et al.</a:t>
            </a:r>
            <a:r>
              <a:rPr lang="en-IN" sz="1800" b="0" i="0" u="none" strike="noStrike" baseline="0" dirty="0">
                <a:solidFill>
                  <a:srgbClr val="000000"/>
                </a:solidFill>
                <a:latin typeface="Times New Roman" panose="02020603050405020304" pitchFamily="18" charset="0"/>
              </a:rPr>
              <a:t>, </a:t>
            </a:r>
            <a:r>
              <a:rPr lang="en-IN" sz="1800" b="0" i="1" u="none" strike="noStrike" baseline="0" dirty="0">
                <a:solidFill>
                  <a:srgbClr val="000000"/>
                </a:solidFill>
                <a:latin typeface="Times New Roman" panose="02020603050405020304" pitchFamily="18" charset="0"/>
              </a:rPr>
              <a:t>2016 5th International Conference on Reliability, Infocom Technologies and Optimization (ICRITO) (Trends and Future Directions) : September 7-9, 2016, venue, Amity University Uttar Pradesh, Noida, India</a:t>
            </a:r>
            <a:r>
              <a:rPr lang="en-IN"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[5] </a:t>
            </a:r>
            <a:r>
              <a:rPr lang="en-US" sz="1800" b="0" i="0" u="none" strike="noStrike" baseline="0" dirty="0" err="1">
                <a:solidFill>
                  <a:srgbClr val="000000"/>
                </a:solidFill>
                <a:latin typeface="Times New Roman" panose="02020603050405020304" pitchFamily="18" charset="0"/>
              </a:rPr>
              <a:t>Jeppiaar</a:t>
            </a:r>
            <a:r>
              <a:rPr lang="en-US" sz="1800" b="0" i="0" u="none" strike="noStrike" baseline="0" dirty="0">
                <a:solidFill>
                  <a:srgbClr val="000000"/>
                </a:solidFill>
                <a:latin typeface="Times New Roman" panose="02020603050405020304" pitchFamily="18" charset="0"/>
              </a:rPr>
              <a:t> Engineering College and Institute </a:t>
            </a:r>
            <a:r>
              <a:rPr lang="en-IN" sz="1800" b="0" i="0" u="none" strike="noStrike" baseline="0" dirty="0">
                <a:solidFill>
                  <a:srgbClr val="000000"/>
                </a:solidFill>
                <a:latin typeface="Times New Roman" panose="02020603050405020304" pitchFamily="18" charset="0"/>
              </a:rPr>
              <a:t>of Electrical and Electronics Engineers, </a:t>
            </a:r>
            <a:r>
              <a:rPr lang="en-IN" sz="1800" b="0" i="1" u="none" strike="noStrike" baseline="0" dirty="0">
                <a:solidFill>
                  <a:srgbClr val="000000"/>
                </a:solidFill>
                <a:latin typeface="Times New Roman" panose="02020603050405020304" pitchFamily="18" charset="0"/>
              </a:rPr>
              <a:t>ICONSTEM 2017 : Digital India and Smart Cities : proceedings : Third IEEE International Conference on Science, Technology, Engineering and Management : 23rd &amp; 24th March 2017, </a:t>
            </a:r>
            <a:r>
              <a:rPr lang="en-IN" sz="1800" b="0" i="1" u="none" strike="noStrike" baseline="0" dirty="0" err="1">
                <a:solidFill>
                  <a:srgbClr val="000000"/>
                </a:solidFill>
                <a:latin typeface="Times New Roman" panose="02020603050405020304" pitchFamily="18" charset="0"/>
              </a:rPr>
              <a:t>Jeppiaar</a:t>
            </a:r>
            <a:r>
              <a:rPr lang="en-IN" sz="1800" b="0" i="1" u="none" strike="noStrike" baseline="0" dirty="0">
                <a:solidFill>
                  <a:srgbClr val="000000"/>
                </a:solidFill>
                <a:latin typeface="Times New Roman" panose="02020603050405020304" pitchFamily="18" charset="0"/>
              </a:rPr>
              <a:t> Engineering College, </a:t>
            </a:r>
            <a:r>
              <a:rPr lang="en-IN" sz="1800" b="0" i="1" u="none" strike="noStrike" baseline="0" dirty="0" err="1">
                <a:solidFill>
                  <a:srgbClr val="000000"/>
                </a:solidFill>
                <a:latin typeface="Times New Roman" panose="02020603050405020304" pitchFamily="18" charset="0"/>
              </a:rPr>
              <a:t>Jeppiaar</a:t>
            </a:r>
            <a:r>
              <a:rPr lang="en-IN" sz="1800" b="0" i="1" u="none" strike="noStrike" baseline="0" dirty="0">
                <a:solidFill>
                  <a:srgbClr val="000000"/>
                </a:solidFill>
                <a:latin typeface="Times New Roman" panose="02020603050405020304" pitchFamily="18" charset="0"/>
              </a:rPr>
              <a:t>, Nagar, Rajiv Gandhi Salai, Chennai - 600 119. </a:t>
            </a:r>
            <a:endParaRPr lang="en-IN" sz="1800" b="0" i="0" u="none" strike="noStrike" baseline="0" dirty="0">
              <a:solidFill>
                <a:srgbClr val="000000"/>
              </a:solidFill>
              <a:latin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err="1">
                <a:solidFill>
                  <a:srgbClr val="FF0000"/>
                </a:solidFill>
              </a:rPr>
              <a:t>Github</a:t>
            </a:r>
            <a:r>
              <a:rPr lang="en-US" altLang="en-US" sz="3200" b="1" dirty="0">
                <a:solidFill>
                  <a:srgbClr val="FF0000"/>
                </a:solidFill>
              </a:rPr>
              <a:t> Links</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400" noProof="0" dirty="0" err="1">
                <a:solidFill>
                  <a:srgbClr val="000000"/>
                </a:solidFill>
                <a:latin typeface="Times New Roman" panose="02020603050405020304" pitchFamily="18" charset="0"/>
                <a:cs typeface="Times New Roman" panose="02020603050405020304" pitchFamily="18" charset="0"/>
              </a:rPr>
              <a:t>Github</a:t>
            </a:r>
            <a:r>
              <a:rPr lang="en-IN" altLang="en-US" sz="2400" noProof="0" dirty="0">
                <a:solidFill>
                  <a:srgbClr val="000000"/>
                </a:solidFill>
                <a:latin typeface="Times New Roman" panose="02020603050405020304" pitchFamily="18" charset="0"/>
                <a:cs typeface="Times New Roman" panose="02020603050405020304" pitchFamily="18" charset="0"/>
              </a:rPr>
              <a:t> Links:</a:t>
            </a: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dirty="0">
                <a:ln>
                  <a:noFill/>
                </a:ln>
                <a:solidFill>
                  <a:srgbClr val="000000"/>
                </a:solidFill>
                <a:effectLst/>
                <a:uLnTx/>
                <a:uFillTx/>
                <a:latin typeface="Times New Roman" panose="02020603050405020304" pitchFamily="18" charset="0"/>
                <a:cs typeface="Times New Roman" panose="02020603050405020304" pitchFamily="18" charset="0"/>
              </a:rPr>
              <a:t>1. https://github.com/kanagashanmugamp/210701103-CS19P11-IoT-Lab</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15</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150" dirty="0">
                <a:effectLst/>
                <a:latin typeface="Times New Roman" panose="02020603050405020304" pitchFamily="18" charset="0"/>
                <a:ea typeface="SimSun" panose="02010600030101010101" pitchFamily="2" charset="-122"/>
              </a:rPr>
              <a:t>Urban parking management faces challenges of inefficiency and congestion due to manual slot allocation and limited monitoring capabilities. Current systems lack automation, leading to frustration among drivers and inefficient space utilization. Our project addresses this by developing a Smart Parking System taking advantage of Arduino and infrared sensors. The system aims to automate parking slot allocation, provide real-time availability information, and enhance user experience for both drivers and facility managers. By offering seamless integration of hardware and software solutions, our system strives to alleviate parking challenges and optimize space utilization in urban environments. </a:t>
            </a:r>
            <a:endParaRPr lang="en-IN" sz="215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harness the power of technological advancements into the field of IOT to enable smart parking system for ease of use.</a:t>
            </a: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1900" dirty="0">
                <a:effectLst/>
                <a:latin typeface="Times New Roman" panose="02020603050405020304" pitchFamily="18" charset="0"/>
                <a:ea typeface="SimSun" panose="02010600030101010101" pitchFamily="2" charset="-122"/>
              </a:rPr>
              <a:t>This project introduces an advanced parking management system by using Arduino and infrared sensor technology. The system automates parking slot allocation and monitoring processes, enhancing efficiency and user experience. Utilizing Arduino as the central control unit, along with strategically placed infrared sensors, the system detects vehicle presence and coordinates barrier operations accordingly. Upon vehicle detection by the first sensor, the system triggers the servo motor to open the barrier, allowing entry. Conversely, when the vehicle departs, sensed by the second sensor, the system promptly closes the barrier, signaling slot availability. This automation reduces human intervention, minimizing errors and ensuring seamless operation. Furthermore, real-time monitoring capabilities empower administrators with valuable insights into parking occupancy trends, facilitating informed decision-making. Ultimately, our solution streamlines parking procedures, optimizing space utilization, and providing a user-friendly experience for both drivers and parking facility managers. </a:t>
            </a:r>
            <a:endParaRPr kumimoji="0" lang="en-IN" altLang="en-US" sz="1900" i="0" u="none" strike="noStrike" kern="0" cap="none" spc="0" normalizeH="0" baseline="0" noProof="0" dirty="0">
              <a:ln>
                <a:noFill/>
              </a:ln>
              <a:solidFill>
                <a:srgbClr val="000000"/>
              </a:solidFill>
              <a:effectLst/>
              <a:uLnTx/>
              <a:uFillTx/>
              <a:latin typeface="Verdana" panose="020B0604030504040204"/>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The rapid increase in car ownership has highlighted the need for more efficient parking systems. Traditional parking methods often fall short in meeting the demands of modern urban environments. Problems such as traffic congestion, inadequate parking space, and inefficient parking management are common in many cities. </a:t>
            </a:r>
          </a:p>
          <a:p>
            <a:r>
              <a:rPr lang="en-US" sz="1800" b="0" i="0" u="none" strike="noStrike" baseline="0" dirty="0">
                <a:solidFill>
                  <a:srgbClr val="000000"/>
                </a:solidFill>
                <a:latin typeface="Times New Roman" panose="02020603050405020304" pitchFamily="18" charset="0"/>
              </a:rPr>
              <a:t>These issues not only frustrate drivers but also have broader implications for urban mobility and environmental sustainability. For instance, the time spent searching for parking contributes significantly to traffic congestion and increased fuel consumption, exacerbating air pollution and greenhouse gas emissions. </a:t>
            </a:r>
          </a:p>
          <a:p>
            <a:r>
              <a:rPr lang="en-US" sz="1800" b="0" i="0" u="none" strike="noStrike" baseline="0" dirty="0">
                <a:solidFill>
                  <a:srgbClr val="000000"/>
                </a:solidFill>
                <a:latin typeface="Times New Roman" panose="02020603050405020304" pitchFamily="18" charset="0"/>
              </a:rPr>
              <a:t>Efficient parking management systems are essential to address these challenges. Modern technology offers promising solutions to optimize parking processes and enhance the user experience.</a:t>
            </a:r>
          </a:p>
          <a:p>
            <a:r>
              <a:rPr lang="en-US" sz="1800" b="0" i="0" u="none" strike="noStrike" baseline="0" dirty="0">
                <a:solidFill>
                  <a:srgbClr val="000000"/>
                </a:solidFill>
                <a:latin typeface="Times New Roman" panose="02020603050405020304" pitchFamily="18" charset="0"/>
              </a:rPr>
              <a:t> Automated parking systems, which leverage advancements in sensors, microcontrollers, and real-time data processing, can significantly improve how parking facilities operate. </a:t>
            </a:r>
            <a:endParaRPr kumimoji="0" lang="en-IN" altLang="en-US" sz="1900" i="0" u="none" strike="noStrike" kern="0" cap="none" spc="0" normalizeH="0" baseline="0" noProof="0" dirty="0">
              <a:ln>
                <a:noFill/>
              </a:ln>
              <a:solidFill>
                <a:srgbClr val="000000"/>
              </a:solidFill>
              <a:effectLst/>
              <a:uLnTx/>
              <a:uFillTx/>
              <a:latin typeface="Verdana" panose="020B0604030504040204"/>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extLst>
      <p:ext uri="{BB962C8B-B14F-4D97-AF65-F5344CB8AC3E}">
        <p14:creationId xmlns:p14="http://schemas.microsoft.com/office/powerpoint/2010/main" val="40132977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Literature Survey</a:t>
            </a:r>
            <a:endParaRPr lang="en-IN" sz="2800" dirty="0"/>
          </a:p>
        </p:txBody>
      </p:sp>
      <p:sp>
        <p:nvSpPr>
          <p:cNvPr id="3" name="Content Placeholder 2"/>
          <p:cNvSpPr>
            <a:spLocks noGrp="1"/>
          </p:cNvSpPr>
          <p:nvPr>
            <p:ph idx="1"/>
          </p:nvPr>
        </p:nvSpPr>
        <p:spPr/>
        <p:txBody>
          <a:bodyPr/>
          <a:lstStyle/>
          <a:p>
            <a:r>
              <a:rPr lang="en-US" sz="1700" b="0" i="0" u="none" strike="noStrike" baseline="0" dirty="0">
                <a:solidFill>
                  <a:srgbClr val="000000"/>
                </a:solidFill>
                <a:latin typeface="Times New Roman" panose="02020603050405020304" pitchFamily="18" charset="0"/>
              </a:rPr>
              <a:t>In today's world, population growth has led to more cars on the road, causing traffic and parking shortages. Illegal parking poses security risks. This paper [1] introduces an Intelligent Prepaid Car Parking system using RFID technology. It aims to solve parking space and vacancy issues while ensuring car safety. The system reduces manual work, making it more efficient. Tested on Xilinx </a:t>
            </a:r>
            <a:r>
              <a:rPr lang="en-US" sz="1700" b="0" i="0" u="none" strike="noStrike" baseline="0" dirty="0" err="1">
                <a:solidFill>
                  <a:srgbClr val="000000"/>
                </a:solidFill>
                <a:latin typeface="Times New Roman" panose="02020603050405020304" pitchFamily="18" charset="0"/>
              </a:rPr>
              <a:t>Vivado</a:t>
            </a:r>
            <a:r>
              <a:rPr lang="en-US" sz="1700" b="0" i="0" u="none" strike="noStrike" baseline="0" dirty="0">
                <a:solidFill>
                  <a:srgbClr val="000000"/>
                </a:solidFill>
                <a:latin typeface="Times New Roman" panose="02020603050405020304" pitchFamily="18" charset="0"/>
              </a:rPr>
              <a:t> 15.4, it uses minimal resources: 0.07% LUT, 0.03% Flip flops, 14.5% IO's, and 3.2% buffers. </a:t>
            </a:r>
          </a:p>
          <a:p>
            <a:r>
              <a:rPr lang="en-US" sz="1700" b="0" i="0" u="none" strike="noStrike" baseline="0" dirty="0">
                <a:solidFill>
                  <a:srgbClr val="000000"/>
                </a:solidFill>
                <a:latin typeface="Times New Roman" panose="02020603050405020304" pitchFamily="18" charset="0"/>
              </a:rPr>
              <a:t>This paper [2] presents an IoT-based smart parking system as a solution to the shortcomings of traditional parking systems. It consists of parking management and user applications, along with an IoT platform deployed at both parking slot and parking lot levels. Using IoT hardware, the system tracks slot availability and vehicle movements. Crowdsensing from users and staff helps minimize sensor usage. Implemented at X University, the system receives high usability scores of 91 from staff and 80.14 from users, indicating its effectiveness and user-friendliness. </a:t>
            </a:r>
          </a:p>
          <a:p>
            <a:r>
              <a:rPr lang="en-US" sz="1700" b="0" i="0" u="none" strike="noStrike" baseline="0" dirty="0">
                <a:solidFill>
                  <a:srgbClr val="000000"/>
                </a:solidFill>
                <a:latin typeface="Times New Roman" panose="02020603050405020304" pitchFamily="18" charset="0"/>
              </a:rPr>
              <a:t>This project [3] introduces an automated parking system to alleviate the challenges of manual parking methods. Drivers can now easily identify vacant parking spots and their numbers before entering, thanks to monitor screens at entry gates. Only authorized individuals with RFID tags are granted access based on parking space availability. Moreover, a convenient parking fee management system allows payments through the same RFID tag, functioning as a rechargeable parking credit card. </a:t>
            </a:r>
            <a:endParaRPr kumimoji="0" lang="en-IN" altLang="en-US" sz="1700" i="0" u="none" strike="noStrike" kern="0" cap="none" spc="0" normalizeH="0" baseline="0" noProof="0" dirty="0">
              <a:ln>
                <a:noFill/>
              </a:ln>
              <a:solidFill>
                <a:srgbClr val="000000"/>
              </a:solidFill>
              <a:effectLst/>
              <a:uLnTx/>
              <a:uFillTx/>
              <a:latin typeface="Verdana" panose="020B0604030504040204"/>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extLst>
      <p:ext uri="{BB962C8B-B14F-4D97-AF65-F5344CB8AC3E}">
        <p14:creationId xmlns:p14="http://schemas.microsoft.com/office/powerpoint/2010/main" val="274460773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Design</a:t>
            </a:r>
            <a:endParaRPr lang="en-IN" sz="2800" dirty="0"/>
          </a:p>
        </p:txBody>
      </p:sp>
      <p:pic>
        <p:nvPicPr>
          <p:cNvPr id="7" name="Content Placeholder 6">
            <a:extLst>
              <a:ext uri="{FF2B5EF4-FFF2-40B4-BE49-F238E27FC236}">
                <a16:creationId xmlns:a16="http://schemas.microsoft.com/office/drawing/2014/main" id="{EF635E4B-5E5B-929C-E8DF-01EED8E3C30D}"/>
              </a:ext>
            </a:extLst>
          </p:cNvPr>
          <p:cNvPicPr>
            <a:picLocks noGrp="1" noChangeAspect="1"/>
          </p:cNvPicPr>
          <p:nvPr>
            <p:ph idx="1"/>
          </p:nvPr>
        </p:nvPicPr>
        <p:blipFill>
          <a:blip r:embed="rId2"/>
          <a:stretch>
            <a:fillRect/>
          </a:stretch>
        </p:blipFill>
        <p:spPr>
          <a:xfrm>
            <a:off x="6007915" y="2427386"/>
            <a:ext cx="5439016" cy="3385586"/>
          </a:xfrm>
        </p:spPr>
      </p:pic>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45069" y="1746251"/>
            <a:ext cx="4862629" cy="2862322"/>
          </a:xfrm>
          <a:prstGeom prst="rect">
            <a:avLst/>
          </a:prstGeom>
          <a:solidFill>
            <a:schemeClr val="bg1">
              <a:lumMod val="95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CIRCUIT DIAGRAM:</a:t>
            </a:r>
          </a:p>
          <a:p>
            <a:pPr algn="just"/>
            <a:r>
              <a:rPr lang="en-US" sz="2000" dirty="0">
                <a:latin typeface="Times New Roman" panose="02020603050405020304" pitchFamily="18" charset="0"/>
                <a:cs typeface="Times New Roman" panose="02020603050405020304" pitchFamily="18" charset="0"/>
              </a:rPr>
              <a:t>The circuit diagram explains the connections made with the hardware components and the board. The Arduino uno is connected with the breadboard as the VCC and GND are connected with the rails. The Sensors, LCD and Servo motor is given connection with the rails and the other input/output pins are connected to digital as per the requirements.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FF0000"/>
                </a:solidFill>
              </a:rPr>
              <a:t>System Design</a:t>
            </a:r>
            <a:endParaRPr lang="en-IN" sz="2800" dirty="0"/>
          </a:p>
        </p:txBody>
      </p:sp>
      <p:pic>
        <p:nvPicPr>
          <p:cNvPr id="7" name="Content Placeholder 6">
            <a:extLst>
              <a:ext uri="{FF2B5EF4-FFF2-40B4-BE49-F238E27FC236}">
                <a16:creationId xmlns:a16="http://schemas.microsoft.com/office/drawing/2014/main" id="{3C72C4FD-58DD-2E93-2FF7-E9FE67FCE352}"/>
              </a:ext>
            </a:extLst>
          </p:cNvPr>
          <p:cNvPicPr>
            <a:picLocks noGrp="1" noChangeAspect="1"/>
          </p:cNvPicPr>
          <p:nvPr>
            <p:ph idx="1"/>
          </p:nvPr>
        </p:nvPicPr>
        <p:blipFill>
          <a:blip r:embed="rId2"/>
          <a:stretch>
            <a:fillRect/>
          </a:stretch>
        </p:blipFill>
        <p:spPr>
          <a:xfrm>
            <a:off x="8026400" y="1749425"/>
            <a:ext cx="3395980" cy="4267200"/>
          </a:xfrm>
        </p:spPr>
      </p:pic>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66233" y="1856701"/>
            <a:ext cx="6915571" cy="2013500"/>
          </a:xfrm>
          <a:prstGeom prst="rect">
            <a:avLst/>
          </a:prstGeom>
          <a:solidFill>
            <a:schemeClr val="bg1">
              <a:lumMod val="95000"/>
            </a:schemeClr>
          </a:solidFill>
        </p:spPr>
        <p:txBody>
          <a:bodyPr wrap="square" rtlCol="0">
            <a:spAutoFit/>
          </a:bodyPr>
          <a:lstStyle/>
          <a:p>
            <a:pPr algn="just">
              <a:lnSpc>
                <a:spcPct val="115000"/>
              </a:lnSpc>
            </a:pPr>
            <a:r>
              <a:rPr lang="en-IN" sz="2000" b="1" dirty="0">
                <a:solidFill>
                  <a:srgbClr val="000000"/>
                </a:solidFill>
                <a:effectLst/>
                <a:latin typeface="Times New Roman" panose="02020603050405020304" pitchFamily="18" charset="0"/>
                <a:ea typeface="Arial" panose="020B0604020202020204" pitchFamily="34" charset="0"/>
              </a:rPr>
              <a:t>FLOW DIAGRAM:</a:t>
            </a:r>
            <a:endParaRPr lang="en-IN" sz="2000" dirty="0">
              <a:effectLst/>
              <a:latin typeface="Arial" panose="020B0604020202020204" pitchFamily="34" charset="0"/>
              <a:ea typeface="Arial" panose="020B0604020202020204" pitchFamily="34" charset="0"/>
            </a:endParaRPr>
          </a:p>
          <a:p>
            <a:pPr algn="just">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The Diagram Explains that there are two sensors which acts as the decision taking modules for the built application. The doors will be open until the sensor is high and slot is available. This also provides a schematic view of how the coding part of the application should be. Slots plays a vital role in assigning the cars in specific parking.</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3303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1800" b="1" dirty="0">
                <a:effectLst/>
                <a:latin typeface="Times New Roman" panose="02020603050405020304" pitchFamily="18" charset="0"/>
                <a:ea typeface="Times New Roman" panose="02020603050405020304" pitchFamily="18" charset="0"/>
              </a:rPr>
              <a:t>ARDUINO UNO:</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IN" sz="1800"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his is microcontroller setup for the car parking system which acts as the CPU of the whole system. This takes inputs from the Sensors and triggers the actuators. </a:t>
            </a:r>
            <a:endParaRPr lang="en-IN" sz="1800" dirty="0">
              <a:effectLst/>
              <a:latin typeface="Arial" panose="020B0604020202020204" pitchFamily="34" charset="0"/>
              <a:ea typeface="Arial" panose="020B0604020202020204" pitchFamily="34" charset="0"/>
            </a:endParaRPr>
          </a:p>
          <a:p>
            <a:pPr marL="0" marR="3175" indent="0" algn="just">
              <a:lnSpc>
                <a:spcPct val="150000"/>
              </a:lnSpc>
              <a:buNone/>
            </a:pPr>
            <a:r>
              <a:rPr lang="en-IN" sz="1800" b="1" dirty="0">
                <a:solidFill>
                  <a:srgbClr val="000000"/>
                </a:solidFill>
                <a:effectLst/>
                <a:latin typeface="Times New Roman" panose="02020603050405020304" pitchFamily="18" charset="0"/>
                <a:ea typeface="Arial" panose="020B0604020202020204" pitchFamily="34" charset="0"/>
              </a:rPr>
              <a:t>IR-SENSOR:</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IN" sz="1800" dirty="0">
                <a:solidFill>
                  <a:srgbClr val="000000"/>
                </a:solidFill>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his sensor is used to trigger an event at the time of car’s entry or exit and sends the information to the controller. </a:t>
            </a:r>
          </a:p>
          <a:p>
            <a:pPr marL="0" marR="3175" indent="0" algn="just">
              <a:lnSpc>
                <a:spcPct val="150000"/>
              </a:lnSpc>
              <a:buNone/>
            </a:pPr>
            <a:r>
              <a:rPr lang="en-IN" sz="1800" b="1" dirty="0">
                <a:solidFill>
                  <a:srgbClr val="000000"/>
                </a:solidFill>
                <a:effectLst/>
                <a:latin typeface="Times New Roman" panose="02020603050405020304" pitchFamily="18" charset="0"/>
                <a:ea typeface="Arial" panose="020B0604020202020204" pitchFamily="34" charset="0"/>
              </a:rPr>
              <a:t>LCD MODULE:</a:t>
            </a:r>
            <a:endParaRPr lang="en-US" sz="1800" dirty="0">
              <a:latin typeface="Times New Roman" panose="02020603050405020304" pitchFamily="18" charset="0"/>
              <a:cs typeface="Times New Roman" panose="02020603050405020304" pitchFamily="18" charset="0"/>
            </a:endParaRPr>
          </a:p>
          <a:p>
            <a:pPr marR="3175" algn="just">
              <a:lnSpc>
                <a:spcPct val="150000"/>
              </a:lnSpc>
            </a:pPr>
            <a:r>
              <a:rPr lang="en-US" sz="1800" dirty="0">
                <a:latin typeface="Times New Roman" panose="02020603050405020304" pitchFamily="18" charset="0"/>
                <a:cs typeface="Times New Roman" panose="02020603050405020304" pitchFamily="18" charset="0"/>
              </a:rPr>
              <a:t>This module is used to notify about the availability of slots in the parking. </a:t>
            </a:r>
          </a:p>
          <a:p>
            <a:pPr marL="0" marR="3175" indent="0" algn="just">
              <a:lnSpc>
                <a:spcPct val="150000"/>
              </a:lnSpc>
              <a:buNone/>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162</TotalTime>
  <Words>1687</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Introduction</vt:lpstr>
      <vt:lpstr>Literature Survey</vt:lpstr>
      <vt:lpstr>System Design</vt:lpstr>
      <vt:lpstr>System Design</vt:lpstr>
      <vt:lpstr>List of Modules</vt:lpstr>
      <vt:lpstr>List of Modules</vt:lpstr>
      <vt:lpstr>Implementation/Results of Module</vt:lpstr>
      <vt:lpstr> Conclusion</vt:lpstr>
      <vt:lpstr>References</vt:lpstr>
      <vt:lpstr>Github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 KANAGA SHANMUGAM</cp:lastModifiedBy>
  <cp:revision>8</cp:revision>
  <dcterms:created xsi:type="dcterms:W3CDTF">2023-08-03T04:32:00Z</dcterms:created>
  <dcterms:modified xsi:type="dcterms:W3CDTF">2024-05-25T00:18:12Z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