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Libre Franklin"/>
      <p:regular r:id="rId26"/>
      <p:bold r:id="rId27"/>
      <p:italic r:id="rId28"/>
      <p:boldItalic r:id="rId29"/>
    </p:embeddedFont>
    <p:embeddedFont>
      <p:font typeface="Franklin Gothic"/>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idD06I9xJUkh+ud5sgCA5rxsvI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ibreFranklin-regular.fntdata"/><Relationship Id="rId25" Type="http://schemas.openxmlformats.org/officeDocument/2006/relationships/slide" Target="slides/slide21.xml"/><Relationship Id="rId28" Type="http://schemas.openxmlformats.org/officeDocument/2006/relationships/font" Target="fonts/LibreFranklin-italic.fntdata"/><Relationship Id="rId27" Type="http://schemas.openxmlformats.org/officeDocument/2006/relationships/font" Target="fonts/LibreFranklin-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ibreFranklin-bold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FranklinGothic-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3"/>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3"/>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1" name="Google Shape;21;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3" name="Google Shape;23;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3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2"/>
          <p:cNvSpPr txBox="1"/>
          <p:nvPr>
            <p:ph idx="1" type="body"/>
          </p:nvPr>
        </p:nvSpPr>
        <p:spPr>
          <a:xfrm rot="5400000">
            <a:off x="4269977" y="-1352782"/>
            <a:ext cx="3652047"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8" name="Google Shape;78;p3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0" name="Google Shape;80;p3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1" name="Shape 81"/>
        <p:cNvGrpSpPr/>
        <p:nvPr/>
      </p:nvGrpSpPr>
      <p:grpSpPr>
        <a:xfrm>
          <a:off x="0" y="0"/>
          <a:ext cx="0" cy="0"/>
          <a:chOff x="0" y="0"/>
          <a:chExt cx="0" cy="0"/>
        </a:xfrm>
      </p:grpSpPr>
      <p:sp>
        <p:nvSpPr>
          <p:cNvPr id="82" name="Google Shape;82;p33"/>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3"/>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3"/>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5" name="Google Shape;85;p33"/>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3"/>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0" name="Google Shape;90;p3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24"/>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7" name="Google Shape;27;p2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2" name="Google Shape;32;p2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4" name="Google Shape;34;p2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2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6"/>
          <p:cNvSpPr txBox="1"/>
          <p:nvPr>
            <p:ph idx="1" type="body"/>
          </p:nvPr>
        </p:nvSpPr>
        <p:spPr>
          <a:xfrm>
            <a:off x="581193" y="2228003"/>
            <a:ext cx="5194767"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8" name="Google Shape;38;p26"/>
          <p:cNvSpPr txBox="1"/>
          <p:nvPr>
            <p:ph idx="2" type="body"/>
          </p:nvPr>
        </p:nvSpPr>
        <p:spPr>
          <a:xfrm>
            <a:off x="6416039" y="2228003"/>
            <a:ext cx="5194769"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9" name="Google Shape;39;p2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1" name="Google Shape;41;p2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2" name="Shape 42"/>
        <p:cNvGrpSpPr/>
        <p:nvPr/>
      </p:nvGrpSpPr>
      <p:grpSpPr>
        <a:xfrm>
          <a:off x="0" y="0"/>
          <a:ext cx="0" cy="0"/>
          <a:chOff x="0" y="0"/>
          <a:chExt cx="0" cy="0"/>
        </a:xfrm>
      </p:grpSpPr>
      <p:sp>
        <p:nvSpPr>
          <p:cNvPr id="43" name="Google Shape;43;p2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5" name="Google Shape;45;p2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6" name="Google Shape;46;p2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7" name="Google Shape;47;p2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2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0" name="Google Shape;50;p2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28"/>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5" name="Google Shape;55;p2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9" name="Google Shape;59;p2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30"/>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0"/>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0"/>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4" name="Google Shape;64;p30"/>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5" name="Google Shape;65;p30"/>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0"/>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7" name="Google Shape;67;p30"/>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31"/>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1"/>
          <p:cNvSpPr/>
          <p:nvPr>
            <p:ph idx="2" type="pic"/>
          </p:nvPr>
        </p:nvSpPr>
        <p:spPr>
          <a:xfrm>
            <a:off x="447817" y="641350"/>
            <a:ext cx="11290859" cy="3651249"/>
          </a:xfrm>
          <a:prstGeom prst="rect">
            <a:avLst/>
          </a:prstGeom>
          <a:noFill/>
          <a:ln>
            <a:noFill/>
          </a:ln>
        </p:spPr>
      </p:sp>
      <p:sp>
        <p:nvSpPr>
          <p:cNvPr id="71" name="Google Shape;71;p31"/>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3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4" name="Google Shape;74;p3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22"/>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22"/>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2"/>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96" name="Google Shape;96;p1"/>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3600"/>
              <a:buFont typeface="Franklin Gothic"/>
              <a:buNone/>
            </a:pPr>
            <a:r>
              <a:rPr lang="en-US" sz="3600"/>
              <a:t>STUDENT </a:t>
            </a:r>
            <a:r>
              <a:rPr lang="en-US"/>
              <a:t>DETAILS</a:t>
            </a:r>
            <a:endParaRPr/>
          </a:p>
        </p:txBody>
      </p:sp>
      <p:sp>
        <p:nvSpPr>
          <p:cNvPr id="97" name="Google Shape;97;p1"/>
          <p:cNvSpPr/>
          <p:nvPr/>
        </p:nvSpPr>
        <p:spPr>
          <a:xfrm>
            <a:off x="446534" y="457200"/>
            <a:ext cx="3703320" cy="94997"/>
          </a:xfrm>
          <a:prstGeom prst="rect">
            <a:avLst/>
          </a:prstGeom>
          <a:solidFill>
            <a:srgbClr val="46535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98" name="Google Shape;98;p1"/>
          <p:cNvSpPr/>
          <p:nvPr/>
        </p:nvSpPr>
        <p:spPr>
          <a:xfrm>
            <a:off x="4241830" y="457200"/>
            <a:ext cx="3703320" cy="9144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99" name="Google Shape;99;p1"/>
          <p:cNvSpPr/>
          <p:nvPr/>
        </p:nvSpPr>
        <p:spPr>
          <a:xfrm>
            <a:off x="8042147" y="453643"/>
            <a:ext cx="3703320" cy="98554"/>
          </a:xfrm>
          <a:prstGeom prst="rect">
            <a:avLst/>
          </a:prstGeom>
          <a:solidFill>
            <a:srgbClr val="969F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00" name="Google Shape;100;p1"/>
          <p:cNvSpPr txBox="1"/>
          <p:nvPr/>
        </p:nvSpPr>
        <p:spPr>
          <a:xfrm>
            <a:off x="853435" y="2852946"/>
            <a:ext cx="98781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Libre Franklin"/>
                <a:ea typeface="Libre Franklin"/>
                <a:cs typeface="Libre Franklin"/>
                <a:sym typeface="Libre Franklin"/>
              </a:rPr>
              <a:t>Name: Kanaga Sivesh K S</a:t>
            </a:r>
            <a:endParaRPr/>
          </a:p>
          <a:p>
            <a:pPr indent="0" lvl="0" marL="0" marR="0" rtl="0" algn="l">
              <a:spcBef>
                <a:spcPts val="0"/>
              </a:spcBef>
              <a:spcAft>
                <a:spcPts val="0"/>
              </a:spcAft>
              <a:buNone/>
            </a:pPr>
            <a:r>
              <a:rPr lang="en-US" sz="2000">
                <a:solidFill>
                  <a:schemeClr val="dk1"/>
                </a:solidFill>
                <a:latin typeface="Libre Franklin"/>
                <a:ea typeface="Libre Franklin"/>
                <a:cs typeface="Libre Franklin"/>
                <a:sym typeface="Libre Franklin"/>
              </a:rPr>
              <a:t>Skills Build Email ID: kanagasiveshece2020@gmail.com</a:t>
            </a:r>
            <a:endParaRPr/>
          </a:p>
          <a:p>
            <a:pPr indent="0" lvl="0" marL="0" marR="0" rtl="0" algn="l">
              <a:spcBef>
                <a:spcPts val="0"/>
              </a:spcBef>
              <a:spcAft>
                <a:spcPts val="0"/>
              </a:spcAft>
              <a:buNone/>
            </a:pPr>
            <a:r>
              <a:rPr lang="en-US" sz="2000">
                <a:solidFill>
                  <a:schemeClr val="dk1"/>
                </a:solidFill>
                <a:latin typeface="Libre Franklin"/>
                <a:ea typeface="Libre Franklin"/>
                <a:cs typeface="Libre Franklin"/>
                <a:sym typeface="Libre Franklin"/>
              </a:rPr>
              <a:t>College Name: Velammal Engineering College</a:t>
            </a:r>
            <a:endParaRPr/>
          </a:p>
          <a:p>
            <a:pPr indent="0" lvl="0" marL="0" marR="0" rtl="0" algn="l">
              <a:spcBef>
                <a:spcPts val="0"/>
              </a:spcBef>
              <a:spcAft>
                <a:spcPts val="0"/>
              </a:spcAft>
              <a:buNone/>
            </a:pPr>
            <a:r>
              <a:rPr lang="en-US" sz="2000">
                <a:solidFill>
                  <a:schemeClr val="dk1"/>
                </a:solidFill>
                <a:latin typeface="Libre Franklin"/>
                <a:ea typeface="Libre Franklin"/>
                <a:cs typeface="Libre Franklin"/>
                <a:sym typeface="Libre Franklin"/>
              </a:rPr>
              <a:t>College State: Tamil Nadu</a:t>
            </a:r>
            <a:endParaRPr/>
          </a:p>
          <a:p>
            <a:pPr indent="0" lvl="0" marL="0" marR="0" rtl="0" algn="l">
              <a:spcBef>
                <a:spcPts val="0"/>
              </a:spcBef>
              <a:spcAft>
                <a:spcPts val="0"/>
              </a:spcAft>
              <a:buNone/>
            </a:pPr>
            <a:r>
              <a:rPr lang="en-US" sz="2000">
                <a:solidFill>
                  <a:schemeClr val="dk1"/>
                </a:solidFill>
                <a:latin typeface="Libre Franklin"/>
                <a:ea typeface="Libre Franklin"/>
                <a:cs typeface="Libre Franklin"/>
                <a:sym typeface="Libre Franklin"/>
              </a:rPr>
              <a:t>Internship Domain Internship Start and End Date: Artificial Intelligence / 18/08/2023 and 30/09/2023</a:t>
            </a:r>
            <a:endParaRPr/>
          </a:p>
        </p:txBody>
      </p:sp>
      <p:pic>
        <p:nvPicPr>
          <p:cNvPr id="101" name="Google Shape;101;p1"/>
          <p:cNvPicPr preferRelativeResize="0"/>
          <p:nvPr/>
        </p:nvPicPr>
        <p:blipFill rotWithShape="1">
          <a:blip r:embed="rId3">
            <a:alphaModFix/>
          </a:blip>
          <a:srcRect b="0" l="0" r="0" t="0"/>
          <a:stretch/>
        </p:blipFill>
        <p:spPr>
          <a:xfrm>
            <a:off x="9937778" y="4791938"/>
            <a:ext cx="1896865" cy="1901080"/>
          </a:xfrm>
          <a:prstGeom prst="ellipse">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RESULTS</a:t>
            </a:r>
            <a:endParaRPr/>
          </a:p>
        </p:txBody>
      </p:sp>
      <p:pic>
        <p:nvPicPr>
          <p:cNvPr id="155" name="Google Shape;155;p10"/>
          <p:cNvPicPr preferRelativeResize="0"/>
          <p:nvPr/>
        </p:nvPicPr>
        <p:blipFill rotWithShape="1">
          <a:blip r:embed="rId3">
            <a:alphaModFix/>
          </a:blip>
          <a:srcRect b="0" l="0" r="0" t="0"/>
          <a:stretch/>
        </p:blipFill>
        <p:spPr>
          <a:xfrm>
            <a:off x="581191" y="1528763"/>
            <a:ext cx="11029616" cy="498317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RESULTS</a:t>
            </a:r>
            <a:endParaRPr/>
          </a:p>
        </p:txBody>
      </p:sp>
      <p:pic>
        <p:nvPicPr>
          <p:cNvPr id="161" name="Google Shape;161;p11"/>
          <p:cNvPicPr preferRelativeResize="0"/>
          <p:nvPr/>
        </p:nvPicPr>
        <p:blipFill rotWithShape="1">
          <a:blip r:embed="rId3">
            <a:alphaModFix/>
          </a:blip>
          <a:srcRect b="0" l="0" r="0" t="0"/>
          <a:stretch/>
        </p:blipFill>
        <p:spPr>
          <a:xfrm>
            <a:off x="581190" y="1443318"/>
            <a:ext cx="11180503" cy="500513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2"/>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RESULTS</a:t>
            </a:r>
            <a:endParaRPr/>
          </a:p>
        </p:txBody>
      </p:sp>
      <p:pic>
        <p:nvPicPr>
          <p:cNvPr id="167" name="Google Shape;167;p12"/>
          <p:cNvPicPr preferRelativeResize="0"/>
          <p:nvPr/>
        </p:nvPicPr>
        <p:blipFill rotWithShape="1">
          <a:blip r:embed="rId3">
            <a:alphaModFix/>
          </a:blip>
          <a:srcRect b="0" l="0" r="0" t="0"/>
          <a:stretch/>
        </p:blipFill>
        <p:spPr>
          <a:xfrm>
            <a:off x="581191" y="1431521"/>
            <a:ext cx="11029616" cy="50388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RESULTS</a:t>
            </a:r>
            <a:endParaRPr/>
          </a:p>
        </p:txBody>
      </p:sp>
      <p:pic>
        <p:nvPicPr>
          <p:cNvPr id="173" name="Google Shape;173;p13"/>
          <p:cNvPicPr preferRelativeResize="0"/>
          <p:nvPr/>
        </p:nvPicPr>
        <p:blipFill rotWithShape="1">
          <a:blip r:embed="rId3">
            <a:alphaModFix/>
          </a:blip>
          <a:srcRect b="0" l="0" r="0" t="0"/>
          <a:stretch/>
        </p:blipFill>
        <p:spPr>
          <a:xfrm>
            <a:off x="472773" y="1812925"/>
            <a:ext cx="11138034" cy="46574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14"/>
          <p:cNvPicPr preferRelativeResize="0"/>
          <p:nvPr>
            <p:ph idx="1" type="body"/>
          </p:nvPr>
        </p:nvPicPr>
        <p:blipFill rotWithShape="1">
          <a:blip r:embed="rId3">
            <a:alphaModFix/>
          </a:blip>
          <a:srcRect b="0" l="0" r="0" t="0"/>
          <a:stretch/>
        </p:blipFill>
        <p:spPr>
          <a:xfrm>
            <a:off x="472440" y="617220"/>
            <a:ext cx="11029950" cy="1195705"/>
          </a:xfrm>
          <a:prstGeom prst="rect">
            <a:avLst/>
          </a:prstGeom>
          <a:noFill/>
          <a:ln>
            <a:noFill/>
          </a:ln>
        </p:spPr>
      </p:pic>
      <p:pic>
        <p:nvPicPr>
          <p:cNvPr id="179" name="Google Shape;179;p14"/>
          <p:cNvPicPr preferRelativeResize="0"/>
          <p:nvPr/>
        </p:nvPicPr>
        <p:blipFill rotWithShape="1">
          <a:blip r:embed="rId4">
            <a:alphaModFix/>
          </a:blip>
          <a:srcRect b="0" l="0" r="0" t="0"/>
          <a:stretch/>
        </p:blipFill>
        <p:spPr>
          <a:xfrm>
            <a:off x="472439" y="1582356"/>
            <a:ext cx="11029949" cy="469712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15"/>
          <p:cNvPicPr preferRelativeResize="0"/>
          <p:nvPr>
            <p:ph idx="1" type="body"/>
          </p:nvPr>
        </p:nvPicPr>
        <p:blipFill rotWithShape="1">
          <a:blip r:embed="rId3">
            <a:alphaModFix/>
          </a:blip>
          <a:srcRect b="0" l="0" r="0" t="0"/>
          <a:stretch/>
        </p:blipFill>
        <p:spPr>
          <a:xfrm>
            <a:off x="472440" y="617220"/>
            <a:ext cx="11029950" cy="1195705"/>
          </a:xfrm>
          <a:prstGeom prst="rect">
            <a:avLst/>
          </a:prstGeom>
          <a:noFill/>
          <a:ln>
            <a:noFill/>
          </a:ln>
        </p:spPr>
      </p:pic>
      <p:pic>
        <p:nvPicPr>
          <p:cNvPr id="185" name="Google Shape;185;p15"/>
          <p:cNvPicPr preferRelativeResize="0"/>
          <p:nvPr/>
        </p:nvPicPr>
        <p:blipFill rotWithShape="1">
          <a:blip r:embed="rId4">
            <a:alphaModFix/>
          </a:blip>
          <a:srcRect b="0" l="0" r="0" t="0"/>
          <a:stretch/>
        </p:blipFill>
        <p:spPr>
          <a:xfrm>
            <a:off x="472439" y="1763230"/>
            <a:ext cx="11247121" cy="473947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16"/>
          <p:cNvPicPr preferRelativeResize="0"/>
          <p:nvPr>
            <p:ph idx="1" type="body"/>
          </p:nvPr>
        </p:nvPicPr>
        <p:blipFill rotWithShape="1">
          <a:blip r:embed="rId3">
            <a:alphaModFix/>
          </a:blip>
          <a:srcRect b="0" l="0" r="0" t="0"/>
          <a:stretch/>
        </p:blipFill>
        <p:spPr>
          <a:xfrm>
            <a:off x="472440" y="617220"/>
            <a:ext cx="11029950" cy="1195705"/>
          </a:xfrm>
          <a:prstGeom prst="rect">
            <a:avLst/>
          </a:prstGeom>
          <a:noFill/>
          <a:ln>
            <a:noFill/>
          </a:ln>
        </p:spPr>
      </p:pic>
      <p:pic>
        <p:nvPicPr>
          <p:cNvPr id="191" name="Google Shape;191;p16"/>
          <p:cNvPicPr preferRelativeResize="0"/>
          <p:nvPr/>
        </p:nvPicPr>
        <p:blipFill rotWithShape="1">
          <a:blip r:embed="rId4">
            <a:alphaModFix/>
          </a:blip>
          <a:srcRect b="0" l="0" r="0" t="0"/>
          <a:stretch/>
        </p:blipFill>
        <p:spPr>
          <a:xfrm>
            <a:off x="472439" y="1644330"/>
            <a:ext cx="11247121" cy="483617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17"/>
          <p:cNvPicPr preferRelativeResize="0"/>
          <p:nvPr>
            <p:ph idx="1" type="body"/>
          </p:nvPr>
        </p:nvPicPr>
        <p:blipFill rotWithShape="1">
          <a:blip r:embed="rId3">
            <a:alphaModFix/>
          </a:blip>
          <a:srcRect b="0" l="0" r="0" t="0"/>
          <a:stretch/>
        </p:blipFill>
        <p:spPr>
          <a:xfrm>
            <a:off x="472440" y="617220"/>
            <a:ext cx="11029950" cy="1195705"/>
          </a:xfrm>
          <a:prstGeom prst="rect">
            <a:avLst/>
          </a:prstGeom>
          <a:noFill/>
          <a:ln>
            <a:noFill/>
          </a:ln>
        </p:spPr>
      </p:pic>
      <p:pic>
        <p:nvPicPr>
          <p:cNvPr id="197" name="Google Shape;197;p17"/>
          <p:cNvPicPr preferRelativeResize="0"/>
          <p:nvPr/>
        </p:nvPicPr>
        <p:blipFill rotWithShape="1">
          <a:blip r:embed="rId4">
            <a:alphaModFix/>
          </a:blip>
          <a:srcRect b="0" l="0" r="0" t="0"/>
          <a:stretch/>
        </p:blipFill>
        <p:spPr>
          <a:xfrm>
            <a:off x="522135" y="1655758"/>
            <a:ext cx="11029950" cy="486985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18"/>
          <p:cNvPicPr preferRelativeResize="0"/>
          <p:nvPr>
            <p:ph idx="1" type="body"/>
          </p:nvPr>
        </p:nvPicPr>
        <p:blipFill rotWithShape="1">
          <a:blip r:embed="rId3">
            <a:alphaModFix/>
          </a:blip>
          <a:srcRect b="0" l="0" r="0" t="0"/>
          <a:stretch/>
        </p:blipFill>
        <p:spPr>
          <a:xfrm>
            <a:off x="472440" y="617220"/>
            <a:ext cx="11029950" cy="1195705"/>
          </a:xfrm>
          <a:prstGeom prst="rect">
            <a:avLst/>
          </a:prstGeom>
          <a:noFill/>
          <a:ln>
            <a:noFill/>
          </a:ln>
        </p:spPr>
      </p:pic>
      <p:pic>
        <p:nvPicPr>
          <p:cNvPr id="203" name="Google Shape;203;p18"/>
          <p:cNvPicPr preferRelativeResize="0"/>
          <p:nvPr/>
        </p:nvPicPr>
        <p:blipFill rotWithShape="1">
          <a:blip r:embed="rId4">
            <a:alphaModFix/>
          </a:blip>
          <a:srcRect b="0" l="0" r="0" t="0"/>
          <a:stretch/>
        </p:blipFill>
        <p:spPr>
          <a:xfrm>
            <a:off x="472440" y="1492904"/>
            <a:ext cx="11071084" cy="47478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19"/>
          <p:cNvPicPr preferRelativeResize="0"/>
          <p:nvPr>
            <p:ph idx="1" type="body"/>
          </p:nvPr>
        </p:nvPicPr>
        <p:blipFill rotWithShape="1">
          <a:blip r:embed="rId3">
            <a:alphaModFix/>
          </a:blip>
          <a:srcRect b="0" l="0" r="0" t="0"/>
          <a:stretch/>
        </p:blipFill>
        <p:spPr>
          <a:xfrm>
            <a:off x="472440" y="617220"/>
            <a:ext cx="11029950" cy="1195705"/>
          </a:xfrm>
          <a:prstGeom prst="rect">
            <a:avLst/>
          </a:prstGeom>
          <a:noFill/>
          <a:ln>
            <a:noFill/>
          </a:ln>
        </p:spPr>
      </p:pic>
      <p:pic>
        <p:nvPicPr>
          <p:cNvPr id="209" name="Google Shape;209;p19"/>
          <p:cNvPicPr preferRelativeResize="0"/>
          <p:nvPr/>
        </p:nvPicPr>
        <p:blipFill rotWithShape="1">
          <a:blip r:embed="rId4">
            <a:alphaModFix/>
          </a:blip>
          <a:srcRect b="0" l="0" r="0" t="0"/>
          <a:stretch/>
        </p:blipFill>
        <p:spPr>
          <a:xfrm>
            <a:off x="472440" y="1683716"/>
            <a:ext cx="11029950" cy="48219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PROJECT TITLE/PROBLEM STATEMENT</a:t>
            </a:r>
            <a:br>
              <a:rPr lang="en-US"/>
            </a:br>
            <a:endParaRPr/>
          </a:p>
        </p:txBody>
      </p:sp>
      <p:sp>
        <p:nvSpPr>
          <p:cNvPr id="107" name="Google Shape;107;p2"/>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p>
            <a:pPr indent="-306070" lvl="0" marL="306070" rtl="0" algn="l">
              <a:lnSpc>
                <a:spcPct val="110000"/>
              </a:lnSpc>
              <a:spcBef>
                <a:spcPts val="0"/>
              </a:spcBef>
              <a:spcAft>
                <a:spcPts val="0"/>
              </a:spcAft>
              <a:buSzPts val="1840"/>
              <a:buChar char="◼"/>
            </a:pPr>
            <a:r>
              <a:rPr lang="en-US" sz="2000"/>
              <a:t>Sentiment Analysis of Restaurant Reviews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20"/>
          <p:cNvPicPr preferRelativeResize="0"/>
          <p:nvPr>
            <p:ph idx="1" type="body"/>
          </p:nvPr>
        </p:nvPicPr>
        <p:blipFill rotWithShape="1">
          <a:blip r:embed="rId3">
            <a:alphaModFix/>
          </a:blip>
          <a:srcRect b="0" l="0" r="0" t="0"/>
          <a:stretch/>
        </p:blipFill>
        <p:spPr>
          <a:xfrm>
            <a:off x="472440" y="617220"/>
            <a:ext cx="11029950" cy="1195705"/>
          </a:xfrm>
          <a:prstGeom prst="rect">
            <a:avLst/>
          </a:prstGeom>
          <a:noFill/>
          <a:ln>
            <a:noFill/>
          </a:ln>
        </p:spPr>
      </p:pic>
      <p:pic>
        <p:nvPicPr>
          <p:cNvPr id="215" name="Google Shape;215;p20"/>
          <p:cNvPicPr preferRelativeResize="0"/>
          <p:nvPr/>
        </p:nvPicPr>
        <p:blipFill rotWithShape="1">
          <a:blip r:embed="rId4">
            <a:alphaModFix/>
          </a:blip>
          <a:srcRect b="0" l="0" r="0" t="0"/>
          <a:stretch/>
        </p:blipFill>
        <p:spPr>
          <a:xfrm>
            <a:off x="472440" y="1617670"/>
            <a:ext cx="11029950" cy="490975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LINKS</a:t>
            </a:r>
            <a:endParaRPr/>
          </a:p>
        </p:txBody>
      </p:sp>
      <p:sp>
        <p:nvSpPr>
          <p:cNvPr id="221" name="Google Shape;221;p21"/>
          <p:cNvSpPr txBox="1"/>
          <p:nvPr>
            <p:ph idx="1" type="body"/>
          </p:nvPr>
        </p:nvSpPr>
        <p:spPr>
          <a:xfrm>
            <a:off x="581191" y="2074646"/>
            <a:ext cx="11029615" cy="3634486"/>
          </a:xfrm>
          <a:prstGeom prst="rect">
            <a:avLst/>
          </a:prstGeom>
          <a:noFill/>
          <a:ln>
            <a:noFill/>
          </a:ln>
        </p:spPr>
        <p:txBody>
          <a:bodyPr anchorCtr="0" anchor="ctr" bIns="45700" lIns="91425" spcFirstLastPara="1" rIns="91425" wrap="square" tIns="45700">
            <a:normAutofit/>
          </a:bodyPr>
          <a:lstStyle/>
          <a:p>
            <a:pPr indent="-306070" lvl="0" marL="306070" rtl="0" algn="l">
              <a:lnSpc>
                <a:spcPct val="110000"/>
              </a:lnSpc>
              <a:spcBef>
                <a:spcPts val="0"/>
              </a:spcBef>
              <a:spcAft>
                <a:spcPts val="0"/>
              </a:spcAft>
              <a:buSzPts val="1564"/>
              <a:buChar char="◼"/>
            </a:pPr>
            <a:r>
              <a:rPr lang="en-US"/>
              <a:t>Geeks for geeks :https://www.geeksforgeeks.org/sentiment-analysis-with-an-recurrent-neural-networks-rnn/?ref=lbp</a:t>
            </a:r>
            <a:endParaRPr/>
          </a:p>
          <a:p>
            <a:pPr indent="-306070" lvl="0" marL="306070" rtl="0" algn="l">
              <a:lnSpc>
                <a:spcPct val="110000"/>
              </a:lnSpc>
              <a:spcBef>
                <a:spcPts val="940"/>
              </a:spcBef>
              <a:spcAft>
                <a:spcPts val="0"/>
              </a:spcAft>
              <a:buSzPts val="1564"/>
              <a:buChar char="◼"/>
            </a:pPr>
            <a:r>
              <a:rPr lang="en-US"/>
              <a:t>Colab :https://drive.google.com/file/d/16tCym3sH7Yyx-RTrY9cM2tCoLKz2y71u/view?usp=sharing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581192" y="702156"/>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AGENDA</a:t>
            </a:r>
            <a:endParaRPr/>
          </a:p>
        </p:txBody>
      </p:sp>
      <p:sp>
        <p:nvSpPr>
          <p:cNvPr id="113" name="Google Shape;113;p3"/>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lnSpcReduction="10000"/>
          </a:bodyPr>
          <a:lstStyle/>
          <a:p>
            <a:pPr indent="-306070" lvl="0" marL="306070" rtl="0" algn="l">
              <a:lnSpc>
                <a:spcPct val="110000"/>
              </a:lnSpc>
              <a:spcBef>
                <a:spcPts val="0"/>
              </a:spcBef>
              <a:spcAft>
                <a:spcPts val="0"/>
              </a:spcAft>
              <a:buSzPts val="1564"/>
              <a:buChar char="◼"/>
            </a:pPr>
            <a:r>
              <a:rPr lang="en-US"/>
              <a:t>Introduction</a:t>
            </a:r>
            <a:endParaRPr/>
          </a:p>
          <a:p>
            <a:pPr indent="-306070" lvl="0" marL="306070" rtl="0" algn="l">
              <a:lnSpc>
                <a:spcPct val="110000"/>
              </a:lnSpc>
              <a:spcBef>
                <a:spcPts val="940"/>
              </a:spcBef>
              <a:spcAft>
                <a:spcPts val="0"/>
              </a:spcAft>
              <a:buSzPts val="1564"/>
              <a:buChar char="◼"/>
            </a:pPr>
            <a:r>
              <a:rPr lang="en-US"/>
              <a:t>Problem Statement</a:t>
            </a:r>
            <a:endParaRPr/>
          </a:p>
          <a:p>
            <a:pPr indent="-306070" lvl="0" marL="306070" rtl="0" algn="l">
              <a:lnSpc>
                <a:spcPct val="110000"/>
              </a:lnSpc>
              <a:spcBef>
                <a:spcPts val="940"/>
              </a:spcBef>
              <a:spcAft>
                <a:spcPts val="0"/>
              </a:spcAft>
              <a:buSzPts val="1564"/>
              <a:buChar char="◼"/>
            </a:pPr>
            <a:r>
              <a:rPr lang="en-US"/>
              <a:t>Project Overview</a:t>
            </a:r>
            <a:endParaRPr/>
          </a:p>
          <a:p>
            <a:pPr indent="-306070" lvl="0" marL="306070" rtl="0" algn="l">
              <a:lnSpc>
                <a:spcPct val="110000"/>
              </a:lnSpc>
              <a:spcBef>
                <a:spcPts val="940"/>
              </a:spcBef>
              <a:spcAft>
                <a:spcPts val="0"/>
              </a:spcAft>
              <a:buSzPts val="1564"/>
              <a:buChar char="◼"/>
            </a:pPr>
            <a:r>
              <a:rPr lang="en-US"/>
              <a:t>Who Are The End Users Of this project</a:t>
            </a:r>
            <a:endParaRPr/>
          </a:p>
          <a:p>
            <a:pPr indent="-306070" lvl="0" marL="306070" rtl="0" algn="l">
              <a:lnSpc>
                <a:spcPct val="110000"/>
              </a:lnSpc>
              <a:spcBef>
                <a:spcPts val="940"/>
              </a:spcBef>
              <a:spcAft>
                <a:spcPts val="0"/>
              </a:spcAft>
              <a:buSzPts val="1564"/>
              <a:buChar char="◼"/>
            </a:pPr>
            <a:r>
              <a:rPr lang="en-US"/>
              <a:t>Solutions and Value Proposition</a:t>
            </a:r>
            <a:endParaRPr/>
          </a:p>
          <a:p>
            <a:pPr indent="-306070" lvl="0" marL="306070" rtl="0" algn="l">
              <a:lnSpc>
                <a:spcPct val="110000"/>
              </a:lnSpc>
              <a:spcBef>
                <a:spcPts val="940"/>
              </a:spcBef>
              <a:spcAft>
                <a:spcPts val="0"/>
              </a:spcAft>
              <a:buSzPts val="1564"/>
              <a:buChar char="◼"/>
            </a:pPr>
            <a:r>
              <a:rPr lang="en-US"/>
              <a:t>Customization</a:t>
            </a:r>
            <a:endParaRPr/>
          </a:p>
          <a:p>
            <a:pPr indent="-306070" lvl="0" marL="306070" rtl="0" algn="l">
              <a:lnSpc>
                <a:spcPct val="110000"/>
              </a:lnSpc>
              <a:spcBef>
                <a:spcPts val="940"/>
              </a:spcBef>
              <a:spcAft>
                <a:spcPts val="0"/>
              </a:spcAft>
              <a:buSzPts val="1564"/>
              <a:buChar char="◼"/>
            </a:pPr>
            <a:r>
              <a:rPr lang="en-US"/>
              <a:t>Modelling</a:t>
            </a:r>
            <a:endParaRPr/>
          </a:p>
          <a:p>
            <a:pPr indent="-306070" lvl="0" marL="306070" rtl="0" algn="l">
              <a:lnSpc>
                <a:spcPct val="110000"/>
              </a:lnSpc>
              <a:spcBef>
                <a:spcPts val="940"/>
              </a:spcBef>
              <a:spcAft>
                <a:spcPts val="0"/>
              </a:spcAft>
              <a:buSzPts val="1564"/>
              <a:buChar char="◼"/>
            </a:pPr>
            <a:r>
              <a:rPr lang="en-US"/>
              <a:t>Results</a:t>
            </a:r>
            <a:endParaRPr/>
          </a:p>
          <a:p>
            <a:pPr indent="-306070" lvl="0" marL="306070" rtl="0" algn="l">
              <a:lnSpc>
                <a:spcPct val="110000"/>
              </a:lnSpc>
              <a:spcBef>
                <a:spcPts val="940"/>
              </a:spcBef>
              <a:spcAft>
                <a:spcPts val="0"/>
              </a:spcAft>
              <a:buSzPts val="1564"/>
              <a:buChar char="◼"/>
            </a:pPr>
            <a:r>
              <a:rPr lang="en-US"/>
              <a:t>Links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581192" y="702156"/>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PROJECT  OVERVIEW</a:t>
            </a:r>
            <a:endParaRPr/>
          </a:p>
        </p:txBody>
      </p:sp>
      <p:sp>
        <p:nvSpPr>
          <p:cNvPr id="119" name="Google Shape;119;p4"/>
          <p:cNvSpPr txBox="1"/>
          <p:nvPr>
            <p:ph idx="1" type="body"/>
          </p:nvPr>
        </p:nvSpPr>
        <p:spPr>
          <a:xfrm>
            <a:off x="581193" y="1967948"/>
            <a:ext cx="11276190" cy="461175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l">
              <a:lnSpc>
                <a:spcPct val="110000"/>
              </a:lnSpc>
              <a:spcBef>
                <a:spcPts val="0"/>
              </a:spcBef>
              <a:spcAft>
                <a:spcPts val="0"/>
              </a:spcAft>
              <a:buSzPct val="91999"/>
              <a:buNone/>
            </a:pPr>
            <a:r>
              <a:rPr b="1" lang="en-US" sz="2000"/>
              <a:t>Purpose: </a:t>
            </a:r>
            <a:endParaRPr/>
          </a:p>
          <a:p>
            <a:pPr indent="-306070" lvl="0" marL="306070" rtl="0" algn="l">
              <a:lnSpc>
                <a:spcPct val="110000"/>
              </a:lnSpc>
              <a:spcBef>
                <a:spcPts val="906"/>
              </a:spcBef>
              <a:spcAft>
                <a:spcPts val="0"/>
              </a:spcAft>
              <a:buSzPct val="91999"/>
              <a:buChar char="◼"/>
            </a:pPr>
            <a:r>
              <a:rPr lang="en-US" sz="1800"/>
              <a:t>The purpose of sentiment analysis of restaurant reviews is to understand customer satisfactionidentify areas for improvement, and make better business decisions, improve customer retention, and attract new customers.</a:t>
            </a:r>
            <a:endParaRPr/>
          </a:p>
          <a:p>
            <a:pPr indent="0" lvl="0" marL="0" rtl="0" algn="l">
              <a:lnSpc>
                <a:spcPct val="110000"/>
              </a:lnSpc>
              <a:spcBef>
                <a:spcPts val="940"/>
              </a:spcBef>
              <a:spcAft>
                <a:spcPts val="0"/>
              </a:spcAft>
              <a:buSzPct val="91999"/>
              <a:buNone/>
            </a:pPr>
            <a:r>
              <a:rPr b="1" lang="en-US" sz="2000"/>
              <a:t>Scope:</a:t>
            </a:r>
            <a:endParaRPr/>
          </a:p>
          <a:p>
            <a:pPr indent="-306070" lvl="0" marL="306070" rtl="0" algn="l">
              <a:lnSpc>
                <a:spcPct val="110000"/>
              </a:lnSpc>
              <a:spcBef>
                <a:spcPts val="906"/>
              </a:spcBef>
              <a:spcAft>
                <a:spcPts val="0"/>
              </a:spcAft>
              <a:buSzPct val="91999"/>
              <a:buChar char="◼"/>
            </a:pPr>
            <a:r>
              <a:rPr lang="en-US" sz="1800"/>
              <a:t>Sentiment analysis of restaurant reviews can be used to understand overall customer satisfaction, specific aspects of the dining experience, customer demographics, and competitive performance.</a:t>
            </a:r>
            <a:r>
              <a:rPr b="1" lang="en-US" sz="1800"/>
              <a:t> </a:t>
            </a:r>
            <a:endParaRPr/>
          </a:p>
          <a:p>
            <a:pPr indent="0" lvl="0" marL="0" rtl="0" algn="l">
              <a:lnSpc>
                <a:spcPct val="110000"/>
              </a:lnSpc>
              <a:spcBef>
                <a:spcPts val="906"/>
              </a:spcBef>
              <a:spcAft>
                <a:spcPts val="0"/>
              </a:spcAft>
              <a:buSzPct val="91999"/>
              <a:buNone/>
            </a:pPr>
            <a:r>
              <a:rPr b="1" lang="en-US" sz="1800"/>
              <a:t>Objectives:</a:t>
            </a:r>
            <a:endParaRPr/>
          </a:p>
          <a:p>
            <a:pPr indent="-306070" lvl="0" marL="306070" rtl="0" algn="l">
              <a:lnSpc>
                <a:spcPct val="110000"/>
              </a:lnSpc>
              <a:spcBef>
                <a:spcPts val="906"/>
              </a:spcBef>
              <a:spcAft>
                <a:spcPts val="0"/>
              </a:spcAft>
              <a:buSzPct val="91999"/>
              <a:buChar char="◼"/>
            </a:pPr>
            <a:r>
              <a:rPr lang="en-US" sz="1800"/>
              <a:t>Classify reviews as positive or negative</a:t>
            </a:r>
            <a:endParaRPr/>
          </a:p>
          <a:p>
            <a:pPr indent="-306070" lvl="0" marL="306070" rtl="0" algn="l">
              <a:lnSpc>
                <a:spcPct val="110000"/>
              </a:lnSpc>
              <a:spcBef>
                <a:spcPts val="906"/>
              </a:spcBef>
              <a:spcAft>
                <a:spcPts val="0"/>
              </a:spcAft>
              <a:buSzPct val="91999"/>
              <a:buChar char="◼"/>
            </a:pPr>
            <a:r>
              <a:rPr lang="en-US" sz="1800"/>
              <a:t>Understand customer satisfaction</a:t>
            </a:r>
            <a:endParaRPr/>
          </a:p>
          <a:p>
            <a:pPr indent="-306070" lvl="0" marL="306070" rtl="0" algn="l">
              <a:lnSpc>
                <a:spcPct val="110000"/>
              </a:lnSpc>
              <a:spcBef>
                <a:spcPts val="906"/>
              </a:spcBef>
              <a:spcAft>
                <a:spcPts val="0"/>
              </a:spcAft>
              <a:buSzPct val="91999"/>
              <a:buChar char="◼"/>
            </a:pPr>
            <a:r>
              <a:rPr lang="en-US" sz="1800"/>
              <a:t>Identify areas for improvement</a:t>
            </a:r>
            <a:endParaRPr/>
          </a:p>
          <a:p>
            <a:pPr indent="-306070" lvl="0" marL="306070" rtl="0" algn="l">
              <a:lnSpc>
                <a:spcPct val="110000"/>
              </a:lnSpc>
              <a:spcBef>
                <a:spcPts val="906"/>
              </a:spcBef>
              <a:spcAft>
                <a:spcPts val="0"/>
              </a:spcAft>
              <a:buSzPct val="91999"/>
              <a:buChar char="◼"/>
            </a:pPr>
            <a:r>
              <a:rPr lang="en-US" sz="1800"/>
              <a:t>Make better business decisions</a:t>
            </a:r>
            <a:endParaRPr/>
          </a:p>
          <a:p>
            <a:pPr indent="-306070" lvl="0" marL="306070" rtl="0" algn="l">
              <a:lnSpc>
                <a:spcPct val="110000"/>
              </a:lnSpc>
              <a:spcBef>
                <a:spcPts val="906"/>
              </a:spcBef>
              <a:spcAft>
                <a:spcPts val="0"/>
              </a:spcAft>
              <a:buSzPct val="91999"/>
              <a:buChar char="◼"/>
            </a:pPr>
            <a:r>
              <a:rPr lang="en-US" sz="1800"/>
              <a:t>Identify specific aspects of the dining experience that customers are most and least satisfied with</a:t>
            </a:r>
            <a:endParaRPr/>
          </a:p>
          <a:p>
            <a:pPr indent="-306070" lvl="0" marL="306070" rtl="0" algn="l">
              <a:lnSpc>
                <a:spcPct val="110000"/>
              </a:lnSpc>
              <a:spcBef>
                <a:spcPts val="906"/>
              </a:spcBef>
              <a:spcAft>
                <a:spcPts val="0"/>
              </a:spcAft>
              <a:buSzPct val="91999"/>
              <a:buChar char="◼"/>
            </a:pPr>
            <a:r>
              <a:rPr lang="en-US" sz="1800"/>
              <a:t>Understand how different groups of customers (e.g., age groups, nationalities, etc.) feel about the restaurant</a:t>
            </a:r>
            <a:endParaRPr/>
          </a:p>
          <a:p>
            <a:pPr indent="-306070" lvl="0" marL="306070" rtl="0" algn="l">
              <a:lnSpc>
                <a:spcPct val="110000"/>
              </a:lnSpc>
              <a:spcBef>
                <a:spcPts val="906"/>
              </a:spcBef>
              <a:spcAft>
                <a:spcPts val="0"/>
              </a:spcAft>
              <a:buSzPct val="91999"/>
              <a:buChar char="◼"/>
            </a:pPr>
            <a:r>
              <a:rPr lang="en-US" sz="1800"/>
              <a:t>Compare the sentiment of reviews for a particular restaurant to those of its competitors</a:t>
            </a:r>
            <a:endParaRPr/>
          </a:p>
          <a:p>
            <a:pPr indent="-216687" lvl="0" marL="306070" rtl="0" algn="l">
              <a:lnSpc>
                <a:spcPct val="110000"/>
              </a:lnSpc>
              <a:spcBef>
                <a:spcPts val="906"/>
              </a:spcBef>
              <a:spcAft>
                <a:spcPts val="0"/>
              </a:spcAft>
              <a:buSzPct val="91999"/>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581192" y="702156"/>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sz="2800"/>
              <a:t>WHO ARE THE END USERS OF THIS PROJECT?</a:t>
            </a:r>
            <a:endParaRPr/>
          </a:p>
        </p:txBody>
      </p:sp>
      <p:sp>
        <p:nvSpPr>
          <p:cNvPr id="125" name="Google Shape;125;p5"/>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p>
            <a:pPr indent="-306070" lvl="0" marL="306070" rtl="0" algn="l">
              <a:lnSpc>
                <a:spcPct val="110000"/>
              </a:lnSpc>
              <a:spcBef>
                <a:spcPts val="0"/>
              </a:spcBef>
              <a:spcAft>
                <a:spcPts val="0"/>
              </a:spcAft>
              <a:buSzPts val="1564"/>
              <a:buChar char="◼"/>
            </a:pPr>
            <a:r>
              <a:rPr b="1" lang="en-US"/>
              <a:t>Restaurant owners and managers:</a:t>
            </a:r>
            <a:r>
              <a:rPr lang="en-US"/>
              <a:t> Understand customer satisfaction and identify areas for improvement.</a:t>
            </a:r>
            <a:endParaRPr/>
          </a:p>
          <a:p>
            <a:pPr indent="-306070" lvl="0" marL="306070" rtl="0" algn="l">
              <a:lnSpc>
                <a:spcPct val="110000"/>
              </a:lnSpc>
              <a:spcBef>
                <a:spcPts val="940"/>
              </a:spcBef>
              <a:spcAft>
                <a:spcPts val="0"/>
              </a:spcAft>
              <a:buSzPts val="1564"/>
              <a:buChar char="◼"/>
            </a:pPr>
            <a:r>
              <a:rPr b="1" lang="en-US"/>
              <a:t>Potential customers</a:t>
            </a:r>
            <a:r>
              <a:rPr lang="en-US"/>
              <a:t>: Learn about the quality of food and service before they dine there.</a:t>
            </a:r>
            <a:endParaRPr/>
          </a:p>
          <a:p>
            <a:pPr indent="-306070" lvl="0" marL="306070" rtl="0" algn="l">
              <a:lnSpc>
                <a:spcPct val="110000"/>
              </a:lnSpc>
              <a:spcBef>
                <a:spcPts val="940"/>
              </a:spcBef>
              <a:spcAft>
                <a:spcPts val="0"/>
              </a:spcAft>
              <a:buSzPts val="1564"/>
              <a:buChar char="◼"/>
            </a:pPr>
            <a:r>
              <a:rPr b="1" lang="en-US"/>
              <a:t>Market researchers and analysts</a:t>
            </a:r>
            <a:r>
              <a:rPr lang="en-US"/>
              <a:t>: Track customer trends over time.</a:t>
            </a:r>
            <a:endParaRPr/>
          </a:p>
          <a:p>
            <a:pPr indent="-306070" lvl="0" marL="306070" rtl="0" algn="l">
              <a:lnSpc>
                <a:spcPct val="110000"/>
              </a:lnSpc>
              <a:spcBef>
                <a:spcPts val="940"/>
              </a:spcBef>
              <a:spcAft>
                <a:spcPts val="0"/>
              </a:spcAft>
              <a:buSzPts val="1564"/>
              <a:buChar char="◼"/>
            </a:pPr>
            <a:r>
              <a:rPr b="1" lang="en-US"/>
              <a:t>Food critics and journalists:</a:t>
            </a:r>
            <a:r>
              <a:rPr lang="en-US"/>
              <a:t> Write more informed reviews of restaurants.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581192" y="702156"/>
            <a:ext cx="11029616" cy="888105"/>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YOUR SOLUTION AND ITS VALUE PROPOSITION</a:t>
            </a:r>
            <a:endParaRPr/>
          </a:p>
        </p:txBody>
      </p:sp>
      <p:sp>
        <p:nvSpPr>
          <p:cNvPr id="131" name="Google Shape;131;p6"/>
          <p:cNvSpPr txBox="1"/>
          <p:nvPr>
            <p:ph idx="1" type="body"/>
          </p:nvPr>
        </p:nvSpPr>
        <p:spPr>
          <a:xfrm>
            <a:off x="581192" y="1729409"/>
            <a:ext cx="11107225" cy="4691269"/>
          </a:xfrm>
          <a:prstGeom prst="rect">
            <a:avLst/>
          </a:prstGeom>
          <a:noFill/>
          <a:ln>
            <a:noFill/>
          </a:ln>
        </p:spPr>
        <p:txBody>
          <a:bodyPr anchorCtr="0" anchor="ctr" bIns="45700" lIns="91425" spcFirstLastPara="1" rIns="91425" wrap="square" tIns="45700">
            <a:normAutofit fontScale="47500" lnSpcReduction="20000"/>
          </a:bodyPr>
          <a:lstStyle/>
          <a:p>
            <a:pPr indent="0" lvl="0" marL="0" rtl="0" algn="l">
              <a:lnSpc>
                <a:spcPct val="110000"/>
              </a:lnSpc>
              <a:spcBef>
                <a:spcPts val="0"/>
              </a:spcBef>
              <a:spcAft>
                <a:spcPts val="0"/>
              </a:spcAft>
              <a:buSzPct val="91999"/>
              <a:buNone/>
            </a:pPr>
            <a:r>
              <a:rPr b="1" lang="en-US" sz="4200"/>
              <a:t>Solution:</a:t>
            </a:r>
            <a:endParaRPr/>
          </a:p>
          <a:p>
            <a:pPr indent="0" lvl="0" marL="0" rtl="0" algn="l">
              <a:lnSpc>
                <a:spcPct val="110000"/>
              </a:lnSpc>
              <a:spcBef>
                <a:spcPts val="894"/>
              </a:spcBef>
              <a:spcAft>
                <a:spcPts val="0"/>
              </a:spcAft>
              <a:buSzPct val="92000"/>
              <a:buNone/>
            </a:pPr>
            <a:r>
              <a:rPr lang="en-US" sz="3100"/>
              <a:t>I would use my knowledge of language and my ability to understand the context of text to analyze restaurant reviews and classify them as positive or negative. I would also be able to identify specific aspects of the dining experience that customers are most and least satisfied with This information could then be used by restaurants to improve their customer satisfaction and overall performance.</a:t>
            </a:r>
            <a:endParaRPr/>
          </a:p>
          <a:p>
            <a:pPr indent="0" lvl="0" marL="0" rtl="0" algn="l">
              <a:lnSpc>
                <a:spcPct val="110000"/>
              </a:lnSpc>
              <a:spcBef>
                <a:spcPts val="894"/>
              </a:spcBef>
              <a:spcAft>
                <a:spcPts val="0"/>
              </a:spcAft>
              <a:buSzPct val="92000"/>
              <a:buNone/>
            </a:pPr>
            <a:r>
              <a:rPr lang="en-US" sz="3100"/>
              <a:t>I believe that my solution could be a valuable tool for restaurants of all sizes. By understanding customer sentiment, restaurants can make better decisions about their food, service, marketing, and operations. This can lead to improved customer satisfaction and increased profits.</a:t>
            </a:r>
            <a:endParaRPr sz="3100"/>
          </a:p>
          <a:p>
            <a:pPr indent="0" lvl="0" marL="0" rtl="0" algn="l">
              <a:lnSpc>
                <a:spcPct val="110000"/>
              </a:lnSpc>
              <a:spcBef>
                <a:spcPts val="999"/>
              </a:spcBef>
              <a:spcAft>
                <a:spcPts val="0"/>
              </a:spcAft>
              <a:buSzPct val="91999"/>
              <a:buNone/>
            </a:pPr>
            <a:r>
              <a:rPr b="1" lang="en-US" sz="4200"/>
              <a:t>Value proposition:</a:t>
            </a:r>
            <a:endParaRPr/>
          </a:p>
          <a:p>
            <a:pPr indent="-306099" lvl="0" marL="306070" rtl="0" algn="l">
              <a:lnSpc>
                <a:spcPct val="110000"/>
              </a:lnSpc>
              <a:spcBef>
                <a:spcPts val="894"/>
              </a:spcBef>
              <a:spcAft>
                <a:spcPts val="0"/>
              </a:spcAft>
              <a:buSzPct val="92000"/>
              <a:buChar char="◼"/>
            </a:pPr>
            <a:r>
              <a:rPr lang="en-US" sz="3100"/>
              <a:t>My solution offers several advantages over traditional sentiment analysis methods:</a:t>
            </a:r>
            <a:endParaRPr/>
          </a:p>
          <a:p>
            <a:pPr indent="-306099" lvl="0" marL="306070" rtl="0" algn="l">
              <a:lnSpc>
                <a:spcPct val="110000"/>
              </a:lnSpc>
              <a:spcBef>
                <a:spcPts val="894"/>
              </a:spcBef>
              <a:spcAft>
                <a:spcPts val="0"/>
              </a:spcAft>
              <a:buSzPct val="92000"/>
              <a:buChar char="◼"/>
            </a:pPr>
            <a:r>
              <a:rPr lang="en-US" sz="3100"/>
              <a:t>Accuracy: LLMs are able to achieve high accuracy on sentiment analysis tasks.</a:t>
            </a:r>
            <a:endParaRPr/>
          </a:p>
          <a:p>
            <a:pPr indent="-306099" lvl="0" marL="306070" rtl="0" algn="l">
              <a:lnSpc>
                <a:spcPct val="110000"/>
              </a:lnSpc>
              <a:spcBef>
                <a:spcPts val="894"/>
              </a:spcBef>
              <a:spcAft>
                <a:spcPts val="0"/>
              </a:spcAft>
              <a:buSzPct val="92000"/>
              <a:buChar char="◼"/>
            </a:pPr>
            <a:r>
              <a:rPr lang="en-US" sz="3100"/>
              <a:t>Scalability: LLMs can be used to analyze large volumes of text data in a short amount of time.</a:t>
            </a:r>
            <a:endParaRPr/>
          </a:p>
          <a:p>
            <a:pPr indent="-306099" lvl="0" marL="306070" rtl="0" algn="l">
              <a:lnSpc>
                <a:spcPct val="110000"/>
              </a:lnSpc>
              <a:spcBef>
                <a:spcPts val="894"/>
              </a:spcBef>
              <a:spcAft>
                <a:spcPts val="0"/>
              </a:spcAft>
              <a:buSzPct val="92000"/>
              <a:buChar char="◼"/>
            </a:pPr>
            <a:r>
              <a:rPr lang="en-US" sz="3100"/>
              <a:t>Flexibility: LLMs can be used to analyze different types of text data, including restaurant reviews, social media posts, and customer surveys.</a:t>
            </a:r>
            <a:endParaRPr/>
          </a:p>
          <a:p>
            <a:pPr indent="-306099" lvl="0" marL="306070" rtl="0" algn="l">
              <a:lnSpc>
                <a:spcPct val="110000"/>
              </a:lnSpc>
              <a:spcBef>
                <a:spcPts val="894"/>
              </a:spcBef>
              <a:spcAft>
                <a:spcPts val="0"/>
              </a:spcAft>
              <a:buSzPct val="92000"/>
              <a:buChar char="◼"/>
            </a:pPr>
            <a:r>
              <a:rPr lang="en-US" sz="3100"/>
              <a:t>Additionally, my solution is easy to use and deploy. Restaurants can simply provide me with a set of restaurant reviews, and I will return the sentiment of each review. This information can then be used to improve the restaurant experience for customers.</a:t>
            </a:r>
            <a:endParaRPr/>
          </a:p>
          <a:p>
            <a:pPr indent="0" lvl="0" marL="0" rtl="0" algn="l">
              <a:lnSpc>
                <a:spcPct val="110000"/>
              </a:lnSpc>
              <a:spcBef>
                <a:spcPts val="790"/>
              </a:spcBef>
              <a:spcAft>
                <a:spcPts val="0"/>
              </a:spcAft>
              <a:buSzPct val="91999"/>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HOW DID YOU CUSTOMIZE THE PROJECT AND MAKE IT YOUR OWN</a:t>
            </a:r>
            <a:endParaRPr/>
          </a:p>
        </p:txBody>
      </p:sp>
      <p:sp>
        <p:nvSpPr>
          <p:cNvPr id="137" name="Google Shape;137;p7"/>
          <p:cNvSpPr txBox="1"/>
          <p:nvPr>
            <p:ph idx="1" type="body"/>
          </p:nvPr>
        </p:nvSpPr>
        <p:spPr>
          <a:xfrm>
            <a:off x="581191" y="2074646"/>
            <a:ext cx="11029615" cy="3634486"/>
          </a:xfrm>
          <a:prstGeom prst="rect">
            <a:avLst/>
          </a:prstGeom>
          <a:noFill/>
          <a:ln>
            <a:noFill/>
          </a:ln>
        </p:spPr>
        <p:txBody>
          <a:bodyPr anchorCtr="0" anchor="ctr" bIns="45700" lIns="91425" spcFirstLastPara="1" rIns="91425" wrap="square" tIns="45700">
            <a:normAutofit/>
          </a:bodyPr>
          <a:lstStyle/>
          <a:p>
            <a:pPr indent="-306070" lvl="0" marL="306070" rtl="0" algn="l">
              <a:lnSpc>
                <a:spcPct val="110000"/>
              </a:lnSpc>
              <a:spcBef>
                <a:spcPts val="0"/>
              </a:spcBef>
              <a:spcAft>
                <a:spcPts val="0"/>
              </a:spcAft>
              <a:buSzPts val="1564"/>
              <a:buChar char="◼"/>
            </a:pPr>
            <a:r>
              <a:rPr lang="en-US"/>
              <a:t>I used my knowledge of language and my ability to understand the context of text to improve the accuracy of the sentiment analysis. </a:t>
            </a:r>
            <a:endParaRPr/>
          </a:p>
          <a:p>
            <a:pPr indent="-306070" lvl="0" marL="306070" rtl="0" algn="l">
              <a:lnSpc>
                <a:spcPct val="110000"/>
              </a:lnSpc>
              <a:spcBef>
                <a:spcPts val="940"/>
              </a:spcBef>
              <a:spcAft>
                <a:spcPts val="0"/>
              </a:spcAft>
              <a:buSzPts val="1564"/>
              <a:buChar char="◼"/>
            </a:pPr>
            <a:r>
              <a:rPr lang="en-US"/>
              <a:t>I made the project more flexible and scalable. My model can be used to analyze different types of text data, including restaurant reviews, social media posts, and customer surveys. It can also be used to analyze large volumes of text data in a short amount of time.</a:t>
            </a:r>
            <a:endParaRPr/>
          </a:p>
          <a:p>
            <a:pPr indent="-306070" lvl="0" marL="306070" rtl="0" algn="l">
              <a:lnSpc>
                <a:spcPct val="110000"/>
              </a:lnSpc>
              <a:spcBef>
                <a:spcPts val="940"/>
              </a:spcBef>
              <a:spcAft>
                <a:spcPts val="0"/>
              </a:spcAft>
              <a:buSzPts val="1564"/>
              <a:buChar char="◼"/>
            </a:pPr>
            <a:r>
              <a:rPr lang="en-US"/>
              <a:t>I made the project easier to use and deploy. Restaurants can simply provide me with a set of restaurant reviews, and I will return the sentiment of each review. This information can then be used to improve the restaurant experience for customers.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MODELLING</a:t>
            </a:r>
            <a:endParaRPr/>
          </a:p>
        </p:txBody>
      </p:sp>
      <p:sp>
        <p:nvSpPr>
          <p:cNvPr id="143" name="Google Shape;143;p8"/>
          <p:cNvSpPr txBox="1"/>
          <p:nvPr>
            <p:ph idx="1" type="body"/>
          </p:nvPr>
        </p:nvSpPr>
        <p:spPr>
          <a:xfrm>
            <a:off x="581191" y="2074646"/>
            <a:ext cx="11029615" cy="363448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10000"/>
              </a:lnSpc>
              <a:spcBef>
                <a:spcPts val="0"/>
              </a:spcBef>
              <a:spcAft>
                <a:spcPts val="0"/>
              </a:spcAft>
              <a:buSzPct val="92000"/>
              <a:buNone/>
            </a:pPr>
            <a:r>
              <a:rPr b="1" lang="en-US"/>
              <a:t>Multinomial Naive Bayes algorithm:</a:t>
            </a:r>
            <a:endParaRPr/>
          </a:p>
          <a:p>
            <a:pPr indent="-306070" lvl="0" marL="306070" rtl="0" algn="l">
              <a:lnSpc>
                <a:spcPct val="110000"/>
              </a:lnSpc>
              <a:spcBef>
                <a:spcPts val="906"/>
              </a:spcBef>
              <a:spcAft>
                <a:spcPts val="0"/>
              </a:spcAft>
              <a:buSzPct val="92000"/>
              <a:buChar char="◼"/>
            </a:pPr>
            <a:r>
              <a:rPr lang="en-US"/>
              <a:t>A probabilistic classification algorithm well-suited for text classification tasks, such as sentiment analysis.</a:t>
            </a:r>
            <a:endParaRPr/>
          </a:p>
          <a:p>
            <a:pPr indent="-306070" lvl="0" marL="306070" rtl="0" algn="l">
              <a:lnSpc>
                <a:spcPct val="110000"/>
              </a:lnSpc>
              <a:spcBef>
                <a:spcPts val="906"/>
              </a:spcBef>
              <a:spcAft>
                <a:spcPts val="0"/>
              </a:spcAft>
              <a:buSzPct val="92000"/>
              <a:buChar char="◼"/>
            </a:pPr>
            <a:r>
              <a:rPr lang="en-US"/>
              <a:t>Assumes that the features of the data are independent of each other.</a:t>
            </a:r>
            <a:endParaRPr/>
          </a:p>
          <a:p>
            <a:pPr indent="-306070" lvl="0" marL="306070" rtl="0" algn="l">
              <a:lnSpc>
                <a:spcPct val="110000"/>
              </a:lnSpc>
              <a:spcBef>
                <a:spcPts val="906"/>
              </a:spcBef>
              <a:spcAft>
                <a:spcPts val="0"/>
              </a:spcAft>
              <a:buSzPct val="92000"/>
              <a:buChar char="◼"/>
            </a:pPr>
            <a:r>
              <a:rPr lang="en-US"/>
              <a:t>Learns the probabilities of each word in the dataset belonging to each sentiment class (positive or negative).</a:t>
            </a:r>
            <a:endParaRPr/>
          </a:p>
          <a:p>
            <a:pPr indent="-306070" lvl="0" marL="306070" rtl="0" algn="l">
              <a:lnSpc>
                <a:spcPct val="110000"/>
              </a:lnSpc>
              <a:spcBef>
                <a:spcPts val="906"/>
              </a:spcBef>
              <a:spcAft>
                <a:spcPts val="0"/>
              </a:spcAft>
              <a:buSzPct val="92000"/>
              <a:buChar char="◼"/>
            </a:pPr>
            <a:r>
              <a:rPr lang="en-US"/>
              <a:t>Predicts the sentiment of a new review by calculating the probability of the review belonging to each sentiment class and then predicting the class with the highest probability.</a:t>
            </a:r>
            <a:endParaRPr/>
          </a:p>
          <a:p>
            <a:pPr indent="0" lvl="0" marL="0" rtl="0" algn="l">
              <a:lnSpc>
                <a:spcPct val="110000"/>
              </a:lnSpc>
              <a:spcBef>
                <a:spcPts val="906"/>
              </a:spcBef>
              <a:spcAft>
                <a:spcPts val="0"/>
              </a:spcAft>
              <a:buSzPct val="92000"/>
              <a:buNone/>
            </a:pPr>
            <a:r>
              <a:rPr b="1" lang="en-US"/>
              <a:t>Benefits of using the MNB algorithm for restaurant sentiment analysis:</a:t>
            </a:r>
            <a:endParaRPr/>
          </a:p>
          <a:p>
            <a:pPr indent="-306070" lvl="0" marL="306070" rtl="0" algn="l">
              <a:lnSpc>
                <a:spcPct val="110000"/>
              </a:lnSpc>
              <a:spcBef>
                <a:spcPts val="906"/>
              </a:spcBef>
              <a:spcAft>
                <a:spcPts val="0"/>
              </a:spcAft>
              <a:buSzPct val="92000"/>
              <a:buChar char="◼"/>
            </a:pPr>
            <a:r>
              <a:rPr lang="en-US"/>
              <a:t>Simple to implement and train.</a:t>
            </a:r>
            <a:endParaRPr/>
          </a:p>
          <a:p>
            <a:pPr indent="-306070" lvl="0" marL="306070" rtl="0" algn="l">
              <a:lnSpc>
                <a:spcPct val="110000"/>
              </a:lnSpc>
              <a:spcBef>
                <a:spcPts val="906"/>
              </a:spcBef>
              <a:spcAft>
                <a:spcPts val="0"/>
              </a:spcAft>
              <a:buSzPct val="92000"/>
              <a:buChar char="◼"/>
            </a:pPr>
            <a:r>
              <a:rPr lang="en-US"/>
              <a:t>Able to learn from even a relatively small dataset of labeled reviews.</a:t>
            </a:r>
            <a:endParaRPr/>
          </a:p>
          <a:p>
            <a:pPr indent="-306070" lvl="0" marL="306070" rtl="0" algn="l">
              <a:lnSpc>
                <a:spcPct val="110000"/>
              </a:lnSpc>
              <a:spcBef>
                <a:spcPts val="906"/>
              </a:spcBef>
              <a:spcAft>
                <a:spcPts val="0"/>
              </a:spcAft>
              <a:buSzPct val="92000"/>
              <a:buChar char="◼"/>
            </a:pPr>
            <a:r>
              <a:rPr lang="en-US"/>
              <a:t>Effective for text classification tasks.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RESULTS</a:t>
            </a:r>
            <a:endParaRPr/>
          </a:p>
        </p:txBody>
      </p:sp>
      <p:pic>
        <p:nvPicPr>
          <p:cNvPr id="149" name="Google Shape;149;p9"/>
          <p:cNvPicPr preferRelativeResize="0"/>
          <p:nvPr/>
        </p:nvPicPr>
        <p:blipFill rotWithShape="1">
          <a:blip r:embed="rId3">
            <a:alphaModFix/>
          </a:blip>
          <a:srcRect b="0" l="0" r="0" t="0"/>
          <a:stretch/>
        </p:blipFill>
        <p:spPr>
          <a:xfrm>
            <a:off x="578642" y="1641735"/>
            <a:ext cx="11034716" cy="48467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2021-05-26T16:50:00Z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514937B0A6D44926A56D934187BA91A6_13</vt:lpwstr>
  </property>
  <property fmtid="{D5CDD505-2E9C-101B-9397-08002B2CF9AE}" pid="4" name="KSOProductBuildVer">
    <vt:lpwstr>1033-12.2.0.13215</vt:lpwstr>
  </property>
</Properties>
</file>