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56" r:id="rId2"/>
    <p:sldId id="262" r:id="rId3"/>
    <p:sldId id="293" r:id="rId4"/>
    <p:sldId id="294" r:id="rId5"/>
    <p:sldId id="292" r:id="rId6"/>
    <p:sldId id="295" r:id="rId7"/>
    <p:sldId id="296" r:id="rId8"/>
    <p:sldId id="297" r:id="rId9"/>
    <p:sldId id="298" r:id="rId10"/>
    <p:sldId id="268" r:id="rId11"/>
    <p:sldId id="291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4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2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13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4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516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6F0-B656-42F5-BCBC-2D686A94B98E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8B8-8DF8-461E-9779-46DDEF3F15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2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6359700" y="0"/>
            <a:ext cx="5832000" cy="6853499"/>
          </a:xfrm>
          <a:prstGeom prst="triangle">
            <a:avLst>
              <a:gd name="adj" fmla="val 99786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>
            <a:off x="0" y="2533650"/>
            <a:ext cx="6408000" cy="4320000"/>
          </a:xfrm>
          <a:prstGeom prst="triangl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485" y="1013544"/>
            <a:ext cx="3960000" cy="396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55925" y="2297108"/>
            <a:ext cx="6096000" cy="9204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500" b="1" u="sng">
                <a:solidFill>
                  <a:srgbClr val="cacaff"/>
                </a:solidFill>
              </a:rPr>
              <a:t>나경규 연구원</a:t>
            </a:r>
            <a:endParaRPr lang="ko-KR" altLang="en-US" sz="3500" b="1" u="sng">
              <a:solidFill>
                <a:srgbClr val="cacaff"/>
              </a:solidFill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</a:rPr>
              <a:t>CUBE SPINS R&amp;D CENTER BUSINESS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54471" y="31919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연산자</a:t>
            </a:r>
            <a:endParaRPr lang="ko-KR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9108146" y="0"/>
            <a:ext cx="3083854" cy="6858001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453583" y="1577020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schemeClr val="bg1"/>
                </a:solidFill>
              </a:rPr>
              <a:t>Flutter	</a:t>
            </a:r>
            <a:endParaRPr lang="ko-KR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932" y="2625214"/>
            <a:ext cx="9107055" cy="1292662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CUBE SPINS R&amp;D CENTER BUSINESS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5830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321" y="1364732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01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How to use packages 정의 및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2707" y="204361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02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3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Keywords 종류 및 정의 및 표현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8095" y="2722483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03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4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9829" y="382439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04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4" name="그림 23"/>
          <p:cNvPicPr/>
          <p:nvPr/>
        </p:nvPicPr>
        <p:blipFill rotWithShape="1">
          <a:blip r:embed="rId5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26449" y="4549239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05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8" name="그림 27"/>
          <p:cNvPicPr/>
          <p:nvPr/>
        </p:nvPicPr>
        <p:blipFill rotWithShape="1">
          <a:blip r:embed="rId6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33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변수 개념, 정의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8849" y="5533618"/>
            <a:ext cx="5405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06</a:t>
            </a:r>
            <a:endParaRPr lang="en-US" altLang="ko-KR" sz="2400" b="1">
              <a:solidFill>
                <a:srgbClr val="cacaff"/>
              </a:solidFill>
            </a:endParaRPr>
          </a:p>
          <a:p>
            <a:pPr algn="ctr">
              <a:defRPr/>
            </a:pP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7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식별자 종류 및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함수 정의, 표현,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Built-in types 종류, 정의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3435" y="1364732"/>
            <a:ext cx="57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07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Null safety 개념, 정의,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910" y="2043614"/>
            <a:ext cx="579330" cy="45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08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3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연산자 종류 및 표현 방식, 연산자 우선순위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3435" y="2722483"/>
            <a:ext cx="573405" cy="44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09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4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3435" y="3824391"/>
            <a:ext cx="573405" cy="45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10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4" name="그림 23"/>
          <p:cNvPicPr/>
          <p:nvPr/>
        </p:nvPicPr>
        <p:blipFill rotWithShape="1">
          <a:blip r:embed="rId5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60" y="4549239"/>
            <a:ext cx="573405" cy="449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11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8" name="그림 27"/>
          <p:cNvPicPr/>
          <p:nvPr/>
        </p:nvPicPr>
        <p:blipFill rotWithShape="1">
          <a:blip r:embed="rId6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 Control flow statements 종류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3910" y="5533618"/>
            <a:ext cx="573405" cy="81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12</a:t>
            </a:r>
            <a:endParaRPr lang="en-US" altLang="ko-KR" sz="2400" b="1">
              <a:solidFill>
                <a:srgbClr val="cacaff"/>
              </a:solidFill>
            </a:endParaRPr>
          </a:p>
          <a:p>
            <a:pPr algn="ctr">
              <a:defRPr/>
            </a:pP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7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Oter operators 종류 및 표현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Function 정의 및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명령문 종류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960" y="1364732"/>
            <a:ext cx="57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13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Excetions 종류 및 처리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910" y="2043614"/>
            <a:ext cx="573405" cy="45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14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3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57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Calss 개념, 정의, 표현 방식, 변수 및 함수와 클래스간 연결 함수 및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3435" y="2722483"/>
            <a:ext cx="573405" cy="44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15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4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3435" y="3824391"/>
            <a:ext cx="573405" cy="45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16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4" name="그림 23"/>
          <p:cNvPicPr/>
          <p:nvPr/>
        </p:nvPicPr>
        <p:blipFill rotWithShape="1">
          <a:blip r:embed="rId5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60" y="4549239"/>
            <a:ext cx="573405" cy="449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17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8" name="그림 27"/>
          <p:cNvPicPr/>
          <p:nvPr/>
        </p:nvPicPr>
        <p:blipFill rotWithShape="1">
          <a:blip r:embed="rId6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48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Futures, async, Declaring async, await functions 개념 및 사용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3910" y="5533618"/>
            <a:ext cx="573405" cy="446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18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7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Libraries and visibility 개념 및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JSON 개념 및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Streams 개념 및 사용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 rot="0">
            <a:off x="641985" y="2589254"/>
            <a:ext cx="5034853" cy="475987"/>
            <a:chOff x="830159" y="1349249"/>
            <a:chExt cx="5034853" cy="475987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 rot="0">
              <a:off x="830159" y="1349249"/>
              <a:ext cx="5034853" cy="466366"/>
              <a:chOff x="830159" y="1349249"/>
              <a:chExt cx="5034853" cy="4663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30159" y="1364732"/>
                <a:ext cx="573405" cy="4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21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28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Callable classes 개념 및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 rot="0">
            <a:off x="641985" y="647077"/>
            <a:ext cx="5034853" cy="475987"/>
            <a:chOff x="830159" y="1349249"/>
            <a:chExt cx="5034853" cy="475987"/>
          </a:xfrm>
        </p:grpSpPr>
        <p:pic>
          <p:nvPicPr>
            <p:cNvPr id="10" name="그림 9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 rot="0">
              <a:off x="830159" y="1349249"/>
              <a:ext cx="5034853" cy="465443"/>
              <a:chOff x="830159" y="1349249"/>
              <a:chExt cx="5034853" cy="46544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0159" y="1364732"/>
                <a:ext cx="573405" cy="44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19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45012" y="1349249"/>
                <a:ext cx="4320000" cy="284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Extension methods 개념 및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 rot="0">
            <a:off x="641985" y="1504860"/>
            <a:ext cx="5034853" cy="475987"/>
            <a:chOff x="830159" y="1349249"/>
            <a:chExt cx="5034853" cy="475987"/>
          </a:xfrm>
        </p:grpSpPr>
        <p:pic>
          <p:nvPicPr>
            <p:cNvPr id="21" name="그림 20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 rot="0">
              <a:off x="830159" y="1349249"/>
              <a:ext cx="5034853" cy="464910"/>
              <a:chOff x="830159" y="1349249"/>
              <a:chExt cx="5034853" cy="46491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30159" y="1364732"/>
                <a:ext cx="573405" cy="44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20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45012" y="1349249"/>
                <a:ext cx="4320000" cy="283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Generators 개념 및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>
            <a:off x="641985" y="3507235"/>
            <a:ext cx="5034853" cy="475987"/>
            <a:chOff x="830159" y="1349249"/>
            <a:chExt cx="5034853" cy="475987"/>
          </a:xfrm>
        </p:grpSpPr>
        <p:pic>
          <p:nvPicPr>
            <p:cNvPr id="35" name="그림 34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 rot="0">
              <a:off x="830159" y="1349249"/>
              <a:ext cx="5034853" cy="462785"/>
              <a:chOff x="830159" y="1349249"/>
              <a:chExt cx="5034853" cy="4627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30159" y="1364732"/>
                <a:ext cx="573405" cy="447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22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545012" y="1349249"/>
                <a:ext cx="4320000" cy="29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Isolates 개념, 종류,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 rot="0">
            <a:off x="641985" y="4284584"/>
            <a:ext cx="5034852" cy="475987"/>
            <a:chOff x="830160" y="1349249"/>
            <a:chExt cx="5034852" cy="475987"/>
          </a:xfrm>
        </p:grpSpPr>
        <p:pic>
          <p:nvPicPr>
            <p:cNvPr id="40" name="그림 39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 rot="0">
              <a:off x="830160" y="1349249"/>
              <a:ext cx="5034852" cy="466486"/>
              <a:chOff x="830160" y="1349249"/>
              <a:chExt cx="5034852" cy="46648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30160" y="1364732"/>
                <a:ext cx="573405" cy="451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23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545012" y="1349249"/>
                <a:ext cx="4320000" cy="28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주석 종류 및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 rot="0">
            <a:off x="641985" y="5174237"/>
            <a:ext cx="5034852" cy="475987"/>
            <a:chOff x="830160" y="1349249"/>
            <a:chExt cx="5034852" cy="475987"/>
          </a:xfrm>
        </p:grpSpPr>
        <p:pic>
          <p:nvPicPr>
            <p:cNvPr id="45" name="그림 44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 rot="0">
              <a:off x="830160" y="1349249"/>
              <a:ext cx="5034852" cy="462658"/>
              <a:chOff x="830160" y="1349249"/>
              <a:chExt cx="5034852" cy="46265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30160" y="1364732"/>
                <a:ext cx="573405" cy="447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24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45012" y="1349249"/>
                <a:ext cx="4320000" cy="291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Multi-paltform App 종류 및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 rot="0">
            <a:off x="641985" y="2589254"/>
            <a:ext cx="5034853" cy="475987"/>
            <a:chOff x="830159" y="1349249"/>
            <a:chExt cx="5034853" cy="475987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 rot="0">
              <a:off x="830159" y="1349249"/>
              <a:ext cx="5034853" cy="466366"/>
              <a:chOff x="830159" y="1349249"/>
              <a:chExt cx="5034853" cy="4663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30159" y="1364732"/>
                <a:ext cx="573405" cy="4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27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28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Resource 개념, 종류,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 rot="0">
            <a:off x="641985" y="647077"/>
            <a:ext cx="5034853" cy="484493"/>
            <a:chOff x="830159" y="1349249"/>
            <a:chExt cx="5034853" cy="484493"/>
          </a:xfrm>
        </p:grpSpPr>
        <p:pic>
          <p:nvPicPr>
            <p:cNvPr id="10" name="그림 9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 rot="0">
              <a:off x="830159" y="1349249"/>
              <a:ext cx="5034853" cy="484493"/>
              <a:chOff x="830159" y="1349249"/>
              <a:chExt cx="5034853" cy="48449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0159" y="1364732"/>
                <a:ext cx="573405" cy="44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25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45012" y="1349249"/>
                <a:ext cx="4320000" cy="484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Command-line &amp; Server Apps, Web Apps 개념, 종류, 사용 방식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 rot="0">
            <a:off x="641985" y="1504860"/>
            <a:ext cx="5034853" cy="483960"/>
            <a:chOff x="830159" y="1349249"/>
            <a:chExt cx="5034853" cy="483960"/>
          </a:xfrm>
        </p:grpSpPr>
        <p:pic>
          <p:nvPicPr>
            <p:cNvPr id="21" name="그림 20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 rot="0">
              <a:off x="830159" y="1349249"/>
              <a:ext cx="5034853" cy="483960"/>
              <a:chOff x="830159" y="1349249"/>
              <a:chExt cx="5034853" cy="48396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30159" y="1364732"/>
                <a:ext cx="573405" cy="44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26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45012" y="1349249"/>
                <a:ext cx="4320000" cy="48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 Tools &amp; Techniques 개념, 정의, 종류 및 사용 방식 &gt; debuggers, static analysis, Testing&amp;Optimization</a:t>
                </a: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>
            <a:off x="641985" y="3507235"/>
            <a:ext cx="5034853" cy="475987"/>
            <a:chOff x="830159" y="1349249"/>
            <a:chExt cx="5034853" cy="475987"/>
          </a:xfrm>
        </p:grpSpPr>
        <p:pic>
          <p:nvPicPr>
            <p:cNvPr id="35" name="그림 34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 rot="0">
              <a:off x="830159" y="1349249"/>
              <a:ext cx="5034853" cy="462785"/>
              <a:chOff x="830159" y="1349249"/>
              <a:chExt cx="5034853" cy="4627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30159" y="1364732"/>
                <a:ext cx="573405" cy="447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28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545012" y="1349249"/>
                <a:ext cx="4320000" cy="29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 rot="0">
            <a:off x="641985" y="4284584"/>
            <a:ext cx="5034852" cy="475987"/>
            <a:chOff x="830160" y="1349249"/>
            <a:chExt cx="5034852" cy="475987"/>
          </a:xfrm>
        </p:grpSpPr>
        <p:pic>
          <p:nvPicPr>
            <p:cNvPr id="40" name="그림 39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 rot="0">
              <a:off x="830160" y="1349249"/>
              <a:ext cx="5034852" cy="466486"/>
              <a:chOff x="830160" y="1349249"/>
              <a:chExt cx="5034852" cy="46648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30160" y="1364732"/>
                <a:ext cx="573405" cy="451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29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545012" y="1349249"/>
                <a:ext cx="4320000" cy="28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 rot="0">
            <a:off x="641985" y="5174237"/>
            <a:ext cx="5034852" cy="475987"/>
            <a:chOff x="830160" y="1349249"/>
            <a:chExt cx="5034852" cy="475987"/>
          </a:xfrm>
        </p:grpSpPr>
        <p:pic>
          <p:nvPicPr>
            <p:cNvPr id="45" name="그림 44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 rot="0">
              <a:off x="830160" y="1349249"/>
              <a:ext cx="5034852" cy="462658"/>
              <a:chOff x="830160" y="1349249"/>
              <a:chExt cx="5034852" cy="46265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30160" y="1364732"/>
                <a:ext cx="573405" cy="447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30</a:t>
                </a:r>
                <a:endParaRPr lang="en-US" altLang="ko-KR" sz="2400" b="1">
                  <a:solidFill>
                    <a:srgbClr val="cacaff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45012" y="1349249"/>
                <a:ext cx="4320000" cy="291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3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541800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How to use packages</a:t>
            </a:r>
            <a:r>
              <a:rPr lang="ko-KR" altLang="en-US" sz="4000">
                <a:solidFill>
                  <a:schemeClr val="bg1"/>
                </a:solidFill>
              </a:rPr>
              <a:t>정의 및 사용방식</a:t>
            </a:r>
            <a:r>
              <a:rPr lang="en-US" altLang="ko-KR" sz="4000">
                <a:solidFill>
                  <a:schemeClr val="bg1"/>
                </a:solidFill>
              </a:rPr>
              <a:t> 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129906" y="151681"/>
            <a:ext cx="4938652" cy="584798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및 사용방식</a:t>
            </a:r>
            <a:endParaRPr lang="ko-KR" altLang="en-US">
              <a:solidFill>
                <a:srgbClr val="e0e0e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443778" y="277542"/>
            <a:ext cx="6172200" cy="4873625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700">
                <a:solidFill>
                  <a:srgbClr val="e0e0e0"/>
                </a:solidFill>
              </a:rPr>
              <a:t>사용방식 </a:t>
            </a:r>
            <a:r>
              <a:rPr lang="en-US" altLang="ko-KR" sz="1700">
                <a:solidFill>
                  <a:srgbClr val="e0e0e0"/>
                </a:solidFill>
              </a:rPr>
              <a:t>:</a:t>
            </a:r>
            <a:r>
              <a:rPr lang="ko-KR" altLang="en-US" sz="1700">
                <a:solidFill>
                  <a:srgbClr val="e0e0e0"/>
                </a:solidFill>
              </a:rPr>
              <a:t> 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1.</a:t>
            </a:r>
            <a:r>
              <a:rPr lang="ko-KR" altLang="en-US" sz="1700">
                <a:solidFill>
                  <a:srgbClr val="e0e0e0"/>
                </a:solidFill>
              </a:rPr>
              <a:t> 의존성 추가하기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앱 폴더 하위에 있는 pubspec.yaml 파일을 열고, dependencies 아래에 css_colors:를 추가합니다.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설치하기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2.</a:t>
            </a:r>
            <a:r>
              <a:rPr lang="ko-KR" altLang="en-US" sz="1700">
                <a:solidFill>
                  <a:srgbClr val="e0e0e0"/>
                </a:solidFill>
              </a:rPr>
              <a:t> 터미널: flutter pub get 명령어를 실행합니다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또는 Android Studio/IntelliJ: pubspec.yaml 파일을 열고, 상단에서 Packages get 버튼을 클릭합니다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3.</a:t>
            </a:r>
            <a:r>
              <a:rPr lang="ko-KR" altLang="en-US" sz="1700">
                <a:solidFill>
                  <a:srgbClr val="e0e0e0"/>
                </a:solidFill>
              </a:rPr>
              <a:t> 불러오기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해당하는 import 구문을 Dart 코드에 추가합니다.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4.필요시 앱을 중지하고 재시작하기</a:t>
            </a:r>
            <a:endParaRPr lang="en-US" altLang="ko-KR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만약에 패키지가 특정 플랫폼의 코드를 사용한다면 꼭 미리 빌드가 되어야 합니다. Hot reload와 hot restart는 Dart 코드에 대해서만 동작하기 때문에, 패키지를 사용하면서 MissingPluginException 에러를 피하기 위해서는 앱을 완전히 재시작해야 합니다.</a:t>
            </a:r>
            <a:endParaRPr lang="en-US" altLang="ko-KR" sz="1700">
              <a:solidFill>
                <a:srgbClr val="e0e0e0"/>
              </a:solidFill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905" y="844310"/>
            <a:ext cx="4920680" cy="4368711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</a:t>
            </a:r>
            <a:r>
              <a:rPr lang="en-US" altLang="ko-KR">
                <a:solidFill>
                  <a:srgbClr val="e0e0e0"/>
                </a:solidFill>
              </a:rPr>
              <a:t>:</a:t>
            </a:r>
            <a:r>
              <a:rPr lang="ko-KR" altLang="en-US">
                <a:solidFill>
                  <a:srgbClr val="e0e0e0"/>
                </a:solidFill>
              </a:rPr>
              <a:t> 패키지들은 pub.dev에 게시됩니다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배포된 모든 패키지를 검색하여 사용할 수 있습니다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해당 패키지에 들어가면 Readme, Changelog, Installing</a:t>
            </a:r>
            <a:r>
              <a:rPr lang="en-US" altLang="ko-KR">
                <a:solidFill>
                  <a:srgbClr val="e0e0e0"/>
                </a:solidFill>
              </a:rPr>
              <a:t>, Example</a:t>
            </a:r>
            <a:r>
              <a:rPr lang="ko-KR" altLang="en-US">
                <a:solidFill>
                  <a:srgbClr val="e0e0e0"/>
                </a:solidFill>
              </a:rPr>
              <a:t> 등 각각의 메뉴에서 패키지 설치, 사용 방법, 버전 정보 등의 확인이 가능합니다.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추가로 pub.dev에서는 사람들에게 인기있는 패키지 또한 볼 수 있습니다.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541800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Keywords 종류 및 정의 및 표현 방식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129906" y="151681"/>
            <a:ext cx="4938652" cy="584798"/>
          </a:xfrm>
          <a:ln>
            <a:solidFill>
              <a:schemeClr val="dk1"/>
            </a:solidFill>
          </a:ln>
        </p:spPr>
        <p:txBody>
          <a:bodyPr/>
          <a:lstStyle/>
          <a:p>
            <a:pPr algn="ctr">
              <a:defRPr/>
            </a:pPr>
            <a:r>
              <a:rPr lang="en-US" altLang="ko-KR">
                <a:solidFill>
                  <a:srgbClr val="e0e0e0"/>
                </a:solidFill>
              </a:rPr>
              <a:t>Keyword</a:t>
            </a:r>
            <a:endParaRPr lang="en-US" altLang="ko-KR">
              <a:solidFill>
                <a:srgbClr val="e0e0e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443778" y="277542"/>
            <a:ext cx="6172200" cy="4873625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/>
            </a:r>
            <a:endParaRPr lang="ko-KR" altLang="en-US" sz="1700">
              <a:solidFill>
                <a:srgbClr val="e0e0e0"/>
              </a:solidFill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905" y="844310"/>
            <a:ext cx="4920680" cy="4368711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541800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How to use packages</a:t>
            </a:r>
            <a:r>
              <a:rPr lang="ko-KR" altLang="en-US" sz="4000">
                <a:solidFill>
                  <a:schemeClr val="bg1"/>
                </a:solidFill>
              </a:rPr>
              <a:t>정의 및 사용방식</a:t>
            </a:r>
            <a:r>
              <a:rPr lang="en-US" altLang="ko-KR" sz="4000">
                <a:solidFill>
                  <a:schemeClr val="bg1"/>
                </a:solidFill>
              </a:rPr>
              <a:t> 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129906" y="151681"/>
            <a:ext cx="4938652" cy="584798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및 사용방식</a:t>
            </a:r>
            <a:endParaRPr lang="ko-KR" altLang="en-US">
              <a:solidFill>
                <a:srgbClr val="e0e0e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443778" y="277542"/>
            <a:ext cx="6172200" cy="4873625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700">
                <a:solidFill>
                  <a:srgbClr val="e0e0e0"/>
                </a:solidFill>
              </a:rPr>
              <a:t>사용방식 </a:t>
            </a:r>
            <a:r>
              <a:rPr lang="en-US" altLang="ko-KR" sz="1700">
                <a:solidFill>
                  <a:srgbClr val="e0e0e0"/>
                </a:solidFill>
              </a:rPr>
              <a:t>:</a:t>
            </a:r>
            <a:r>
              <a:rPr lang="ko-KR" altLang="en-US" sz="1700">
                <a:solidFill>
                  <a:srgbClr val="e0e0e0"/>
                </a:solidFill>
              </a:rPr>
              <a:t> 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1.</a:t>
            </a:r>
            <a:r>
              <a:rPr lang="ko-KR" altLang="en-US" sz="1700">
                <a:solidFill>
                  <a:srgbClr val="e0e0e0"/>
                </a:solidFill>
              </a:rPr>
              <a:t> 의존성 추가하기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앱 폴더 하위에 있는 pubspec.yaml 파일을 열고, dependencies 아래에 css_colors:를 추가합니다.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설치하기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2.</a:t>
            </a:r>
            <a:r>
              <a:rPr lang="ko-KR" altLang="en-US" sz="1700">
                <a:solidFill>
                  <a:srgbClr val="e0e0e0"/>
                </a:solidFill>
              </a:rPr>
              <a:t> 터미널: flutter pub get 명령어를 실행합니다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또는 Android Studio/IntelliJ: pubspec.yaml 파일을 열고, 상단에서 Packages get 버튼을 클릭합니다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3.</a:t>
            </a:r>
            <a:r>
              <a:rPr lang="ko-KR" altLang="en-US" sz="1700">
                <a:solidFill>
                  <a:srgbClr val="e0e0e0"/>
                </a:solidFill>
              </a:rPr>
              <a:t> 불러오기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>
                <a:solidFill>
                  <a:srgbClr val="e0e0e0"/>
                </a:solidFill>
              </a:rPr>
              <a:t>해당하는 import 구문을 Dart 코드에 추가합니다.</a:t>
            </a:r>
            <a:endParaRPr lang="ko-KR" altLang="en-US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4.필요시 앱을 중지하고 재시작하기</a:t>
            </a:r>
            <a:endParaRPr lang="en-US" altLang="ko-KR" sz="1700">
              <a:solidFill>
                <a:srgbClr val="e0e0e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rgbClr val="e0e0e0"/>
                </a:solidFill>
              </a:rPr>
              <a:t>만약에 패키지가 특정 플랫폼의 코드를 사용한다면 꼭 미리 빌드가 되어야 합니다. Hot reload와 hot restart는 Dart 코드에 대해서만 동작하기 때문에, 패키지를 사용하면서 MissingPluginException 에러를 피하기 위해서는 앱을 완전히 재시작해야 합니다.</a:t>
            </a:r>
            <a:endParaRPr lang="en-US" altLang="ko-KR" sz="1700">
              <a:solidFill>
                <a:srgbClr val="e0e0e0"/>
              </a:solidFill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905" y="844310"/>
            <a:ext cx="4920680" cy="4368711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</a:t>
            </a:r>
            <a:r>
              <a:rPr lang="en-US" altLang="ko-KR">
                <a:solidFill>
                  <a:srgbClr val="e0e0e0"/>
                </a:solidFill>
              </a:rPr>
              <a:t>:</a:t>
            </a:r>
            <a:r>
              <a:rPr lang="ko-KR" altLang="en-US">
                <a:solidFill>
                  <a:srgbClr val="e0e0e0"/>
                </a:solidFill>
              </a:rPr>
              <a:t> 패키지들은 pub.dev에 게시됩니다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배포된 모든 패키지를 검색하여 사용할 수 있습니다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해당 패키지에 들어가면 Readme, Changelog, Installing</a:t>
            </a:r>
            <a:r>
              <a:rPr lang="en-US" altLang="ko-KR">
                <a:solidFill>
                  <a:srgbClr val="e0e0e0"/>
                </a:solidFill>
              </a:rPr>
              <a:t>, Example</a:t>
            </a:r>
            <a:r>
              <a:rPr lang="ko-KR" altLang="en-US">
                <a:solidFill>
                  <a:srgbClr val="e0e0e0"/>
                </a:solidFill>
              </a:rPr>
              <a:t> 등 각각의 메뉴에서 패키지 설치, 사용 방법, 버전 정보 등의 확인이 가능합니다.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추가로 pub.dev에서는 사람들에게 인기있는 패키지 또한 볼 수 있습니다.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476</ep:Words>
  <ep:PresentationFormat>와이드스크린</ep:PresentationFormat>
  <ep:Paragraphs>75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정의 및 사용방식</vt:lpstr>
      <vt:lpstr>Keyword</vt:lpstr>
      <vt:lpstr>정의 및 사용방식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2022-01-10T03:21:58.000</dcterms:created>
  <dc:creator>GOLD_CUBE</dc:creator>
  <cp:lastModifiedBy>user</cp:lastModifiedBy>
  <dcterms:modified xsi:type="dcterms:W3CDTF">2023-01-06T15:24:36.556</dcterms:modified>
  <cp:revision>224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