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66" r:id="rId1"/>
    <p:sldMasterId id="2147483767" r:id="rId2"/>
  </p:sldMasterIdLst>
  <p:sldIdLst>
    <p:sldId id="256" r:id="rId3"/>
    <p:sldId id="262" r:id="rId4"/>
    <p:sldId id="293" r:id="rId5"/>
    <p:sldId id="294" r:id="rId6"/>
    <p:sldId id="292" r:id="rId7"/>
    <p:sldId id="295" r:id="rId8"/>
    <p:sldId id="298" r:id="rId9"/>
    <p:sldId id="300" r:id="rId10"/>
    <p:sldId id="325" r:id="rId11"/>
    <p:sldId id="301" r:id="rId12"/>
    <p:sldId id="302" r:id="rId13"/>
    <p:sldId id="331" r:id="rId14"/>
    <p:sldId id="340" r:id="rId15"/>
    <p:sldId id="341" r:id="rId16"/>
    <p:sldId id="310" r:id="rId17"/>
    <p:sldId id="345" r:id="rId18"/>
    <p:sldId id="350" r:id="rId19"/>
    <p:sldId id="346" r:id="rId20"/>
    <p:sldId id="347" r:id="rId21"/>
    <p:sldId id="349" r:id="rId22"/>
    <p:sldId id="351" r:id="rId23"/>
    <p:sldId id="353" r:id="rId24"/>
    <p:sldId id="354" r:id="rId25"/>
    <p:sldId id="355" r:id="rId26"/>
    <p:sldId id="314" r:id="rId27"/>
    <p:sldId id="315" r:id="rId28"/>
    <p:sldId id="317" r:id="rId29"/>
    <p:sldId id="318" r:id="rId30"/>
    <p:sldId id="337" r:id="rId31"/>
    <p:sldId id="336" r:id="rId32"/>
    <p:sldId id="27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6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5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20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26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0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1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78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67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31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2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443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72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60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5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4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13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9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7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8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9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5164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8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9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>
            <a:off x="6359700" y="0"/>
            <a:ext cx="5832000" cy="6853499"/>
          </a:xfrm>
          <a:prstGeom prst="triangle">
            <a:avLst>
              <a:gd name="adj" fmla="val 99786"/>
            </a:avLst>
          </a:prstGeom>
          <a:solidFill>
            <a:srgbClr val="6600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이등변 삼각형 1"/>
          <p:cNvSpPr/>
          <p:nvPr/>
        </p:nvSpPr>
        <p:spPr>
          <a:xfrm>
            <a:off x="0" y="2533650"/>
            <a:ext cx="6408000" cy="4320000"/>
          </a:xfrm>
          <a:prstGeom prst="triangle">
            <a:avLst>
              <a:gd name="adj" fmla="val 50000"/>
            </a:avLst>
          </a:prstGeom>
          <a:solidFill>
            <a:srgbClr val="6600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8485" y="1013544"/>
            <a:ext cx="3960000" cy="3960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855925" y="2297108"/>
            <a:ext cx="6096000" cy="9204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3500" b="1" u="sng">
                <a:solidFill>
                  <a:srgbClr val="CACAFF"/>
                </a:solidFill>
              </a:rPr>
              <a:t>나경규 연구원</a:t>
            </a:r>
          </a:p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</a:rPr>
              <a:t>CUBE SPINS R&amp;D CENTER BUSINESS</a:t>
            </a:r>
            <a:endParaRPr lang="ko-KR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42439" y="353211"/>
            <a:ext cx="5530685" cy="698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5.Built-in types</a:t>
            </a:r>
            <a:endParaRPr lang="en-US" altLang="ko-KR" sz="400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25802" y="1501974"/>
            <a:ext cx="1979202" cy="516776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000">
                <a:solidFill>
                  <a:schemeClr val="lt1"/>
                </a:solidFill>
              </a:rPr>
              <a:t>1</a:t>
            </a:r>
            <a:r>
              <a:rPr lang="ko-KR" altLang="en-US" sz="1000">
                <a:solidFill>
                  <a:schemeClr val="lt1"/>
                </a:solidFill>
              </a:rPr>
              <a:t> numbers</a:t>
            </a:r>
            <a:endParaRPr lang="ko-KR" altLang="en-US" sz="10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000">
                <a:solidFill>
                  <a:schemeClr val="lt1"/>
                </a:solidFill>
              </a:rPr>
              <a:t>숫자 타입은 두 가지로 나뉩니다.</a:t>
            </a:r>
            <a:endParaRPr lang="ko-KR" altLang="en-US" sz="10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000">
                <a:solidFill>
                  <a:schemeClr val="lt1"/>
                </a:solidFill>
              </a:rPr>
              <a:t>int와 double 모두 num의 하위 타입입니다. num 타입에는 +, -, /, * 같은 기본 연산자가 포함되며, 다른 메소드 중에서도 abs(), ceil(), floor()를 찾을 수 있습니다. </a:t>
            </a:r>
            <a:endParaRPr lang="ko-KR" altLang="en-US" sz="10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000">
                <a:solidFill>
                  <a:schemeClr val="lt1"/>
                </a:solidFill>
              </a:rPr>
              <a:t>num 및 해당 하위 타입에 원하는 항목이 없는 경우 dart:math 라이브러리에 있을 수 있습니다.</a:t>
            </a:r>
            <a:endParaRPr lang="ko-KR" altLang="en-US" sz="10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000">
                <a:solidFill>
                  <a:schemeClr val="lt1"/>
                </a:solidFill>
              </a:rPr>
              <a:t>var x = 1;</a:t>
            </a:r>
            <a:endParaRPr lang="ko-KR" altLang="en-US" sz="10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000">
                <a:solidFill>
                  <a:schemeClr val="lt1"/>
                </a:solidFill>
              </a:rPr>
              <a:t>var y = 1.1;</a:t>
            </a:r>
            <a:endParaRPr lang="ko-KR" altLang="en-US" sz="10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000">
                <a:solidFill>
                  <a:schemeClr val="lt1"/>
                </a:solidFill>
              </a:rPr>
              <a:t>double 타입에 int 상수를 넣으면 자동으로 double로 변환</a:t>
            </a:r>
            <a:endParaRPr lang="ko-KR" altLang="en-US" sz="1000">
              <a:solidFill>
                <a:schemeClr val="lt1"/>
              </a:solidFill>
            </a:endParaRPr>
          </a:p>
        </p:txBody>
      </p:sp>
      <p:sp>
        <p:nvSpPr>
          <p:cNvPr id="6" name="내용 개체 틀 2"/>
          <p:cNvSpPr/>
          <p:nvPr/>
        </p:nvSpPr>
        <p:spPr>
          <a:xfrm>
            <a:off x="2161166" y="1510280"/>
            <a:ext cx="2030068" cy="51677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1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내용 개체 틀 2"/>
          <p:cNvSpPr/>
          <p:nvPr/>
        </p:nvSpPr>
        <p:spPr>
          <a:xfrm>
            <a:off x="2210159" y="1465671"/>
            <a:ext cx="1979202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strings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작은 따옴표 또는 큰 따옴표를 사용하여 문자열을 만들 수 있습니다.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s = 'string interpolation';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assert('Dart has $s, which is very handy.' ==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'Dart has string interpolation, ' +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'which is very handy.');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assert('That deserves all caps. ' +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'${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s.toUpperCase()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 is very handy!' ==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'That deserves all caps. ' +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'STRING INTERPOLATION is very handy!');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내용 개체 틀 2"/>
          <p:cNvSpPr/>
          <p:nvPr/>
        </p:nvSpPr>
        <p:spPr>
          <a:xfrm>
            <a:off x="4116797" y="1481209"/>
            <a:ext cx="1979202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booleans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Dart에는 부울값을 나타내기 위해 true, false 값만을 가지는 bool 타입이 있습니다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lists 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list = [1, 2, 3];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assert(list.length == 3);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assert(list[1] == 2);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list[1] = 1;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assert(list[1] == 1);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내용 개체 틀 2"/>
          <p:cNvSpPr/>
          <p:nvPr/>
        </p:nvSpPr>
        <p:spPr>
          <a:xfrm>
            <a:off x="6015790" y="1480004"/>
            <a:ext cx="2039360" cy="516382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sets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Dart의 Set는 순서가 지정되지 않은 고유한 아이템 모음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중복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X)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입니다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names = &lt;String&gt;{}; 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Set&lt;String&gt; names = {};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같음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elements = &lt;String&gt;{"a","b","c",'d'};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elements.add('fluorine');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elements.addAll(halogens);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assert(elements.length == 5);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내용 개체 틀 2"/>
          <p:cNvSpPr/>
          <p:nvPr/>
        </p:nvSpPr>
        <p:spPr>
          <a:xfrm>
            <a:off x="8055095" y="1465480"/>
            <a:ext cx="1902661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</a:t>
            </a:r>
            <a:r>
              <a:rPr kumimoji="0" lang="ko-KR" altLang="en-US" sz="9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maps</a:t>
            </a:r>
            <a:endParaRPr kumimoji="0" lang="ko-KR" altLang="en-US" sz="9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9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일반적으로 Map은 키와 값으로 이루어진 객체입니다. 키와 값은 모든 유형의 객체가 될 수 있습니다. 각 키는 한 번만 발생하지만 동일한 값을 여러 번 사용할 수 있습니다.</a:t>
            </a:r>
            <a:endParaRPr kumimoji="0" lang="ko-KR" altLang="en-US" sz="9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gifts = {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// Key:    Value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'first': 'partridge',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'second': 'turtledoves',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'fifth': 'golden rings'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};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nobleGases = {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2: 'helium',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10: 'neon',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18: 'argon',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========================</a:t>
            </a:r>
            <a:endParaRPr kumimoji="0" lang="en-US" altLang="ko-KR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gifts = {'first': 'partridge'};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gifts['fourth'] = 'calling birds';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assert(gifts.length == 2);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내용 개체 틀 2"/>
          <p:cNvSpPr/>
          <p:nvPr/>
        </p:nvSpPr>
        <p:spPr>
          <a:xfrm>
            <a:off x="9965853" y="1465476"/>
            <a:ext cx="1979202" cy="51677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7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runes (for expressing Unicode characters in a string)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8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Symbols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Symbol 객체는 Dart 프로그램에서 선언 된 연산자 또는 식별자를 나타냅니다. 기호를 사용할 필요는 없지만 이름으로 식별자를 참조하는 API에는 매우 유용합니다. 축소화는 식별자 이름을 변경하지만 식별자 기호는 변경하지 않기 때문입니다.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식별자에 대한 기호를 얻으려면 기호 리터럴을 사용하십시오. 기호 리터럴은 # 뒤에 식별자가옵니다.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#radix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#bar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void main()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Symbol object = new Symbol('name');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print(object);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==&gt;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Symbol("name")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0632" y="361715"/>
            <a:ext cx="11194658" cy="69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6.</a:t>
            </a:r>
            <a:r>
              <a:rPr lang="ko-KR" altLang="en-US" sz="4000">
                <a:solidFill>
                  <a:schemeClr val="bg1"/>
                </a:solidFill>
              </a:rPr>
              <a:t>함수 정의, 표현, 사용 방식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200365" y="1493951"/>
            <a:ext cx="4213790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함수 정의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리턴 타입으로는 모든 타입과 void를 지정할 수 있으며, void는 생략이 가능하다. 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클래스 밖에 작성하는 함수를 최상위 함수라고 한다. 최상위 함수는 어디에서나 호출할 수 있는 함수이며 main 함수처럼 가장 바깥에 작성되어 있는 함수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4741070" y="1484768"/>
            <a:ext cx="7334928" cy="51677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표현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[함수가 반환하는 데이터형] [함수이름]([파라미터 데이터형] [파라미터 변수명]){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//함수 수행문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return //반환할 값;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사용방식 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 plus(int n){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return n + 10;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최상위 함수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bool isEven(int number)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return number % 2 == 0;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void main()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print(isEven(10));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0632" y="361715"/>
            <a:ext cx="11194658" cy="69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10.</a:t>
            </a:r>
            <a:r>
              <a:rPr lang="ko-KR" altLang="en-US" sz="4000" b="1">
                <a:solidFill>
                  <a:srgbClr val="cacaff"/>
                </a:solidFill>
              </a:rPr>
              <a:t>Control flow statements 종류 및 표현 방식</a:t>
            </a:r>
            <a:endParaRPr lang="ko-KR" altLang="en-US" sz="4000" b="1">
              <a:solidFill>
                <a:srgbClr val="cacaff"/>
              </a:solidFill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102052" y="1468437"/>
            <a:ext cx="1903176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if 와 else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if (isRaining()) {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you.bringRainCoat();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 else if (isSnowing()) {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you.wearJacket();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 else {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car.putTopDown();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assert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 변수에 null이 아닌 값이 있는지 확인하십시오.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assert(text != null);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1962716" y="1493837"/>
            <a:ext cx="2777435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for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message = StringBuffer('Dart is fun');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for (var i = 0; i &lt; 5; i++) {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message.write('!');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반복하는 객체가 Iterable이면 forEach() 메서드를 사용할 수 있습니다. 현재 반복 카운터를 알 필요가 없는 경우 forEach()를 사용하는 것이 좋습니다.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candidates.forEach((candidate) =&gt; candidate.interview());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List 및 Set과 같은 반복 가능한 클래스는 for-in 형식의 반복도 지원합니다.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collection = [1, 2, 3];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for (var x in collection) {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print(x); // 1 2 3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/>
          <p:nvPr/>
        </p:nvSpPr>
        <p:spPr>
          <a:xfrm>
            <a:off x="4891088" y="1479662"/>
            <a:ext cx="2138700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while 과 do-while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while문은 반복 이전에 조건을 평가합니다.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while (!isDone())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doSomething();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do-while문는 반복 이후에 조건을 평가합니다.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do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printLine();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 while (!atEndOfPage());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내용 개체 틀 2"/>
          <p:cNvSpPr/>
          <p:nvPr/>
        </p:nvSpPr>
        <p:spPr>
          <a:xfrm>
            <a:off x="9234488" y="1482952"/>
            <a:ext cx="2138700" cy="516776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switch 와 case 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command = 'OPEN';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switch (command)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case 'CLOSED':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executeClosed();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break;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case 'PENDING':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executePending();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break;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case 'APPROVED':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executeApproved();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break;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case 'DENIED':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executeDenied();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break;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case 'OPEN':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executeOpen();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break;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default: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executeUnknown();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내용 개체 틀 2"/>
          <p:cNvSpPr/>
          <p:nvPr/>
        </p:nvSpPr>
        <p:spPr>
          <a:xfrm>
            <a:off x="6965382" y="1482837"/>
            <a:ext cx="2138700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break 과 continue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반복을 중지하려면 break를 사용합니다.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while (true)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if (shutDownRequested()) break;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processIncomingRequests();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다음 반복으로 건너 뛰려면 continue를 사용하십시오.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for (int i = 0; i &lt; candidates.length; i++)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var candidate = candidates[i];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if (candidate.yearsExperience &lt; 5)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continue;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candidate.interview();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en-US" sz="4000">
                <a:solidFill>
                  <a:srgbClr val="ffffff"/>
                </a:solidFill>
                <a:latin typeface="맑은 고딕"/>
              </a:rPr>
              <a:t>12.</a:t>
            </a:r>
            <a:r>
              <a:rPr lang="en-US" altLang="ko-KR" sz="4000">
                <a:solidFill>
                  <a:srgbClr val="ffffff"/>
                </a:solidFill>
                <a:ea typeface="맑은 고딕"/>
              </a:rPr>
              <a:t> </a:t>
            </a:r>
            <a:r>
              <a:rPr lang="en-US" sz="4000">
                <a:solidFill>
                  <a:srgbClr val="ffffff"/>
                </a:solidFill>
                <a:latin typeface="맑은 고딕"/>
              </a:rPr>
              <a:t>Function</a:t>
            </a:r>
            <a:r>
              <a:rPr lang="en-US" sz="4000">
                <a:latin typeface="맑은 고딕"/>
                <a:ea typeface="맑은 고딕"/>
                <a:cs typeface="맑은 고딕"/>
              </a:rPr>
              <a:t>​</a:t>
            </a:r>
            <a:endParaRPr lang="ko-KR" altLang="en-US" sz="4000">
              <a:ea typeface="맑은 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0632" y="361715"/>
            <a:ext cx="11194658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endParaRPr lang="ko-KR" altLang="en-US" sz="4000" b="1">
              <a:solidFill>
                <a:srgbClr val="cacaff"/>
              </a:solidFill>
              <a:ea typeface="맑은 고딕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115320" y="1510960"/>
            <a:ext cx="11861752" cy="516776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Dart</a:t>
            </a:r>
            <a:r>
              <a:rPr lang="ko-KR" sz="1600">
                <a:solidFill>
                  <a:schemeClr val="lt1"/>
                </a:solidFill>
                <a:latin typeface="맑은 고딕"/>
                <a:ea typeface="맑은 고딕"/>
              </a:rPr>
              <a:t>는 진정한 객체지향 언어이므로 함수조차도 객체이고 타입인 Function을 갖습니다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r>
              <a:rPr lang="ko-KR" sz="1600">
                <a:solidFill>
                  <a:schemeClr val="lt1"/>
                </a:solidFill>
                <a:latin typeface="맑은 고딕"/>
                <a:ea typeface="맑은 고딕"/>
              </a:rPr>
              <a:t> 이는 함수를 변수에 할당하거나 다른 함수에 인수로 전달할 수 있음을 의미합니다. </a:t>
            </a:r>
            <a:endParaRPr lang="ko-KR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endParaRPr lang="ko-KR" sz="16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ko-KR" sz="1600">
                <a:solidFill>
                  <a:schemeClr val="lt1"/>
                </a:solidFill>
                <a:latin typeface="맑은 고딕"/>
                <a:ea typeface="맑은 고딕"/>
              </a:rPr>
              <a:t>선택적 매개변수는 이름 또는 위치가 될 수 있지만 둘 다는 아닙니다.</a:t>
            </a:r>
            <a:endParaRPr lang="ko-KR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선택적 매개변수 </a:t>
            </a:r>
            <a:endParaRPr lang="en-US" altLang="ko-KR" sz="1600">
              <a:solidFill>
                <a:schemeClr val="lt1"/>
              </a:solidFill>
              <a:ea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1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r>
              <a:rPr lang="ko-KR" sz="1600">
                <a:solidFill>
                  <a:schemeClr val="lt1"/>
                </a:solidFill>
                <a:latin typeface="맑은 고딕"/>
                <a:ea typeface="맑은 고딕"/>
              </a:rPr>
              <a:t>Named parameters</a:t>
            </a:r>
            <a:endParaRPr lang="ko-KR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ko-KR" sz="1600">
                <a:solidFill>
                  <a:schemeClr val="lt1"/>
                </a:solidFill>
                <a:latin typeface="맑은 고딕"/>
                <a:ea typeface="맑은 고딕"/>
              </a:rPr>
              <a:t>nableFlags(bold: true, hidden: false);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     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//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함수를 호출할 때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paramName: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value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를 사용하여 매개변수를 지정할 수 있습니다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 </a:t>
            </a:r>
            <a:endParaRPr lang="ko-KR" altLang="en-US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600">
              <a:solidFill>
                <a:schemeClr val="lt1"/>
              </a:solidFill>
              <a:latin typeface="맑은 고딕"/>
              <a:ea typeface="맑은 고딕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sz="1600">
                <a:solidFill>
                  <a:schemeClr val="lt1"/>
                </a:solidFill>
                <a:latin typeface="맑은 고딕"/>
                <a:ea typeface="맑은 고딕"/>
              </a:rPr>
              <a:t>void enableFlags({bool bold, bool hidden}) {...}   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   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//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함수를 정의할 때 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{param1,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param2,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...}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 를 사용하여 명시적 매개변수를 지정합니다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600">
              <a:solidFill>
                <a:schemeClr val="lt1"/>
              </a:solidFill>
              <a:latin typeface="맑은 고딕"/>
              <a:ea typeface="맑은 고딕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sz="1600">
                <a:solidFill>
                  <a:schemeClr val="lt1"/>
                </a:solidFill>
                <a:latin typeface="맑은 고딕"/>
                <a:ea typeface="맑은 고딕"/>
              </a:rPr>
              <a:t>const Scrollbar({Key key, @required Widget child})  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  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// 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명시적 매개변수는 일종의 선택적 매개변수이지만 매개변수가 필수임을 나타내기 위해 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@required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로 주석을 달 수 있습니다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 사용자는 매개변수에 대한 값을 제공해야합니다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endParaRPr lang="en-US" altLang="ko-KR" sz="1000">
              <a:solidFill>
                <a:schemeClr val="lt1"/>
              </a:solidFill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en-US" sz="4000">
                <a:solidFill>
                  <a:srgbClr val="ffffff"/>
                </a:solidFill>
                <a:latin typeface="맑은 고딕"/>
              </a:rPr>
              <a:t>12.</a:t>
            </a:r>
            <a:r>
              <a:rPr lang="en-US" altLang="ko-KR" sz="4000">
                <a:solidFill>
                  <a:srgbClr val="ffffff"/>
                </a:solidFill>
                <a:ea typeface="맑은 고딕"/>
              </a:rPr>
              <a:t> </a:t>
            </a:r>
            <a:r>
              <a:rPr lang="en-US" sz="4000">
                <a:solidFill>
                  <a:srgbClr val="ffffff"/>
                </a:solidFill>
                <a:latin typeface="맑은 고딕"/>
              </a:rPr>
              <a:t>Function</a:t>
            </a:r>
            <a:r>
              <a:rPr lang="en-US" sz="4000">
                <a:latin typeface="맑은 고딕"/>
                <a:ea typeface="맑은 고딕"/>
                <a:cs typeface="맑은 고딕"/>
              </a:rPr>
              <a:t>​</a:t>
            </a:r>
            <a:endParaRPr lang="ko-KR" altLang="en-US" sz="4000">
              <a:ea typeface="맑은 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0632" y="361715"/>
            <a:ext cx="11194658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endParaRPr lang="ko-KR" altLang="en-US" sz="4000" b="1">
              <a:solidFill>
                <a:srgbClr val="cacaff"/>
              </a:solidFill>
              <a:ea typeface="맑은 고딕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115320" y="1510960"/>
            <a:ext cx="11861752" cy="516776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600">
                <a:solidFill>
                  <a:schemeClr val="lt1"/>
                </a:solidFill>
                <a:ea typeface="+mn-lt"/>
              </a:rPr>
              <a:t>2.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 위치적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매개변수</a:t>
            </a:r>
            <a:endParaRPr lang="ko-KR" altLang="en-US" sz="1600">
              <a:solidFill>
                <a:schemeClr val="lt1"/>
              </a:solidFill>
              <a:ea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altLang="en-US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함수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매개변수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세트를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 [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  <a:cs typeface="+mn-lt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]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로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감싸면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선택적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위치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매개변수로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표시됩니다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.</a:t>
            </a:r>
            <a:endParaRPr lang="en-US" altLang="ko-KR" sz="1600">
              <a:solidFill>
                <a:schemeClr val="lt1"/>
              </a:solidFill>
              <a:ea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600">
                <a:solidFill>
                  <a:schemeClr val="lt1"/>
                </a:solidFill>
                <a:latin typeface="맑은 고딕"/>
                <a:ea typeface="+mn-lt"/>
              </a:rPr>
              <a:t>String say(String from, String msg, [String? device]) {</a:t>
            </a:r>
            <a:endParaRPr lang="en-US" sz="1600">
              <a:solidFill>
                <a:schemeClr val="lt1"/>
              </a:solidFill>
              <a:latin typeface="맑은 고딕"/>
              <a:ea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600">
                <a:solidFill>
                  <a:schemeClr val="lt1"/>
                </a:solidFill>
                <a:latin typeface="맑은 고딕"/>
                <a:ea typeface="+mn-lt"/>
              </a:rPr>
              <a:t>  var result = '$from says $msg';</a:t>
            </a:r>
            <a:endParaRPr lang="en-US" sz="1600">
              <a:solidFill>
                <a:schemeClr val="lt1"/>
              </a:solidFill>
              <a:latin typeface="맑은 고딕"/>
              <a:ea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600">
                <a:solidFill>
                  <a:schemeClr val="lt1"/>
                </a:solidFill>
                <a:ea typeface="+mn-lt"/>
              </a:rPr>
              <a:t>  if (device != null) {</a:t>
            </a:r>
            <a:endParaRPr lang="en-US" altLang="ko-KR" sz="1600">
              <a:solidFill>
                <a:schemeClr val="lt1"/>
              </a:solidFill>
              <a:ea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600">
                <a:solidFill>
                  <a:schemeClr val="lt1"/>
                </a:solidFill>
                <a:ea typeface="+mn-lt"/>
              </a:rPr>
              <a:t>    result = '$result with a $device';</a:t>
            </a:r>
            <a:endParaRPr lang="en-US" altLang="ko-KR" sz="1600">
              <a:solidFill>
                <a:schemeClr val="lt1"/>
              </a:solidFill>
              <a:ea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600">
                <a:solidFill>
                  <a:schemeClr val="lt1"/>
                </a:solidFill>
                <a:ea typeface="+mn-lt"/>
                <a:cs typeface="+mn-lt"/>
              </a:rPr>
              <a:t>  }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600">
                <a:solidFill>
                  <a:schemeClr val="lt1"/>
                </a:solidFill>
                <a:ea typeface="+mn-lt"/>
              </a:rPr>
              <a:t>  return result;</a:t>
            </a:r>
            <a:endParaRPr lang="en-US" altLang="ko-KR" sz="1600">
              <a:solidFill>
                <a:schemeClr val="lt1"/>
              </a:solidFill>
              <a:ea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600">
                <a:solidFill>
                  <a:schemeClr val="lt1"/>
                </a:solidFill>
                <a:ea typeface="+mn-lt"/>
                <a:cs typeface="+mn-lt"/>
              </a:rPr>
              <a:t>}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altLang="en-US" sz="1600">
                <a:solidFill>
                  <a:schemeClr val="lt1"/>
                </a:solidFill>
                <a:ea typeface="+mn-lt"/>
              </a:rPr>
              <a:t>세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번째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매개변수를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사용하여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위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함수를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호출하는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예시</a:t>
            </a:r>
            <a:endParaRPr lang="ko-KR" altLang="en-US" sz="1600">
              <a:solidFill>
                <a:schemeClr val="lt1"/>
              </a:solidFill>
              <a:ea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altLang="en-US" sz="1600">
                <a:solidFill>
                  <a:schemeClr val="lt1"/>
                </a:solidFill>
                <a:ea typeface="+mn-lt"/>
              </a:rPr>
              <a:t>  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assert(say('Bob', 'Howdy') == 'Bob says Howdy');</a:t>
            </a:r>
            <a:endParaRPr lang="en-US" altLang="ko-KR" sz="1600">
              <a:solidFill>
                <a:schemeClr val="lt1"/>
              </a:solidFill>
              <a:ea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600">
                <a:solidFill>
                  <a:schemeClr val="lt1"/>
                </a:solidFill>
                <a:ea typeface="+mn-lt"/>
              </a:rPr>
              <a:t>  assert(say('Bob', 'Howdy', 'smoke signal') == 'Bob says Howdy with a smoke signal');</a:t>
            </a:r>
            <a:endParaRPr lang="en-US" altLang="ko-KR" sz="1600">
              <a:solidFill>
                <a:schemeClr val="lt1"/>
              </a:solidFill>
              <a:ea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endParaRPr lang="ko-KR" altLang="en-US" sz="16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7671" y="443356"/>
            <a:ext cx="2273681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bg1"/>
                </a:solidFill>
                <a:ea typeface="맑은 고딕"/>
              </a:rPr>
              <a:t>14.Class </a:t>
            </a:r>
            <a:endParaRPr lang="ko-KR" altLang="en-US" sz="4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115320" y="1510960"/>
            <a:ext cx="11596909" cy="516776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  <a:latin typeface="Malgun Gothic"/>
                <a:ea typeface="Malgun Gothic"/>
              </a:rPr>
              <a:t>class</a:t>
            </a:r>
            <a:r>
              <a:rPr lang="ko-KR" altLang="en-US">
                <a:solidFill>
                  <a:schemeClr val="lt1"/>
                </a:solidFill>
                <a:latin typeface="Malgun Gothic"/>
                <a:ea typeface="Malgun Gothic"/>
              </a:rPr>
              <a:t> 정의 </a:t>
            </a:r>
            <a:r>
              <a:rPr lang="en-US">
                <a:solidFill>
                  <a:schemeClr val="lt1"/>
                </a:solidFill>
                <a:latin typeface="Malgun Gothic"/>
                <a:ea typeface="Malgun Gothic"/>
              </a:rPr>
              <a:t>: </a:t>
            </a:r>
            <a:r>
              <a:rPr lang="en-US" altLang="ko-KR"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다트에서는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기본적으로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지원하는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기능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*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객체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지향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프로그래밍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언어에서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많이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쓰이는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기술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*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객체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지향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프로그래밍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측면에서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객체를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생성하기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위한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기초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틀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템플릿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)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*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특정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문제를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해결하기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위한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데이터를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만들기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위해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추상화를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거쳐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상태와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행위를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변수와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메서드로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정의한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것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.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en-US" altLang="ko-KR">
              <a:ea typeface="+mn-lt"/>
              <a:cs typeface="+mn-lt"/>
            </a:endParaRPr>
          </a:p>
          <a:p>
            <a:pPr>
              <a:defRPr/>
            </a:pP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클래스를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사용하는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이유</a:t>
            </a:r>
            <a:endParaRPr lang="en-US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*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코드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재사용성</a:t>
            </a:r>
            <a:endParaRPr lang="en-US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 )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내가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아닌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다른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사람이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만든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클래스를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간단하게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사용할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수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있음</a:t>
            </a:r>
            <a:endParaRPr lang="en-US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 )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상속을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통해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확장하여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기능을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이용할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수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있음</a:t>
            </a:r>
            <a:endParaRPr lang="en-US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*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유지보수의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간단화</a:t>
            </a:r>
            <a:endParaRPr lang="en-US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 )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클래스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사용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대부분의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수정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사항들은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클래스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내부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멤버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변수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혹은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메서드로만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존재</a:t>
            </a:r>
            <a:endParaRPr lang="en-US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*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대형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프로젝트에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적함</a:t>
            </a:r>
            <a:endParaRPr lang="en-US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 )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클래스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단위로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모듈화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하여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개발이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가능</a:t>
            </a:r>
            <a:endParaRPr lang="en-US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 )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업무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분담이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매우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쉬워져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여러명이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동시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개발하기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편함</a:t>
            </a:r>
            <a:endParaRPr lang="en-US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en-US">
              <a:ea typeface="+mn-lt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7671" y="443356"/>
            <a:ext cx="2273681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bg1"/>
                </a:solidFill>
                <a:ea typeface="맑은 고딕"/>
              </a:rPr>
              <a:t>Class  </a:t>
            </a:r>
            <a:endParaRPr lang="ko-KR" altLang="en-US" sz="4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245418" y="1510960"/>
            <a:ext cx="5473031" cy="516776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클래스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 구조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Class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class_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name{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  &lt;Fields&gt;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  </a:t>
            </a: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&lt;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getters</a:t>
            </a:r>
            <a:r>
              <a:rPr lang="en-US">
                <a:solidFill>
                  <a:schemeClr val="bg1"/>
                </a:solidFill>
                <a:ea typeface="+mn-lt"/>
              </a:rPr>
              <a:t>/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setters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&gt;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 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&lt;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constructors</a:t>
            </a: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&gt;</a:t>
            </a:r>
            <a:endParaRPr lang="en-US" alt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  &lt;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functions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&gt;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}</a:t>
            </a:r>
            <a:endParaRPr lang="en-US" alt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3051808" y="1510960"/>
            <a:ext cx="8140031" cy="516776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>
              <a:defRPr/>
            </a:pP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- 클래스 형태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* 데이터를 캡슐화 해주는 개념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>
              <a:defRPr/>
            </a:pPr>
            <a:r>
              <a:rPr lang="ko-KR">
                <a:solidFill>
                  <a:schemeClr val="bg1"/>
                </a:solidFill>
                <a:latin typeface="맑은 고딕"/>
                <a:ea typeface="맑은 고딕"/>
                <a:cs typeface="+mn-lt"/>
              </a:rPr>
              <a:t> *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fields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  <a:cs typeface="+mn-lt"/>
              </a:rPr>
              <a:t>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  <a:cs typeface="+mn-lt"/>
              </a:rPr>
              <a:t> 클래스에서 선언된 모든 변수</a:t>
            </a:r>
            <a:endParaRPr lang="ko-KR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>
              <a:defRPr/>
            </a:pPr>
            <a:endParaRPr lang="ko-KR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>
              <a:defRPr/>
            </a:pP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* getters and setters : 프로그램이 클래스 필드의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값을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초기화 및 검색할 수 있도록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도움</a:t>
            </a: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기본 getters/</a:t>
            </a:r>
            <a:r>
              <a:rPr lang="en-US">
                <a:solidFill>
                  <a:schemeClr val="bg1"/>
                </a:solidFill>
                <a:ea typeface="+mn-lt"/>
              </a:rPr>
              <a:t>setter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는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모든 클래스와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연결됨 하지만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기본적으로 getters/</a:t>
            </a:r>
            <a:r>
              <a:rPr lang="en-US">
                <a:solidFill>
                  <a:schemeClr val="bg1"/>
                </a:solidFill>
                <a:ea typeface="+mn-lt"/>
              </a:rPr>
              <a:t>setter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를 명시적으로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재정이 가능</a:t>
            </a: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다른 파일에 있을시</a:t>
            </a: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)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//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 같은 파일에 있으면 </a:t>
            </a: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get/set</a:t>
            </a:r>
            <a:endParaRPr lang="en-US" alt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* constructors : 클래스 객체에 대한 메모리 할당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담당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* functions </a:t>
            </a:r>
            <a:r>
              <a:rPr lang="en-US">
                <a:solidFill>
                  <a:schemeClr val="bg1"/>
                </a:solidFill>
                <a:ea typeface="+mn-lt"/>
              </a:rPr>
              <a:t>: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객체가 취할 수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있는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행동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 </a:t>
            </a:r>
            <a:r>
              <a:rPr lang="en-US">
                <a:solidFill>
                  <a:schemeClr val="bg1"/>
                </a:solidFill>
                <a:ea typeface="+mn-lt"/>
              </a:rPr>
              <a:t>)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때때로 메소드라 표현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>
              <a:ea typeface="+mn-lt"/>
              <a:cs typeface="+mn-lt"/>
            </a:endParaRPr>
          </a:p>
          <a:p>
            <a:pPr>
              <a:defRPr/>
            </a:pPr>
            <a:endParaRPr lang="ko-KR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7671" y="443356"/>
            <a:ext cx="2273681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srgbClr val="FFFFFF"/>
                </a:solidFill>
                <a:latin typeface="맑은 고딕"/>
              </a:rPr>
              <a:t>abstract</a:t>
            </a:r>
            <a:r>
              <a:rPr lang="en-US" sz="4000">
                <a:latin typeface="맑은 고딕"/>
                <a:ea typeface="맑은 고딕"/>
                <a:cs typeface="맑은 고딕"/>
              </a:rPr>
              <a:t>​</a:t>
            </a:r>
            <a:endParaRPr lang="ko-KR" altLang="en-US" sz="4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C002C30-4DCA-6291-6B27-81DCA6208CA7}"/>
              </a:ext>
            </a:extLst>
          </p:cNvPr>
          <p:cNvSpPr txBox="1"/>
          <p:nvPr/>
        </p:nvSpPr>
        <p:spPr>
          <a:xfrm>
            <a:off x="188351" y="1494000"/>
            <a:ext cx="114250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>
                <a:solidFill>
                  <a:schemeClr val="bg1"/>
                </a:solidFill>
              </a:rPr>
              <a:t>Abstract  methods</a:t>
            </a:r>
          </a:p>
          <a:p>
            <a:r>
              <a:rPr lang="en-US" altLang="ko-KR" sz="2000">
                <a:solidFill>
                  <a:schemeClr val="bg1"/>
                </a:solidFill>
              </a:rPr>
              <a:t>method </a:t>
            </a:r>
            <a:r>
              <a:rPr lang="ko-KR" altLang="en-US" sz="2000">
                <a:solidFill>
                  <a:schemeClr val="bg1"/>
                </a:solidFill>
              </a:rPr>
              <a:t>선언 시 </a:t>
            </a:r>
            <a:r>
              <a:rPr lang="en-US" altLang="ko-KR" sz="2000">
                <a:solidFill>
                  <a:schemeClr val="bg1"/>
                </a:solidFill>
              </a:rPr>
              <a:t>body</a:t>
            </a:r>
            <a:r>
              <a:rPr lang="ko-KR" altLang="en-US" sz="2000">
                <a:solidFill>
                  <a:schemeClr val="bg1"/>
                </a:solidFill>
              </a:rPr>
              <a:t>를 작성하지 않고 세미콜론</a:t>
            </a:r>
            <a:r>
              <a:rPr lang="en-US" altLang="ko-KR" sz="2000">
                <a:solidFill>
                  <a:schemeClr val="bg1"/>
                </a:solidFill>
              </a:rPr>
              <a:t>(;)</a:t>
            </a:r>
            <a:r>
              <a:rPr lang="ko-KR" altLang="en-US" sz="2000">
                <a:solidFill>
                  <a:schemeClr val="bg1"/>
                </a:solidFill>
              </a:rPr>
              <a:t>을 찍으면 </a:t>
            </a:r>
            <a:r>
              <a:rPr lang="en-US" altLang="ko-KR" sz="2000">
                <a:solidFill>
                  <a:schemeClr val="bg1"/>
                </a:solidFill>
              </a:rPr>
              <a:t>abstract method</a:t>
            </a:r>
            <a:r>
              <a:rPr lang="ko-KR" altLang="en-US" sz="2000">
                <a:solidFill>
                  <a:schemeClr val="bg1"/>
                </a:solidFill>
              </a:rPr>
              <a:t>가 된다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</a:p>
          <a:p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400" b="1">
                <a:solidFill>
                  <a:schemeClr val="bg1"/>
                </a:solidFill>
              </a:rPr>
              <a:t>Abstract classes</a:t>
            </a:r>
          </a:p>
          <a:p>
            <a:r>
              <a:rPr lang="en-US" altLang="ko-KR" sz="2000">
                <a:solidFill>
                  <a:schemeClr val="bg1"/>
                </a:solidFill>
              </a:rPr>
              <a:t>abstract modifier</a:t>
            </a:r>
            <a:r>
              <a:rPr lang="ko-KR" altLang="en-US" sz="2000">
                <a:solidFill>
                  <a:schemeClr val="bg1"/>
                </a:solidFill>
              </a:rPr>
              <a:t>를 사용하여 정의하며 </a:t>
            </a:r>
            <a:r>
              <a:rPr lang="en-US" altLang="ko-KR" sz="2000">
                <a:solidFill>
                  <a:schemeClr val="bg1"/>
                </a:solidFill>
              </a:rPr>
              <a:t>instance</a:t>
            </a:r>
            <a:r>
              <a:rPr lang="ko-KR" altLang="en-US" sz="2000">
                <a:solidFill>
                  <a:schemeClr val="bg1"/>
                </a:solidFill>
              </a:rPr>
              <a:t>화할 수 없다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000">
                <a:solidFill>
                  <a:schemeClr val="bg1"/>
                </a:solidFill>
              </a:rPr>
              <a:t>interface</a:t>
            </a:r>
            <a:r>
              <a:rPr lang="ko-KR" altLang="en-US" sz="2000">
                <a:solidFill>
                  <a:schemeClr val="bg1"/>
                </a:solidFill>
              </a:rPr>
              <a:t>를 정의하는 데 유용하다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413687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7671" y="443356"/>
            <a:ext cx="1929852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4000" err="1">
                <a:solidFill>
                  <a:schemeClr val="bg1"/>
                </a:solidFill>
                <a:ea typeface="맑은 고딕"/>
              </a:rPr>
              <a:t>상속</a:t>
            </a:r>
            <a:r>
              <a:rPr lang="en-US" altLang="ko-KR" sz="4000">
                <a:solidFill>
                  <a:schemeClr val="bg1"/>
                </a:solidFill>
                <a:ea typeface="맑은 고딕"/>
              </a:rPr>
              <a:t> </a:t>
            </a:r>
            <a:endParaRPr lang="ko-KR" altLang="en-US" sz="4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313540" y="1510960"/>
            <a:ext cx="5398689" cy="502837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85750" indent="-285750">
              <a:buFont typeface="Calibri"/>
              <a:buChar char="-"/>
              <a:defRPr/>
            </a:pP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클래스는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 다른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클래스를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>
                <a:solidFill>
                  <a:schemeClr val="bg1"/>
                </a:solidFill>
                <a:latin typeface="Consolas"/>
                <a:ea typeface="Malgun Gothic"/>
              </a:rPr>
              <a:t>상속</a:t>
            </a:r>
            <a:r>
              <a:rPr lang="en-US" altLang="ko-KR">
                <a:solidFill>
                  <a:schemeClr val="bg1"/>
                </a:solidFill>
                <a:latin typeface="Consolas"/>
                <a:ea typeface="+mn-lt"/>
              </a:rPr>
              <a:t>(Inheritance</a:t>
            </a: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)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받을 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수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있습니다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.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endParaRPr lang="ko-KR" altLang="en-US">
              <a:solidFill>
                <a:schemeClr val="bg1"/>
              </a:solidFill>
              <a:latin typeface="맑은 고딕" panose="020F0502020204030204"/>
              <a:ea typeface="맑은 고딕" panose="020F0502020204030204"/>
            </a:endParaRPr>
          </a:p>
          <a:p>
            <a:pPr marL="285750" indent="-285750">
              <a:buFont typeface="Calibri"/>
              <a:buChar char="-"/>
              <a:defRPr/>
            </a:pP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상속 받을 때에는 </a:t>
            </a:r>
            <a:r>
              <a:rPr lang="en-US" altLang="ko-KR">
                <a:solidFill>
                  <a:schemeClr val="bg1"/>
                </a:solidFill>
                <a:latin typeface="Consolas"/>
                <a:ea typeface="+mn-lt"/>
              </a:rPr>
              <a:t>extends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라는 키워드를 사용합니다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.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Dart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에서는 하나의 클래스만 상속이 가능하며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,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 부모 클래스에 접근하기 위해서는 </a:t>
            </a:r>
            <a:r>
              <a:rPr lang="en-US" altLang="ko-KR">
                <a:solidFill>
                  <a:schemeClr val="bg1"/>
                </a:solidFill>
                <a:latin typeface="Consolas"/>
                <a:ea typeface="+mn-lt"/>
              </a:rPr>
              <a:t>super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 키워드를 사용합니다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.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latin typeface="맑은 고딕" panose="020F0502020204030204"/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latin typeface="맑은 고딕" panose="020F0502020204030204"/>
              <a:ea typeface="+mn-lt"/>
              <a:cs typeface="+mn-lt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latin typeface="맑은 고딕" panose="020F0502020204030204"/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CB88AD5-B913-8D31-0D3C-C119204F8188}"/>
              </a:ext>
            </a:extLst>
          </p:cNvPr>
          <p:cNvSpPr/>
          <p:nvPr/>
        </p:nvSpPr>
        <p:spPr>
          <a:xfrm>
            <a:off x="115320" y="1613179"/>
            <a:ext cx="6095642" cy="5065547"/>
          </a:xfrm>
          <a:prstGeom prst="rect">
            <a:avLst/>
          </a:prstGeom>
        </p:spPr>
        <p:txBody>
          <a:bodyPr vert="horz" lIns="91440" tIns="45720" rIns="91440" bIns="45720" anchor="t">
            <a:normAutofit fontScale="85000" lnSpcReduction="20000"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class Food {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 class Food {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 String? name;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 Food(String name) : this.name = name;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 void </a:t>
            </a:r>
            <a:r>
              <a:rPr lang="en-US" altLang="ko-KR" err="1">
                <a:solidFill>
                  <a:schemeClr val="bg1"/>
                </a:solidFill>
                <a:latin typeface="Consolas"/>
                <a:ea typeface="Malgun Gothic"/>
              </a:rPr>
              <a:t>printName</a:t>
            </a: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() {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   print</a:t>
            </a:r>
            <a:r>
              <a:rPr lang="en-US">
                <a:solidFill>
                  <a:schemeClr val="bg1"/>
                </a:solidFill>
                <a:latin typeface="Consolas"/>
                <a:ea typeface="+mn-lt"/>
              </a:rPr>
              <a:t>('My name is ${this.name}!');</a:t>
            </a:r>
            <a:br>
              <a:rPr lang="en-US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en-US">
                <a:solidFill>
                  <a:schemeClr val="bg1"/>
                </a:solidFill>
                <a:latin typeface="Consolas"/>
                <a:ea typeface="+mn-lt"/>
              </a:rPr>
              <a:t>  }</a:t>
            </a:r>
            <a:br>
              <a:rPr lang="en-US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en-US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br>
              <a:rPr lang="en-US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en-US">
                <a:solidFill>
                  <a:schemeClr val="bg1"/>
                </a:solidFill>
                <a:latin typeface="Consolas"/>
                <a:ea typeface="+mn-lt"/>
              </a:rPr>
              <a:t>// Inheritance</a:t>
            </a:r>
            <a:br>
              <a:rPr lang="en-US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>
                <a:solidFill>
                  <a:schemeClr val="bg1"/>
                </a:solidFill>
                <a:latin typeface="Consolas"/>
                <a:ea typeface="Malgun Gothic"/>
              </a:rPr>
              <a:t>class Fruit extends Food {</a:t>
            </a:r>
            <a:br>
              <a:rPr lang="en-US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>
                <a:solidFill>
                  <a:schemeClr val="bg1"/>
                </a:solidFill>
                <a:latin typeface="Consolas"/>
                <a:ea typeface="Malgun Gothic"/>
              </a:rPr>
              <a:t>  // Call parent constructor</a:t>
            </a:r>
            <a:br>
              <a:rPr lang="en-US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>
                <a:solidFill>
                  <a:schemeClr val="bg1"/>
                </a:solidFill>
                <a:latin typeface="Consolas"/>
                <a:ea typeface="Malgun Gothic"/>
              </a:rPr>
              <a:t>  Fruit(String name)</a:t>
            </a: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 : super(name);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 void </a:t>
            </a:r>
            <a:r>
              <a:rPr lang="en-US" altLang="ko-KR" err="1">
                <a:solidFill>
                  <a:schemeClr val="bg1"/>
                </a:solidFill>
                <a:latin typeface="Consolas"/>
                <a:ea typeface="Malgun Gothic"/>
              </a:rPr>
              <a:t>printFruit</a:t>
            </a: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() {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   print('${this</a:t>
            </a:r>
            <a:r>
              <a:rPr lang="en-US">
                <a:solidFill>
                  <a:schemeClr val="bg1"/>
                </a:solidFill>
                <a:latin typeface="Consolas"/>
                <a:ea typeface="+mn-lt"/>
              </a:rPr>
              <a:t>.</a:t>
            </a: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name} is Fruit!');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 }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}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void main() {</a:t>
            </a:r>
            <a:br>
              <a:rPr lang="en-US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en-US">
                <a:solidFill>
                  <a:schemeClr val="bg1"/>
                </a:solidFill>
                <a:latin typeface="Consolas"/>
                <a:ea typeface="+mn-lt"/>
              </a:rPr>
              <a:t>  </a:t>
            </a: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Fruit </a:t>
            </a:r>
            <a:r>
              <a:rPr lang="en-US" altLang="ko-KR" err="1">
                <a:solidFill>
                  <a:schemeClr val="bg1"/>
                </a:solidFill>
                <a:latin typeface="Consolas"/>
                <a:ea typeface="Malgun Gothic"/>
              </a:rPr>
              <a:t>fruit</a:t>
            </a: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= new</a:t>
            </a:r>
            <a:r>
              <a:rPr lang="en-US">
                <a:solidFill>
                  <a:schemeClr val="bg1"/>
                </a:solidFill>
                <a:latin typeface="Consolas"/>
                <a:ea typeface="+mn-lt"/>
              </a:rPr>
              <a:t> Fruit</a:t>
            </a: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('Apple');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err="1">
                <a:solidFill>
                  <a:schemeClr val="bg1"/>
                </a:solidFill>
                <a:latin typeface="Consolas"/>
                <a:ea typeface="Malgun Gothic"/>
              </a:rPr>
              <a:t>fruit</a:t>
            </a:r>
            <a:r>
              <a:rPr lang="en-US" err="1">
                <a:solidFill>
                  <a:schemeClr val="bg1"/>
                </a:solidFill>
                <a:latin typeface="Consolas"/>
                <a:ea typeface="+mn-lt"/>
              </a:rPr>
              <a:t>.</a:t>
            </a:r>
            <a:r>
              <a:rPr lang="en-US" altLang="ko-KR" err="1">
                <a:solidFill>
                  <a:schemeClr val="bg1"/>
                </a:solidFill>
                <a:latin typeface="Consolas"/>
                <a:ea typeface="Malgun Gothic"/>
              </a:rPr>
              <a:t>printName</a:t>
            </a: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();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err="1">
                <a:solidFill>
                  <a:schemeClr val="bg1"/>
                </a:solidFill>
                <a:latin typeface="Consolas"/>
                <a:ea typeface="Malgun Gothic"/>
              </a:rPr>
              <a:t>fruit</a:t>
            </a:r>
            <a:r>
              <a:rPr lang="en-US" err="1">
                <a:solidFill>
                  <a:schemeClr val="bg1"/>
                </a:solidFill>
                <a:latin typeface="Consolas"/>
                <a:ea typeface="+mn-lt"/>
              </a:rPr>
              <a:t>.printFruit</a:t>
            </a:r>
            <a:r>
              <a:rPr lang="en-US">
                <a:solidFill>
                  <a:schemeClr val="bg1"/>
                </a:solidFill>
                <a:latin typeface="Consolas"/>
                <a:ea typeface="+mn-lt"/>
              </a:rPr>
              <a:t>();</a:t>
            </a:r>
            <a:br>
              <a:rPr lang="en-US">
                <a:solidFill>
                  <a:schemeClr val="bg1"/>
                </a:solidFill>
                <a:latin typeface="Consolas"/>
                <a:ea typeface="+mn-lt"/>
              </a:rPr>
            </a:br>
            <a:br>
              <a:rPr lang="en-US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en-US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  <a:defRPr/>
            </a:pPr>
            <a:endParaRPr lang="en-US" altLang="ko-KR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671799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7671" y="443356"/>
            <a:ext cx="3825559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bg1"/>
                </a:solidFill>
                <a:latin typeface="Malgun Gothic"/>
                <a:ea typeface="Malgun Gothic"/>
              </a:rPr>
              <a:t>Override</a:t>
            </a:r>
            <a:r>
              <a:rPr lang="ko-KR" altLang="en-US" sz="4000" b="1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altLang="ko-KR" sz="4000">
                <a:solidFill>
                  <a:schemeClr val="bg1"/>
                </a:solidFill>
                <a:ea typeface="맑은 고딕"/>
              </a:rPr>
              <a:t> </a:t>
            </a:r>
            <a:endParaRPr lang="ko-KR" altLang="en-US" sz="4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313540" y="1510960"/>
            <a:ext cx="5398689" cy="502837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b="1" err="1">
                <a:solidFill>
                  <a:schemeClr val="bg1"/>
                </a:solidFill>
                <a:latin typeface="Malgun Gothic"/>
                <a:ea typeface="Malgun Gothic"/>
              </a:rPr>
              <a:t>Override</a:t>
            </a:r>
            <a:r>
              <a:rPr lang="ko-KR" altLang="en-US" b="1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altLang="ko-KR" b="1">
                <a:solidFill>
                  <a:schemeClr val="bg1"/>
                </a:solidFill>
                <a:latin typeface="Malgun Gothic"/>
                <a:ea typeface="Malgun Gothic"/>
              </a:rPr>
              <a:t>:</a:t>
            </a:r>
            <a:r>
              <a:rPr lang="ko-KR" altLang="en-US" b="1">
                <a:solidFill>
                  <a:schemeClr val="bg1"/>
                </a:solidFill>
                <a:latin typeface="Malgun Gothic"/>
                <a:ea typeface="Malgun Gothic"/>
              </a:rPr>
              <a:t> 덮어쓰기</a:t>
            </a:r>
            <a:r>
              <a:rPr lang="en-US" altLang="ko-KR" b="1">
                <a:solidFill>
                  <a:schemeClr val="bg1"/>
                </a:solidFill>
                <a:latin typeface="Malgun Gothic"/>
                <a:ea typeface="Malgun Gothic"/>
              </a:rPr>
              <a:t>(</a:t>
            </a:r>
            <a:r>
              <a:rPr lang="ko-KR" altLang="en-US" b="1">
                <a:solidFill>
                  <a:schemeClr val="bg1"/>
                </a:solidFill>
                <a:latin typeface="Malgun Gothic"/>
                <a:ea typeface="Malgun Gothic"/>
              </a:rPr>
              <a:t>재정의</a:t>
            </a:r>
            <a:r>
              <a:rPr lang="en-US" altLang="ko-KR" b="1">
                <a:solidFill>
                  <a:schemeClr val="bg1"/>
                </a:solidFill>
                <a:latin typeface="Malgun Gothic"/>
                <a:ea typeface="Malgun Gothic"/>
              </a:rPr>
              <a:t>)</a:t>
            </a:r>
            <a:endParaRPr lang="ko-KR" altLang="en-US" b="1">
              <a:solidFill>
                <a:schemeClr val="bg1"/>
              </a:solidFill>
              <a:latin typeface="Malgun Gothic"/>
              <a:ea typeface="+mn-lt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=&gt; Apple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is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Fruit!  </a:t>
            </a:r>
            <a:r>
              <a:rPr lang="en-US" sz="140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// </a:t>
            </a:r>
            <a:r>
              <a:rPr lang="en-US" sz="140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재정의</a:t>
            </a:r>
            <a:r>
              <a:rPr lang="en-US" sz="140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sz="140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되어</a:t>
            </a:r>
            <a:r>
              <a:rPr lang="en-US" sz="140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sz="140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printName이</a:t>
            </a:r>
            <a:r>
              <a:rPr lang="en-US" sz="140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sz="140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덮어짐</a:t>
            </a:r>
            <a:endParaRPr lang="en-US" sz="1400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My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name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is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Rice!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b="1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Calibri"/>
              <a:buChar char="-"/>
              <a:defRPr/>
            </a:pPr>
            <a:endParaRPr lang="ko-KR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latin typeface="맑은 고딕" panose="020F0502020204030204"/>
              <a:ea typeface="+mn-lt"/>
              <a:cs typeface="+mn-lt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latin typeface="맑은 고딕" panose="020F0502020204030204"/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CB88AD5-B913-8D31-0D3C-C119204F8188}"/>
              </a:ext>
            </a:extLst>
          </p:cNvPr>
          <p:cNvSpPr/>
          <p:nvPr/>
        </p:nvSpPr>
        <p:spPr>
          <a:xfrm>
            <a:off x="115320" y="1613179"/>
            <a:ext cx="5473032" cy="506554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1100">
                <a:solidFill>
                  <a:schemeClr val="bg1"/>
                </a:solidFill>
                <a:latin typeface="Consolas"/>
                <a:ea typeface="Malgun Gothic"/>
              </a:rPr>
              <a:t>c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lass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{</a:t>
            </a: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String?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name;</a:t>
            </a:r>
            <a:br>
              <a:rPr lang="ko-KR" altLang="en-US" sz="1200">
                <a:latin typeface="Consolas"/>
                <a:ea typeface="Malgun Gothic"/>
              </a:rPr>
            </a:b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Food(String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name)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: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this.name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=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name;</a:t>
            </a:r>
            <a:br>
              <a:rPr lang="ko-KR" altLang="en-US" sz="1200">
                <a:latin typeface="Consolas"/>
                <a:ea typeface="Malgun Gothic"/>
              </a:rPr>
            </a:b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void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printName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()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{</a:t>
            </a: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print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('My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name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is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${this.name}!');</a:t>
            </a:r>
            <a:br>
              <a:rPr lang="ko-KR" altLang="en-US" sz="1200">
                <a:latin typeface="Consolas"/>
                <a:ea typeface="+mn-lt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br>
              <a:rPr lang="ko-KR" altLang="en-US" sz="1200">
                <a:latin typeface="Consolas"/>
                <a:ea typeface="+mn-lt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br>
              <a:rPr lang="ko-KR" altLang="en-US" sz="1200">
                <a:latin typeface="Consolas"/>
                <a:ea typeface="+mn-lt"/>
              </a:rPr>
            </a:br>
            <a:br>
              <a:rPr lang="ko-KR" altLang="en-US" sz="1200">
                <a:latin typeface="Consolas"/>
                <a:ea typeface="Malgun Gothic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class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Fruit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extends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{</a:t>
            </a: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Fruit(String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name)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: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super(name);</a:t>
            </a:r>
            <a:br>
              <a:rPr lang="ko-KR" altLang="en-US" sz="1200">
                <a:latin typeface="Consolas"/>
                <a:ea typeface="Malgun Gothic"/>
              </a:rPr>
            </a:b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@override</a:t>
            </a: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void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printName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()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{</a:t>
            </a: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print('${this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.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name}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is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Fruit!');</a:t>
            </a: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}</a:t>
            </a:r>
            <a:br>
              <a:rPr lang="ko-KR" altLang="en-US" sz="1200">
                <a:latin typeface="Consolas"/>
                <a:ea typeface="Malgun Gothic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}</a:t>
            </a:r>
            <a:br>
              <a:rPr lang="ko-KR" altLang="en-US" sz="1200">
                <a:latin typeface="Consolas"/>
                <a:ea typeface="Malgun Gothic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void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main()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{</a:t>
            </a:r>
            <a:br>
              <a:rPr lang="ko-KR" altLang="en-US" sz="1200">
                <a:latin typeface="Consolas"/>
                <a:ea typeface="+mn-lt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Fruit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fruit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=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new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Fruit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('Apple');</a:t>
            </a: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fruit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+mn-lt"/>
              </a:rPr>
              <a:t>.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printName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();</a:t>
            </a:r>
            <a:br>
              <a:rPr lang="ko-KR" altLang="en-US" sz="1200">
                <a:latin typeface="Consolas"/>
                <a:ea typeface="Malgun Gothic"/>
              </a:rPr>
            </a:b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=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new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Food('Rice');</a:t>
            </a: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food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+mn-lt"/>
              </a:rPr>
              <a:t>.printName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();</a:t>
            </a:r>
            <a:br>
              <a:rPr lang="ko-KR" altLang="en-US" sz="1200">
                <a:latin typeface="Consolas"/>
                <a:ea typeface="+mn-lt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endParaRPr lang="ko-KR" altLang="en-US" sz="12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  <a:defRPr/>
            </a:pPr>
            <a:endParaRPr lang="en-US" altLang="ko-KR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993757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1"/>
          <p:cNvSpPr/>
          <p:nvPr/>
        </p:nvSpPr>
        <p:spPr>
          <a:xfrm>
            <a:off x="0" y="0"/>
            <a:ext cx="9153236" cy="6858000"/>
          </a:xfrm>
          <a:prstGeom prst="homePlate">
            <a:avLst>
              <a:gd name="adj" fmla="val 50000"/>
            </a:avLst>
          </a:prstGeom>
          <a:solidFill>
            <a:srgbClr val="6600CC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sp>
        <p:nvSpPr>
          <p:cNvPr id="3" name="직사각형 2"/>
          <p:cNvSpPr/>
          <p:nvPr/>
        </p:nvSpPr>
        <p:spPr>
          <a:xfrm>
            <a:off x="319606" y="464188"/>
            <a:ext cx="2076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CONTENTS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7321" y="1364732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01</a:t>
            </a:r>
            <a:endParaRPr lang="ko-KR" altLang="en-US" sz="2400" b="1">
              <a:solidFill>
                <a:srgbClr val="CACAFF"/>
              </a:solidFill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76208" y="1429236"/>
            <a:ext cx="36000" cy="39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35512" y="1454024"/>
            <a:ext cx="4320000" cy="334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How to use packages 정의 및 사용 방식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2707" y="2043614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02</a:t>
            </a:r>
            <a:endParaRPr lang="ko-KR" altLang="en-US" sz="2400" b="1">
              <a:solidFill>
                <a:srgbClr val="CACAFF"/>
              </a:solidFill>
            </a:endParaRPr>
          </a:p>
        </p:txBody>
      </p:sp>
      <p:pic>
        <p:nvPicPr>
          <p:cNvPr id="12" name="그림 11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69854" y="2109279"/>
            <a:ext cx="36000" cy="396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73748" y="21519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Keywords 종류 및 정의 및 표현 방식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38095" y="2722483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03</a:t>
            </a:r>
            <a:endParaRPr lang="ko-KR" altLang="en-US" sz="2400" b="1">
              <a:solidFill>
                <a:srgbClr val="CACAFF"/>
              </a:solidFill>
            </a:endParaRPr>
          </a:p>
        </p:txBody>
      </p:sp>
      <p:pic>
        <p:nvPicPr>
          <p:cNvPr id="16" name="그림 15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66982" y="2786987"/>
            <a:ext cx="36000" cy="396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35786" y="2707000"/>
            <a:ext cx="4320000" cy="48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3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30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39829" y="382439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04</a:t>
            </a:r>
          </a:p>
        </p:txBody>
      </p:sp>
      <p:pic>
        <p:nvPicPr>
          <p:cNvPr id="24" name="그림 23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75736" y="3881063"/>
            <a:ext cx="36000" cy="396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826449" y="4549239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05</a:t>
            </a:r>
          </a:p>
        </p:txBody>
      </p:sp>
      <p:pic>
        <p:nvPicPr>
          <p:cNvPr id="28" name="그림 27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63874" y="4601038"/>
            <a:ext cx="36000" cy="3960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616597" y="3920847"/>
            <a:ext cx="4653925" cy="334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변수 개념, 정의 및 표현 방식</a:t>
            </a:r>
            <a:endParaRPr lang="ko-KR" altLang="en-US" sz="1300" b="1">
              <a:solidFill>
                <a:srgbClr val="CACAFF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8849" y="5533618"/>
            <a:ext cx="5405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06</a:t>
            </a:r>
          </a:p>
          <a:p>
            <a:pPr algn="ctr">
              <a:defRPr/>
            </a:pPr>
            <a:endParaRPr lang="ko-KR" altLang="en-US" sz="2400" b="1">
              <a:solidFill>
                <a:srgbClr val="CACAFF"/>
              </a:solidFill>
            </a:endParaRPr>
          </a:p>
        </p:txBody>
      </p:sp>
      <p:pic>
        <p:nvPicPr>
          <p:cNvPr id="32" name="그림 31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57736" y="5598122"/>
            <a:ext cx="36000" cy="396000"/>
          </a:xfrm>
          <a:prstGeom prst="rect">
            <a:avLst/>
          </a:prstGeom>
        </p:spPr>
      </p:pic>
      <p:sp>
        <p:nvSpPr>
          <p:cNvPr id="34" name="직사각형 12"/>
          <p:cNvSpPr/>
          <p:nvPr/>
        </p:nvSpPr>
        <p:spPr>
          <a:xfrm>
            <a:off x="1673747" y="27996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식별자 종류 및 방식</a:t>
            </a:r>
          </a:p>
        </p:txBody>
      </p:sp>
      <p:sp>
        <p:nvSpPr>
          <p:cNvPr id="35" name="직사각형 12"/>
          <p:cNvSpPr/>
          <p:nvPr/>
        </p:nvSpPr>
        <p:spPr>
          <a:xfrm>
            <a:off x="1776000" y="3913541"/>
            <a:ext cx="3448372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6" name="직사각형 12"/>
          <p:cNvSpPr/>
          <p:nvPr/>
        </p:nvSpPr>
        <p:spPr>
          <a:xfrm>
            <a:off x="1673748" y="3923605"/>
            <a:ext cx="4320000" cy="332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7" name="직사각형 12"/>
          <p:cNvSpPr/>
          <p:nvPr/>
        </p:nvSpPr>
        <p:spPr>
          <a:xfrm>
            <a:off x="1776000" y="56571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함수 정의, 표현, 사용 방식</a:t>
            </a:r>
          </a:p>
        </p:txBody>
      </p:sp>
      <p:sp>
        <p:nvSpPr>
          <p:cNvPr id="38" name="직사각형 28"/>
          <p:cNvSpPr/>
          <p:nvPr/>
        </p:nvSpPr>
        <p:spPr>
          <a:xfrm>
            <a:off x="1683272" y="4625697"/>
            <a:ext cx="3449821" cy="287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rgbClr val="CACAFF"/>
                </a:solidFill>
              </a:rPr>
              <a:t>Built-in types 종류, 정의 및 표현 방식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7671" y="443356"/>
            <a:ext cx="3825559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4000">
                <a:solidFill>
                  <a:schemeClr val="bg1"/>
                </a:solidFill>
                <a:latin typeface="맑은 고딕"/>
                <a:ea typeface="맑은 고딕"/>
              </a:rPr>
              <a:t>인터페이스</a:t>
            </a:r>
            <a:r>
              <a:rPr lang="en-US" altLang="ko-KR" sz="4000">
                <a:solidFill>
                  <a:schemeClr val="bg1"/>
                </a:solidFill>
                <a:ea typeface="맑은 고딕"/>
              </a:rPr>
              <a:t> </a:t>
            </a:r>
            <a:endParaRPr lang="ko-KR" altLang="en-US" sz="4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9808" y="1436619"/>
            <a:ext cx="5398689" cy="502837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Class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가 꼭 선언해야하는 메소드와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 변수를 지정해주는 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역할</a:t>
            </a:r>
            <a:endParaRPr lang="ko-KR" altLang="en-US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b="1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>
              <a:defRPr/>
            </a:pPr>
            <a:endParaRPr lang="en-US" altLang="ko-KR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b="1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 marL="285750" indent="-285750">
              <a:buFont typeface="Calibri"/>
              <a:buChar char="-"/>
              <a:defRPr/>
            </a:pP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latin typeface="맑은 고딕"/>
              <a:ea typeface="+mn-lt"/>
              <a:cs typeface="+mn-lt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115320" y="1613179"/>
            <a:ext cx="5473032" cy="506554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class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Food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{</a:t>
            </a:r>
            <a:b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String?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name;</a:t>
            </a:r>
            <a:b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</a:br>
            <a:b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void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printName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()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{}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}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</a:br>
            <a:b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class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Fruit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implements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Food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 {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String?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name;</a:t>
            </a:r>
            <a:b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</a:br>
            <a:b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Fruit(String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name)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: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this.name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=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name;</a:t>
            </a:r>
            <a:b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</a:br>
            <a:b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void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printName()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{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  <a:t>     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//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  <a:t>없으면 오류난다</a:t>
            </a:r>
            <a:b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 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print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('My</a:t>
            </a: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name</a:t>
            </a: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is</a:t>
            </a: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${this.name}!');</a:t>
            </a:r>
            <a:br>
              <a:rPr lang="ko-KR" sz="1200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br>
              <a:rPr lang="ko-KR" sz="1200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br>
              <a:rPr lang="ko-KR" sz="1200">
                <a:solidFill>
                  <a:schemeClr val="bg1"/>
                </a:solidFill>
                <a:latin typeface="Consolas"/>
                <a:ea typeface="+mn-lt"/>
              </a:rPr>
            </a:br>
            <a:b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void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main()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{</a:t>
            </a:r>
            <a:br>
              <a:rPr lang="ko-KR" sz="1200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Fruit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fruit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=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new</a:t>
            </a: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Fruit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('Apple</a:t>
            </a:r>
            <a:r>
              <a:rPr lang="en-US" sz="1200">
                <a:solidFill>
                  <a:schemeClr val="bg1"/>
                </a:solidFill>
                <a:latin typeface="Consolas"/>
                <a:ea typeface="맑은 고딕"/>
              </a:rPr>
              <a:t>');</a:t>
            </a:r>
            <a:b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fruit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.printName();</a:t>
            </a:r>
            <a:br>
              <a:rPr lang="ko-KR" sz="1200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endParaRPr lang="en-US" altLang="ko-KR" sz="1200">
              <a:solidFill>
                <a:schemeClr val="bg1"/>
              </a:solidFill>
              <a:latin typeface="Consolas"/>
              <a:ea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20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  <a:defRPr/>
            </a:pPr>
            <a:endParaRPr lang="en-US" altLang="ko-KR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7671" y="443356"/>
            <a:ext cx="4875632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sz="4000" b="1" err="1">
                <a:solidFill>
                  <a:schemeClr val="bg1"/>
                </a:solidFill>
                <a:latin typeface="Malgun Gothic"/>
                <a:ea typeface="Malgun Gothic"/>
              </a:rPr>
              <a:t>Static</a:t>
            </a:r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sz="4000" b="1" err="1">
                <a:solidFill>
                  <a:schemeClr val="bg1"/>
                </a:solidFill>
                <a:latin typeface="Malgun Gothic"/>
                <a:ea typeface="Malgun Gothic"/>
              </a:rPr>
              <a:t>member</a:t>
            </a:r>
            <a:r>
              <a:rPr lang="en-US" altLang="ko-KR" sz="4000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</a:p>
        </p:txBody>
      </p:sp>
      <p:sp>
        <p:nvSpPr>
          <p:cNvPr id="4" name="내용 개체 틀 2"/>
          <p:cNvSpPr/>
          <p:nvPr/>
        </p:nvSpPr>
        <p:spPr>
          <a:xfrm>
            <a:off x="6099808" y="1436619"/>
            <a:ext cx="5398689" cy="5372204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solidFill>
                  <a:schemeClr val="bg1"/>
                </a:solidFill>
                <a:latin typeface="Malgun Gothic"/>
                <a:ea typeface="Malgun Gothic"/>
              </a:rPr>
              <a:t>일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반 객체를 만들 때 같이 메모리에 저장하는 것이 아닌 따로 메모리를 두어 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static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 구문을 객체가 공유하여 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사용할 수 있게 해주는 구문이다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.(</a:t>
            </a:r>
            <a:r>
              <a:rPr lang="ko-KR" altLang="en-US">
                <a:solidFill>
                  <a:schemeClr val="bg1"/>
                </a:solidFill>
                <a:ea typeface="+mn-lt"/>
              </a:rPr>
              <a:t>메모리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 </a:t>
            </a:r>
            <a:r>
              <a:rPr lang="ko-KR" altLang="en-US">
                <a:solidFill>
                  <a:schemeClr val="bg1"/>
                </a:solidFill>
                <a:ea typeface="+mn-lt"/>
              </a:rPr>
              <a:t>낭비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 </a:t>
            </a:r>
            <a:r>
              <a:rPr lang="ko-KR" altLang="en-US">
                <a:solidFill>
                  <a:schemeClr val="bg1"/>
                </a:solidFill>
                <a:ea typeface="+mn-lt"/>
              </a:rPr>
              <a:t>방지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)</a:t>
            </a:r>
            <a:endParaRPr lang="en-US" altLang="ko-KR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Consolas"/>
                <a:ea typeface="Malgun Gothic"/>
                <a:cs typeface="+mn-lt"/>
              </a:rPr>
              <a:t>==&gt;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My name is Apple! I am null!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My name is Banana! I am null!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My name is Apple! I am Fruit!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My name is Banana! I am Fruit!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Apple is Red Fruit!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 altLang="ko-KR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b="1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Calibri"/>
              <a:buChar char="-"/>
              <a:defRPr/>
            </a:pPr>
            <a:endParaRPr lang="ko-KR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latin typeface="맑은 고딕" panose="020F0502020204030204"/>
              <a:ea typeface="+mn-lt"/>
              <a:cs typeface="+mn-lt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latin typeface="맑은 고딕" panose="020F0502020204030204"/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CB88AD5-B913-8D31-0D3C-C119204F8188}"/>
              </a:ext>
            </a:extLst>
          </p:cNvPr>
          <p:cNvSpPr/>
          <p:nvPr/>
        </p:nvSpPr>
        <p:spPr>
          <a:xfrm>
            <a:off x="115320" y="1613179"/>
            <a:ext cx="5473032" cy="506554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class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{</a:t>
            </a:r>
            <a:b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static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String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?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i="1" err="1">
                <a:solidFill>
                  <a:schemeClr val="bg1"/>
                </a:solidFill>
                <a:latin typeface="Consolas"/>
                <a:ea typeface="Malgun Gothic"/>
              </a:rPr>
              <a:t>kind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;</a:t>
            </a:r>
            <a:b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String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?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;</a:t>
            </a:r>
            <a:b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</a:br>
            <a:b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Food(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String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)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: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this.name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=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;</a:t>
            </a:r>
            <a:b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</a:br>
            <a:b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static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i="1" err="1">
                <a:solidFill>
                  <a:schemeClr val="bg1"/>
                </a:solidFill>
                <a:latin typeface="Consolas"/>
                <a:ea typeface="Malgun Gothic"/>
              </a:rPr>
              <a:t>printAll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String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,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String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kind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)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{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print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('${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}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is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${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kind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}!');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}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void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printName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()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{</a:t>
            </a:r>
            <a:b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 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print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('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+mn-lt"/>
              </a:rPr>
              <a:t>My</a:t>
            </a: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+mn-lt"/>
              </a:rPr>
              <a:t>name</a:t>
            </a: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+mn-lt"/>
              </a:rPr>
              <a:t>is</a:t>
            </a: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${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+mn-lt"/>
              </a:rPr>
              <a:t>this.name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}!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+mn-lt"/>
              </a:rPr>
              <a:t>I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+mn-lt"/>
              </a:rPr>
              <a:t>am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${</a:t>
            </a:r>
            <a:r>
              <a:rPr lang="en-US" altLang="ko-KR" sz="1200" i="1" err="1">
                <a:solidFill>
                  <a:schemeClr val="bg1"/>
                </a:solidFill>
                <a:latin typeface="Consolas"/>
                <a:ea typeface="+mn-lt"/>
              </a:rPr>
              <a:t>kind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}!');</a:t>
            </a:r>
            <a:br>
              <a:rPr lang="ko-KR" sz="1200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br>
              <a:rPr lang="ko-KR" sz="1200">
                <a:solidFill>
                  <a:schemeClr val="bg1"/>
                </a:solidFill>
                <a:latin typeface="Consolas"/>
                <a:ea typeface="+mn-lt"/>
              </a:rPr>
            </a:br>
            <a:b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br>
              <a:rPr lang="ko-KR" sz="1200">
                <a:solidFill>
                  <a:schemeClr val="bg1"/>
                </a:solidFill>
                <a:latin typeface="Consolas"/>
                <a:ea typeface="+mn-lt"/>
              </a:rPr>
            </a:br>
            <a:b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void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main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()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{</a:t>
            </a:r>
            <a:br>
              <a:rPr lang="ko-KR" sz="1200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apple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=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new</a:t>
            </a: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Food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('Apple');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apple.printName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();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banana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=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new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Food('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Banana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');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banana.printName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();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Food.</a:t>
            </a:r>
            <a:r>
              <a:rPr lang="en-US" altLang="ko-KR" sz="1200" i="1" err="1">
                <a:solidFill>
                  <a:schemeClr val="bg1"/>
                </a:solidFill>
                <a:latin typeface="Consolas"/>
                <a:ea typeface="Malgun Gothic"/>
              </a:rPr>
              <a:t>kind</a:t>
            </a:r>
            <a:r>
              <a:rPr lang="ko-KR" altLang="en-US" sz="1200" i="1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=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'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Fruit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';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apple.printName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();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banana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+mn-lt"/>
              </a:rPr>
              <a:t>.printName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();</a:t>
            </a:r>
            <a:br>
              <a:rPr lang="ko-KR" sz="1200">
                <a:solidFill>
                  <a:schemeClr val="bg1"/>
                </a:solidFill>
                <a:latin typeface="Consolas"/>
                <a:ea typeface="+mn-lt"/>
              </a:rPr>
            </a:br>
            <a:b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+mn-lt"/>
              </a:rPr>
              <a:t>Food.</a:t>
            </a:r>
            <a:r>
              <a:rPr lang="en-US" altLang="ko-KR" sz="1200" i="1" err="1">
                <a:solidFill>
                  <a:schemeClr val="bg1"/>
                </a:solidFill>
                <a:latin typeface="Consolas"/>
                <a:ea typeface="+mn-lt"/>
              </a:rPr>
              <a:t>printAll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('Apple',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'Red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Fruit');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endParaRPr lang="ko-KR" altLang="en-US" sz="12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20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20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  <a:defRPr/>
            </a:pPr>
            <a:endParaRPr lang="en-US" altLang="ko-KR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9078227"/>
      </p:ext>
    </p:extLst>
  </p:cSld>
  <p:clrMapOvr>
    <a:masterClrMapping/>
  </p:clrMapOvr>
  <p:transition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6622676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3323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4000" b="1">
                <a:solidFill>
                  <a:prstClr val="white"/>
                </a:solidFill>
                <a:latin typeface="맑은 고딕"/>
                <a:ea typeface="맑은 고딕"/>
              </a:rPr>
              <a:t>Class - mixin</a:t>
            </a:r>
            <a:endParaRPr kumimoji="0" lang="ko-KR" altLang="en-US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054" y="1259046"/>
            <a:ext cx="5517358" cy="1587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Mixin</a:t>
            </a:r>
            <a:endParaRPr lang="en-US" altLang="ko-KR" sz="23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900">
                <a:solidFill>
                  <a:schemeClr val="bg1"/>
                </a:solidFill>
              </a:rPr>
              <a:t>class</a:t>
            </a:r>
            <a:r>
              <a:rPr lang="ko-KR" altLang="en-US" sz="1900">
                <a:solidFill>
                  <a:schemeClr val="bg1"/>
                </a:solidFill>
              </a:rPr>
              <a:t>의 </a:t>
            </a:r>
            <a:r>
              <a:rPr lang="en-US" altLang="ko-KR" sz="1900">
                <a:solidFill>
                  <a:schemeClr val="bg1"/>
                </a:solidFill>
              </a:rPr>
              <a:t>code</a:t>
            </a:r>
            <a:r>
              <a:rPr lang="ko-KR" altLang="en-US" sz="1900">
                <a:solidFill>
                  <a:schemeClr val="bg1"/>
                </a:solidFill>
              </a:rPr>
              <a:t>를 재사용하기 위한 방법으로 여러 클래스를 상속받을수 있습니다 </a:t>
            </a:r>
            <a:r>
              <a:rPr lang="en-US" altLang="ko-KR" sz="1900">
                <a:solidFill>
                  <a:schemeClr val="bg1"/>
                </a:solidFill>
              </a:rPr>
              <a:t>.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endParaRPr lang="ko-KR" altLang="en-US" sz="14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2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4182454" y="2610474"/>
            <a:ext cx="2592621" cy="4022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mixin CanRun {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  void run() {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    print("뛰는 중...");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  }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}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mixin CanJump {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  void jump() {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    print("점프하는 중...");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  }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}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mixin CanShoot {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  void shoot() {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    print("슈팅하는 중...");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  }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}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6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60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6831526" y="200977"/>
            <a:ext cx="5360474" cy="6456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class Human {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final String name;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Human({required this.name});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void sayHello() {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  print("Hello, my name is $name");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}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}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class Striker extends Human with CanRun, CanJump, CanShoot {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Striker({required super.name});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@override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void play() {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  run();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  shoot();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  jump();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}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}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class Runner extends Human with CanRun, CanJump {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Runner({required super.name});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@override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void play() {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  run();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  jump();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}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}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main() {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var runner = Runner(name: "Kang");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runner.play();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var striker = Striker(name: "na");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striker.play();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}</a:t>
            </a: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67119" y="3429000"/>
            <a:ext cx="2592621" cy="240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==&gt;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</a:rPr>
              <a:t>Hello, my name is Kang</a:t>
            </a:r>
            <a:endParaRPr lang="ko-KR" altLang="en-US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</a:rPr>
              <a:t>뛰는 중...</a:t>
            </a:r>
            <a:endParaRPr lang="ko-KR" altLang="en-US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</a:rPr>
              <a:t>점프하는 중...</a:t>
            </a:r>
            <a:endParaRPr lang="ko-KR" altLang="en-US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</a:rPr>
              <a:t>Hello, my name is na</a:t>
            </a:r>
            <a:endParaRPr lang="ko-KR" altLang="en-US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</a:rPr>
              <a:t>뛰는 중...</a:t>
            </a:r>
            <a:endParaRPr lang="ko-KR" altLang="en-US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</a:rPr>
              <a:t>슈팅하는 중...</a:t>
            </a:r>
            <a:endParaRPr lang="ko-KR" altLang="en-US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</a:rPr>
              <a:t>점프하는 중...</a:t>
            </a:r>
            <a:endParaRPr lang="ko-KR" altLang="en-US" sz="1400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 sz="14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6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6053260" cy="70788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  <a:latin typeface="Malgun Gothic"/>
                <a:ea typeface="Malgun Gothic"/>
              </a:rPr>
              <a:t>15.</a:t>
            </a:r>
            <a:r>
              <a:rPr lang="en-US" altLang="ko-KR" sz="4000">
                <a:solidFill>
                  <a:schemeClr val="bg1"/>
                </a:solidFill>
                <a:latin typeface="Malgun Gothic"/>
                <a:ea typeface="Malgun Gothic"/>
              </a:rPr>
              <a:t>Libraries</a:t>
            </a:r>
            <a:r>
              <a:rPr lang="ko-KR" altLang="en-US" sz="400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altLang="ko-KR" sz="4000">
                <a:solidFill>
                  <a:schemeClr val="bg1"/>
                </a:solidFill>
                <a:latin typeface="Malgun Gothic"/>
                <a:ea typeface="Malgun Gothic"/>
              </a:rPr>
              <a:t>and</a:t>
            </a:r>
            <a:r>
              <a:rPr lang="ko-KR" altLang="en-US" sz="400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altLang="ko-KR" sz="4000">
                <a:solidFill>
                  <a:schemeClr val="bg1"/>
                </a:solidFill>
                <a:latin typeface="Malgun Gothic"/>
                <a:ea typeface="Malgun Gothic"/>
              </a:rPr>
              <a:t>visibility</a:t>
            </a:r>
            <a:r>
              <a:rPr lang="ko-KR" altLang="en-US" sz="400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endParaRPr lang="ko-KR">
              <a:solidFill>
                <a:schemeClr val="bg1"/>
              </a:solidFill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DD240-5348-807C-88DA-FC660BC88128}"/>
              </a:ext>
            </a:extLst>
          </p:cNvPr>
          <p:cNvSpPr txBox="1"/>
          <p:nvPr/>
        </p:nvSpPr>
        <p:spPr>
          <a:xfrm>
            <a:off x="114010" y="1292663"/>
            <a:ext cx="11768834" cy="62755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사용</a:t>
            </a:r>
            <a:endParaRPr lang="en-US" sz="1600">
              <a:solidFill>
                <a:schemeClr val="lt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한 라이브러리의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namespace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가 다른 라이브러리에서 어떻게 사용될지를 명시하기 위해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import</a:t>
            </a:r>
            <a:r>
              <a:rPr lang="ko-KR" altLang="en-US" sz="1600" err="1">
                <a:solidFill>
                  <a:schemeClr val="lt1"/>
                </a:solidFill>
                <a:latin typeface="Malgun Gothic"/>
                <a:ea typeface="Malgun Gothic"/>
              </a:rPr>
              <a:t>를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사용한다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import</a:t>
            </a: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'</a:t>
            </a: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</a:rPr>
              <a:t>dart:html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';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altLang="ko-KR" sz="1600">
              <a:solidFill>
                <a:schemeClr val="lt1"/>
              </a:solidFill>
              <a:latin typeface="Malgun Gothic"/>
              <a:ea typeface="Malgun Gothic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라이브러리 접두사 지정 :</a:t>
            </a: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</a:rPr>
              <a:t>식별자가 충돌하는 두 개의 라이브러리를 </a:t>
            </a:r>
            <a:r>
              <a:rPr lang="ko-KR" sz="1600" err="1">
                <a:solidFill>
                  <a:schemeClr val="lt1"/>
                </a:solidFill>
                <a:latin typeface="Malgun Gothic"/>
                <a:ea typeface="Malgun Gothic"/>
              </a:rPr>
              <a:t>import하는</a:t>
            </a: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</a:rPr>
              <a:t> 경우에, 하나 혹은 두 라이브러리 모두에 </a:t>
            </a:r>
            <a:r>
              <a:rPr lang="ko-KR" sz="1600" err="1">
                <a:solidFill>
                  <a:schemeClr val="lt1"/>
                </a:solidFill>
                <a:latin typeface="Malgun Gothic"/>
                <a:ea typeface="Malgun Gothic"/>
              </a:rPr>
              <a:t>prefix를</a:t>
            </a: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</a:rPr>
              <a:t> 지정할 수 있다.</a:t>
            </a:r>
            <a:endParaRPr lang="ko-KR" altLang="en-US" sz="1600">
              <a:solidFill>
                <a:schemeClr val="lt1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import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'package:lib1/lib1.dart';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import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'package:lib2/lib2.dart'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as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lib2;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ko-KR" sz="1600">
              <a:solidFill>
                <a:schemeClr val="lt1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부분 </a:t>
            </a: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</a:rPr>
              <a:t>import </a:t>
            </a:r>
            <a:endParaRPr lang="en-US" sz="1600">
              <a:solidFill>
                <a:schemeClr val="lt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import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'package:lib1/lib1.dart'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show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foo;   </a:t>
            </a: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</a:rPr>
              <a:t>//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</a:t>
            </a: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</a:rPr>
              <a:t>foo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만 </a:t>
            </a: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</a:rPr>
              <a:t>import.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import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'package:lib2/lib2.dart'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hide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foo;    </a:t>
            </a: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//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foo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 제외하고 전부 </a:t>
            </a: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import.</a:t>
            </a:r>
            <a:endParaRPr lang="en-US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ko-KR" sz="1600">
              <a:solidFill>
                <a:schemeClr val="lt1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1600">
              <a:solidFill>
                <a:schemeClr val="lt1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ko-KR" altLang="en-US" sz="1600">
              <a:solidFill>
                <a:srgbClr val="000000"/>
              </a:solidFill>
              <a:latin typeface="맑은 고딕" panose="020F0502020204030204"/>
              <a:ea typeface="맑은 고딕" panose="020F0502020204030204"/>
            </a:endParaRPr>
          </a:p>
          <a:p>
            <a:pPr marL="285750" indent="-285750">
              <a:buFont typeface="Calibri"/>
              <a:buChar char="-"/>
            </a:pPr>
            <a:endParaRPr lang="en-US" sz="16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ko-KR" sz="16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ko-KR" altLang="en-US" sz="1600">
              <a:solidFill>
                <a:srgbClr val="000000"/>
              </a:solidFill>
              <a:latin typeface="맑은 고딕" panose="020F0502020204030204"/>
              <a:ea typeface="맑은 고딕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ko-KR" altLang="en-US" sz="16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5530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6053260" cy="70788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  <a:latin typeface="Malgun Gothic"/>
                <a:ea typeface="Malgun Gothic"/>
              </a:rPr>
              <a:t>15.</a:t>
            </a:r>
            <a:r>
              <a:rPr lang="en-US" altLang="ko-KR" sz="4000">
                <a:solidFill>
                  <a:schemeClr val="bg1"/>
                </a:solidFill>
                <a:latin typeface="Malgun Gothic"/>
                <a:ea typeface="Malgun Gothic"/>
              </a:rPr>
              <a:t>Libraries</a:t>
            </a:r>
            <a:r>
              <a:rPr lang="ko-KR" altLang="en-US" sz="400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altLang="ko-KR" sz="4000">
                <a:solidFill>
                  <a:schemeClr val="bg1"/>
                </a:solidFill>
                <a:latin typeface="Malgun Gothic"/>
                <a:ea typeface="Malgun Gothic"/>
              </a:rPr>
              <a:t>and</a:t>
            </a:r>
            <a:r>
              <a:rPr lang="ko-KR" altLang="en-US" sz="400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altLang="ko-KR" sz="4000">
                <a:solidFill>
                  <a:schemeClr val="bg1"/>
                </a:solidFill>
                <a:latin typeface="Malgun Gothic"/>
                <a:ea typeface="Malgun Gothic"/>
              </a:rPr>
              <a:t>visibility</a:t>
            </a:r>
            <a:r>
              <a:rPr lang="ko-KR" altLang="en-US" sz="400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endParaRPr lang="ko-KR">
              <a:solidFill>
                <a:schemeClr val="bg1"/>
              </a:solidFill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DD240-5348-807C-88DA-FC660BC88128}"/>
              </a:ext>
            </a:extLst>
          </p:cNvPr>
          <p:cNvSpPr txBox="1"/>
          <p:nvPr/>
        </p:nvSpPr>
        <p:spPr>
          <a:xfrm>
            <a:off x="114010" y="1292663"/>
            <a:ext cx="11768834" cy="82566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</a:rPr>
              <a:t>지연로딩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</a:rPr>
              <a:t>지연 로딩을 통해 </a:t>
            </a:r>
            <a:r>
              <a:rPr lang="ko-KR" sz="1600" err="1">
                <a:solidFill>
                  <a:schemeClr val="lt1"/>
                </a:solidFill>
                <a:latin typeface="Malgun Gothic"/>
                <a:ea typeface="Malgun Gothic"/>
              </a:rPr>
              <a:t>웹앱은</a:t>
            </a: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</a:rPr>
              <a:t> 라이브러리가 필요할 때 불러올 수 있다. 지연 로딩을 사용할 수 있는 몇가지 경우가 있다.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600">
                <a:solidFill>
                  <a:schemeClr val="lt1"/>
                </a:solidFill>
                <a:ea typeface="+mn-lt"/>
              </a:rPr>
              <a:t>1. </a:t>
            </a:r>
            <a:r>
              <a:rPr lang="ko-KR" sz="1600" err="1">
                <a:solidFill>
                  <a:schemeClr val="lt1"/>
                </a:solidFill>
                <a:latin typeface="Malgun Gothic"/>
                <a:ea typeface="Malgun Gothic"/>
              </a:rPr>
              <a:t>웹앱의</a:t>
            </a: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</a:rPr>
              <a:t> 초기 시작 시간을 줄이기 위해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600">
                <a:solidFill>
                  <a:schemeClr val="lt1"/>
                </a:solidFill>
                <a:ea typeface="+mn-lt"/>
              </a:rPr>
              <a:t>2. </a:t>
            </a:r>
            <a:r>
              <a:rPr lang="ko-KR" sz="1600" err="1">
                <a:solidFill>
                  <a:schemeClr val="lt1"/>
                </a:solidFill>
                <a:latin typeface="Malgun Gothic"/>
                <a:ea typeface="Malgun Gothic"/>
              </a:rPr>
              <a:t>A</a:t>
            </a: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</a:rPr>
              <a:t>/</a:t>
            </a:r>
            <a:r>
              <a:rPr lang="ko-KR" sz="1600" err="1">
                <a:solidFill>
                  <a:schemeClr val="lt1"/>
                </a:solidFill>
                <a:latin typeface="Malgun Gothic"/>
                <a:ea typeface="Malgun Gothic"/>
              </a:rPr>
              <a:t>B</a:t>
            </a: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</a:rPr>
              <a:t> 테스트를 사용하기 위해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600">
                <a:solidFill>
                  <a:schemeClr val="lt1"/>
                </a:solidFill>
                <a:ea typeface="+mn-lt"/>
              </a:rPr>
              <a:t>3. </a:t>
            </a: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</a:rPr>
              <a:t>거의 사용하지 않는 기능을 불러오기 위해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ko-KR" sz="1600">
              <a:solidFill>
                <a:schemeClr val="lt1"/>
              </a:solidFill>
              <a:latin typeface="Malgun Gothic"/>
              <a:ea typeface="Malgun Gothic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라이브러리를 지연 로드하기 위해서는 우선 </a:t>
            </a: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import</a:t>
            </a:r>
            <a:r>
              <a:rPr lang="ko-KR" altLang="en-US" sz="1600" err="1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할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 때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deferred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as</a:t>
            </a:r>
            <a:r>
              <a:rPr lang="ko-KR" altLang="en-US" sz="1600" err="1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를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 사용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import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'</a:t>
            </a: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package:greetings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/</a:t>
            </a: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hello.dart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'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deferred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as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hello;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ko-KR" sz="1600">
              <a:solidFill>
                <a:schemeClr val="lt1"/>
              </a:solidFill>
              <a:latin typeface="Malgun Gothic"/>
              <a:ea typeface="Malgun Gothic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라이브러리가 필요하게 되면 라이브러리 식별자를 통해 </a:t>
            </a: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</a:rPr>
              <a:t>loadLibrary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()</a:t>
            </a:r>
            <a:r>
              <a:rPr lang="ko-KR" altLang="en-US" sz="1600" err="1">
                <a:solidFill>
                  <a:schemeClr val="lt1"/>
                </a:solidFill>
                <a:latin typeface="Malgun Gothic"/>
                <a:ea typeface="Malgun Gothic"/>
              </a:rPr>
              <a:t>를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호출</a:t>
            </a:r>
            <a:endParaRPr lang="en-US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Future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</a:rPr>
              <a:t>greet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()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</a:rPr>
              <a:t>async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{</a:t>
            </a:r>
            <a:endParaRPr lang="en-US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 </a:t>
            </a: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</a:rPr>
              <a:t>await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</a:rPr>
              <a:t>hello.loadLibrary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();</a:t>
            </a:r>
            <a:endParaRPr lang="en-US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 </a:t>
            </a: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</a:rPr>
              <a:t>hello.printGreeting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();</a:t>
            </a:r>
            <a:endParaRPr lang="en-US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}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</a:rPr>
              <a:t>await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키워드는 라이브러리가 </a:t>
            </a:r>
            <a:r>
              <a:rPr lang="ko-KR" altLang="en-US" sz="1600" err="1">
                <a:solidFill>
                  <a:schemeClr val="lt1"/>
                </a:solidFill>
                <a:latin typeface="Malgun Gothic"/>
                <a:ea typeface="Malgun Gothic"/>
              </a:rPr>
              <a:t>로드될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때까지 실행을 정지시킵니다</a:t>
            </a: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</a:rPr>
              <a:t>.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ko-KR" sz="1600">
              <a:solidFill>
                <a:schemeClr val="lt1"/>
              </a:solidFill>
              <a:latin typeface="Malgun Gothic"/>
              <a:ea typeface="Malgun Gothic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ko-KR" sz="16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ko-KR" altLang="en-US" sz="16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altLang="ko-KR" sz="16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ko-KR" altLang="en-US" sz="1600">
              <a:solidFill>
                <a:srgbClr val="000000"/>
              </a:solidFill>
              <a:latin typeface="맑은 고딕" panose="020F0502020204030204"/>
              <a:ea typeface="맑은 고딕" panose="020F0502020204030204"/>
            </a:endParaRPr>
          </a:p>
          <a:p>
            <a:pPr marL="285750" indent="-285750">
              <a:buFont typeface="Calibri"/>
              <a:buChar char="-"/>
            </a:pPr>
            <a:endParaRPr lang="en-US" sz="16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ko-KR" sz="16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ko-KR" altLang="en-US" sz="1600">
              <a:solidFill>
                <a:srgbClr val="000000"/>
              </a:solidFill>
              <a:latin typeface="맑은 고딕" panose="020F0502020204030204"/>
              <a:ea typeface="맑은 고딕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ko-KR" altLang="en-US" sz="16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6962773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95710" y="0"/>
            <a:ext cx="2396291" cy="6858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90422" y="3082172"/>
            <a:ext cx="2401577" cy="69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18.</a:t>
            </a:r>
            <a:r>
              <a:rPr lang="ko-KR" altLang="en-US" sz="4000">
                <a:solidFill>
                  <a:schemeClr val="bg1"/>
                </a:solidFill>
              </a:rPr>
              <a:t>JSON 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0" y="0"/>
            <a:ext cx="3122049" cy="685800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1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서버와의 통신에서 주고 받으면서 상호작용하는 화면에 필요한 데이터를 주고 받는 방식 dart:convert를 라이브러리로 포함시켜야한다</a:t>
            </a:r>
            <a:r>
              <a:rPr kumimoji="0" lang="en-US" altLang="ko-KR" sz="11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apiData = [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{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"name":'nkk',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"age":15,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"team":'red',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"xp":1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},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{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"name":'nku',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"age":33,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"team":'blue',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"xp":2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},{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"name":'nbh',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"age":44,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"team":'gtr',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"xp":3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},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];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3215585" y="0"/>
            <a:ext cx="2423215" cy="685800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디코딩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import 'dart:convert';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void main(){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var jsonString='''[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{"score":40},{"score":80}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]''';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var scores = jsonDecode(jsonString);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print(scores is List);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var firstScore = scores[0];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print(firstScore is Map);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print(firstScore['score']==40);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}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==&gt;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true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true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true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/>
          <p:nvPr/>
        </p:nvSpPr>
        <p:spPr>
          <a:xfrm>
            <a:off x="6096000" y="0"/>
            <a:ext cx="3607896" cy="667752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인코딩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import 'dart:convert';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void main(){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var scores=[{'score':40},{'score':80},{'score':100,'overtime':true,'special_guest':null }];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var jsonText = jsonEncode(scores);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print(jsonText == '[{"score":40},{"score":80},{"score":100,"overtime":true,"special_guest":null}]');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print(jsonText);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=&gt;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true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[{"score":40},{"score":80},{"score":100,"overtime":true,"special_guest":null}]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0632" y="361715"/>
            <a:ext cx="11194658" cy="69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19.</a:t>
            </a:r>
            <a:r>
              <a:rPr lang="ko-KR" altLang="en-US" sz="4000">
                <a:solidFill>
                  <a:schemeClr val="bg1"/>
                </a:solidFill>
              </a:rPr>
              <a:t>Extension methods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115320" y="1531012"/>
            <a:ext cx="2017132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메서드는 객체의 동작을 제공하는 함수입니다. 특정 타입에서 사용할 수 있도록 추가된 확장 메소드를 Extension method라고 한다.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구조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extension &lt;extension name&gt; on &lt;type&gt;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(&lt;member definition&gt;)*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2202800" y="1533017"/>
            <a:ext cx="4516189" cy="51677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String을 int로 변경하는 법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String ‘5’을 int로 변경하려면 어떻게 해야할까? 아마 대부분 아래처럼 사용할 것이다.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int.parse('5');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그런데 Extension method을 통해서 이를 호출하도록 만들 수도 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extension NumberParsing on String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int parseInt()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return int.parse(this);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위의 코드에서는 String 타입에 대해 NumberParsing이라는 Extension을 만들었다. 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그리고 그 안에 parseInt()라는 int.parse(this)를 호출하는 Extension method를 구현했다.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이제 다음과 같이 사용하면 int.parse('5')와 같은 효과를 낼 수 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'5'.parseInt();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이제 Extension 덕분에, 타입이 String이라면 어떤 변수에서던 .parseInt() 메소드를 호출할 수 있게 되었다. 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(물론 안에 담긴 문자열이 숫자로 이루어져 있어야만 제대로 작동하긴 할 것이다.)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이처럼 특정 타입에서 사용할 수 있도록 추가된 확장 메소드를 Extension method라고 한다.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/>
          <p:nvPr/>
        </p:nvSpPr>
        <p:spPr>
          <a:xfrm>
            <a:off x="7217106" y="1484889"/>
            <a:ext cx="4583867" cy="518261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그렇다면 Extension method는 언제 사용할까?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Extension method는 특정 타입에 대해 메소드를 만들어주기 때문에, 해당 타입에서 자주 호출하게 될 메소드가 있을 때 이를 Extension method로 만들면 좋다. 예를 들어 List&lt;int&gt; 타입에 대해서 리스트 전체의 합을 구하는 경우가 많다고 생각해보면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extension MyListExtension on List&lt;int&gt;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int sum() =&gt; fold(0, (int a, int b) =&gt; a + b);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이렇게 해두면 매 리스트마다 .fold(0, (int a, int b) =&gt; a + b)를 호출할 필요 없이 아래처럼 .sum()만 호출하면 된다.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List&lt;int&gt; nums = [1, 2, 3, 4, 5, 6, 7, 8, 9, 10];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print(nums.sum()); // 55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또한 외부 패키지에서 만들어진 클래스를 사용할 때 Extension method를 유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용하게 사용할 수 있다. 외부 패키지의 클래스에 메소드를 추가하고 싶어도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해당 클래스를 직접 수정할 수 없기 때문에 난감할 때가 있다. 이럴 때 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Extension method를 사용하면 해당 패키지의 코드를 수정하지 않고도 용도에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맞는 메소드를 추가할 수 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0632" y="361715"/>
            <a:ext cx="11194658" cy="69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21.</a:t>
            </a:r>
            <a:r>
              <a:rPr lang="ko-KR" altLang="en-US" sz="4000">
                <a:solidFill>
                  <a:schemeClr val="bg1"/>
                </a:solidFill>
              </a:rPr>
              <a:t>Callable classes 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115319" y="1510960"/>
            <a:ext cx="11941512" cy="516776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Dart에서 클래스의 인스턴스를 함수처럼 호출하기 위해, call() 메소드를 구현한다.</a:t>
            </a: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아래의 예시를 보면, WannabeFunction 클래스는 call() 함수를 정의한다. 해당 함수는 3개의 문자열을 받아서 연결한다. 이때 문자열은 공백으로 구분하고 마지막에 느낌표를 추가한다.</a:t>
            </a: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class WannabeFunction {</a:t>
            </a: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String call(String a, String b, String c) =&gt; '$a $b $c!';</a:t>
            </a: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wf = WannabeFunction();</a:t>
            </a: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out = wf('Hi', 'there,', 'gang');</a:t>
            </a: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main() =&gt; print(out);</a:t>
            </a: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==&gt;Hi there, gang!</a:t>
            </a:r>
            <a:endParaRPr kumimoji="0" lang="en-US" altLang="ko-KR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0632" y="361715"/>
            <a:ext cx="11194658" cy="69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22.</a:t>
            </a:r>
            <a:r>
              <a:rPr lang="ko-KR" altLang="en-US" sz="4000">
                <a:solidFill>
                  <a:schemeClr val="bg1"/>
                </a:solidFill>
              </a:rPr>
              <a:t>Isolates 개념, 종류, 사용 방식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0" y="1521232"/>
            <a:ext cx="5141869" cy="504636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Dart에서는 스레드가 메모리를 가진채로 isolate에 있고 이벤트만 처리한다.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실행해야 할 계산이 너무 많아서 프레임을 낮추는 경우에 isolate.spawn이나 compute를 이용한다.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→ 둘다 개별 isolate를 만들어서 수 처리를 하며 그동안 메인에 부담을 주지 않으면서 widget tree를 rebuild하고 rendering한다.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새로운 isolate는 해당 메모리에서 고유 이벤트 루프를 가지게 된다. isolate는 서로 분리된 작은 공간들이고, 둘을 함께 작동시키려면 메시지를 서로 전달하도록 하면된다.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이벤트 루프 - 이벤트 큐에서 가장 오래된 이벤트를 처리하고 그다음으로 넘어가서 처리하면서 큐가 비어질때까지 동작한다.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Isolate.spawn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새로운 isolate를 생성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sendPort.send()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send() 를 이용해서 메시지를 전달한다.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isolate.kill()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isolate.kill()을 이용해서 isolate를 shut down할 수 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Compute Isolate대신 Compute를 이용해서 더 간단하게 구현할 수 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5160701" y="1501169"/>
            <a:ext cx="6841425" cy="5046368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import 'dart:isolate';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동시 실행이 하고 싶을 때는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isolate 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사용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 num = 10;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void change(var value){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num = value;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print("change : $num");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void check(var value){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print("check : $num");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void main(){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Isolate.spawn(change,20);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새로운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isolate 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생성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Isolate.spawn(check,"");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새로운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isolate 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생성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==&gt;change : 20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isolate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와 퓨처의 다른점은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heap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을 공유하지 않는다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각자의 힙을 따로 씀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)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check : 10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0632" y="361714"/>
            <a:ext cx="11194658" cy="56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sz="3100">
                <a:solidFill>
                  <a:schemeClr val="bg1"/>
                </a:solidFill>
                <a:ea typeface="맑은 고딕"/>
              </a:rPr>
              <a:t>Dart DevTools</a:t>
            </a:r>
            <a:r>
              <a:rPr lang="ko-KR" altLang="en-US" sz="3100">
                <a:solidFill>
                  <a:schemeClr val="bg1"/>
                </a:solidFill>
              </a:rPr>
              <a:t> </a:t>
            </a:r>
            <a:endParaRPr lang="ko-KR" altLang="en-US" sz="310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115320" y="1510960"/>
            <a:ext cx="11972944" cy="516776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>
              <a:defRPr/>
            </a:pPr>
            <a:r>
              <a:rPr lang="ko-KR" sz="1400">
                <a:solidFill>
                  <a:schemeClr val="bg1"/>
                </a:solidFill>
                <a:ea typeface="맑은 고딕"/>
              </a:rPr>
              <a:t>Dart DevTools</a:t>
            </a:r>
            <a:r>
              <a:rPr lang="ko-KR" altLang="en-US" sz="1400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sz="1400">
                <a:solidFill>
                  <a:schemeClr val="bg1"/>
                </a:solidFill>
                <a:ea typeface="맑은 고딕"/>
              </a:rPr>
              <a:t>: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 Dart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DevTools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는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Dart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및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Flutter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용 디버깅 및 성능 도구 모음</a:t>
            </a:r>
            <a:endParaRPr lang="en-US" altLang="ko-KR" sz="14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Font typeface="Arial"/>
              <a:buNone/>
              <a:defRPr/>
            </a:pP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Flutter inspector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: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Flutter 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위젯 트리를 시각화하고 탐색하는 데 사용됩니다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//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기존 레이아웃 이해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레이아웃 진단</a:t>
            </a:r>
            <a:endParaRPr lang="ko-KR" alt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Font typeface="Arial"/>
              <a:buNone/>
              <a:defRPr/>
            </a:pPr>
            <a:endParaRPr lang="en-US" altLang="ko-KR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Flutter Inspector : Android Studio의 Inspector와 동일한 기능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ko-KR" alt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Timeline : UI/GPU 사용률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//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프레임 렌더링 차트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프레임 이벤트 차트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CPU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프로파일러</a:t>
            </a:r>
            <a:endParaRPr lang="ko-KR" alt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Memory : 메모리 사용률 모니터링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// 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메모리 오버뷰 차트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이벤트 타임라인</a:t>
            </a:r>
            <a:endParaRPr lang="ko-KR" alt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Debugger : 디버깅 가능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//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오류 찾기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Logging 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Hot Reload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Hot Restart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ko-KR" altLang="en-US" sz="1400">
              <a:solidFill>
                <a:schemeClr val="bg1"/>
              </a:solidFill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1"/>
          <p:cNvSpPr/>
          <p:nvPr/>
        </p:nvSpPr>
        <p:spPr>
          <a:xfrm>
            <a:off x="0" y="0"/>
            <a:ext cx="9153236" cy="6858000"/>
          </a:xfrm>
          <a:prstGeom prst="homePlate">
            <a:avLst>
              <a:gd name="adj" fmla="val 50000"/>
            </a:avLst>
          </a:prstGeom>
          <a:solidFill>
            <a:srgbClr val="6600CC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sp>
        <p:nvSpPr>
          <p:cNvPr id="3" name="직사각형 2"/>
          <p:cNvSpPr/>
          <p:nvPr/>
        </p:nvSpPr>
        <p:spPr>
          <a:xfrm>
            <a:off x="319606" y="464188"/>
            <a:ext cx="2076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CONTENTS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3435" y="1364732"/>
            <a:ext cx="573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07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76208" y="1429236"/>
            <a:ext cx="36000" cy="39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35512" y="1454024"/>
            <a:ext cx="4320000" cy="334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Null safety 개념, 정의, 사용 방식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910" y="2043614"/>
            <a:ext cx="579330" cy="450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08</a:t>
            </a:r>
          </a:p>
        </p:txBody>
      </p:sp>
      <p:pic>
        <p:nvPicPr>
          <p:cNvPr id="12" name="그림 11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69854" y="2109279"/>
            <a:ext cx="36000" cy="396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73748" y="21519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연산자 종류 및 표현 방식, 연산자 우선순위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3435" y="2722483"/>
            <a:ext cx="573405" cy="44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09</a:t>
            </a:r>
          </a:p>
        </p:txBody>
      </p:sp>
      <p:pic>
        <p:nvPicPr>
          <p:cNvPr id="16" name="그림 15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66982" y="2786987"/>
            <a:ext cx="36000" cy="396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35786" y="2707000"/>
            <a:ext cx="4320000" cy="48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3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30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3435" y="3824391"/>
            <a:ext cx="573405" cy="450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10</a:t>
            </a:r>
          </a:p>
        </p:txBody>
      </p:sp>
      <p:pic>
        <p:nvPicPr>
          <p:cNvPr id="24" name="그림 23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75736" y="3881063"/>
            <a:ext cx="36000" cy="396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84860" y="4549239"/>
            <a:ext cx="573405" cy="449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11</a:t>
            </a:r>
          </a:p>
        </p:txBody>
      </p:sp>
      <p:pic>
        <p:nvPicPr>
          <p:cNvPr id="28" name="그림 27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63874" y="4601038"/>
            <a:ext cx="36000" cy="3960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616597" y="3920847"/>
            <a:ext cx="4653925" cy="287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rgbClr val="CACAFF"/>
                </a:solidFill>
              </a:rPr>
              <a:t> Control flow statements 종류 및 표현 방식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03910" y="5533618"/>
            <a:ext cx="573405" cy="81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12</a:t>
            </a:r>
          </a:p>
          <a:p>
            <a:pPr algn="ctr">
              <a:defRPr/>
            </a:pPr>
            <a:endParaRPr lang="ko-KR" altLang="en-US" sz="2400" b="1">
              <a:solidFill>
                <a:srgbClr val="CACAFF"/>
              </a:solidFill>
            </a:endParaRPr>
          </a:p>
        </p:txBody>
      </p:sp>
      <p:pic>
        <p:nvPicPr>
          <p:cNvPr id="32" name="그림 31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57736" y="5598122"/>
            <a:ext cx="36000" cy="396000"/>
          </a:xfrm>
          <a:prstGeom prst="rect">
            <a:avLst/>
          </a:prstGeom>
        </p:spPr>
      </p:pic>
      <p:sp>
        <p:nvSpPr>
          <p:cNvPr id="34" name="직사각형 12"/>
          <p:cNvSpPr/>
          <p:nvPr/>
        </p:nvSpPr>
        <p:spPr>
          <a:xfrm>
            <a:off x="1673747" y="27996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Oter operators 종류 및 표현 방식</a:t>
            </a:r>
          </a:p>
        </p:txBody>
      </p:sp>
      <p:sp>
        <p:nvSpPr>
          <p:cNvPr id="35" name="직사각형 12"/>
          <p:cNvSpPr/>
          <p:nvPr/>
        </p:nvSpPr>
        <p:spPr>
          <a:xfrm>
            <a:off x="1730898" y="3904555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6" name="직사각형 12"/>
          <p:cNvSpPr/>
          <p:nvPr/>
        </p:nvSpPr>
        <p:spPr>
          <a:xfrm>
            <a:off x="1673748" y="3923605"/>
            <a:ext cx="4320000" cy="332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7" name="직사각형 12"/>
          <p:cNvSpPr/>
          <p:nvPr/>
        </p:nvSpPr>
        <p:spPr>
          <a:xfrm>
            <a:off x="1776000" y="56571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Function 정의 및 사용 방식</a:t>
            </a:r>
          </a:p>
        </p:txBody>
      </p:sp>
      <p:sp>
        <p:nvSpPr>
          <p:cNvPr id="38" name="직사각형 28"/>
          <p:cNvSpPr/>
          <p:nvPr/>
        </p:nvSpPr>
        <p:spPr>
          <a:xfrm>
            <a:off x="1683272" y="4625697"/>
            <a:ext cx="4653925" cy="287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rgbClr val="CACAFF"/>
                </a:solidFill>
              </a:rPr>
              <a:t>명령문 종류 및 표현 방식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0632" y="361715"/>
            <a:ext cx="11194658" cy="69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27.</a:t>
            </a:r>
            <a:r>
              <a:rPr lang="ko-KR" altLang="en-US" sz="4000">
                <a:solidFill>
                  <a:schemeClr val="bg1"/>
                </a:solidFill>
              </a:rPr>
              <a:t> Resource 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115320" y="1440776"/>
            <a:ext cx="11851602" cy="523795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맑은 고딕"/>
                <a:cs typeface="+mn-cs"/>
              </a:rPr>
              <a:t>책</a:t>
            </a:r>
            <a:endParaRPr kumimoji="0" lang="ko-KR" altLang="en-US" sz="2000" b="0" i="0" u="none" strike="noStrike" kern="1200" cap="none" spc="0" normalizeH="0" baseline="0">
              <a:solidFill>
                <a:schemeClr val="bg1"/>
              </a:solidFill>
              <a:latin typeface="+mn-lt"/>
              <a:ea typeface="맑은 고딕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>
              <a:solidFill>
                <a:schemeClr val="bg1"/>
              </a:solidFill>
              <a:ea typeface="맑은 고딕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맑은 고딕"/>
                <a:cs typeface="+mn-cs"/>
              </a:rPr>
              <a:t>다트패드 사용방법</a:t>
            </a:r>
            <a:r>
              <a:rPr lang="ko-KR" altLang="en-US" sz="2000">
                <a:solidFill>
                  <a:schemeClr val="bg1"/>
                </a:solidFill>
                <a:ea typeface="맑은 고딕"/>
              </a:rPr>
              <a:t> : </a:t>
            </a:r>
            <a:r>
              <a:rPr lang="ko-KR" sz="2000">
                <a:solidFill>
                  <a:schemeClr val="bg1"/>
                </a:solidFill>
                <a:ea typeface="+mn-lt"/>
                <a:cs typeface="+mn-lt"/>
              </a:rPr>
              <a:t> Dart 언어용 온라인 코드 에디터입니다</a:t>
            </a:r>
            <a:r>
              <a:rPr lang="en-US" altLang="ko-KR" sz="200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sz="20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altLang="en-US" sz="2000">
                <a:solidFill>
                  <a:schemeClr val="bg1"/>
                </a:solidFill>
                <a:ea typeface="+mn-lt"/>
                <a:cs typeface="+mn-lt"/>
              </a:rPr>
              <a:t>일반 </a:t>
            </a:r>
            <a:r>
              <a:rPr lang="en-US" altLang="ko-KR" sz="2000">
                <a:solidFill>
                  <a:schemeClr val="bg1"/>
                </a:solidFill>
                <a:ea typeface="+mn-lt"/>
                <a:cs typeface="+mn-lt"/>
              </a:rPr>
              <a:t>Dart</a:t>
            </a:r>
            <a:r>
              <a:rPr lang="ko-KR" altLang="en-US" sz="2000">
                <a:solidFill>
                  <a:schemeClr val="bg1"/>
                </a:solidFill>
                <a:ea typeface="+mn-lt"/>
                <a:cs typeface="+mn-lt"/>
              </a:rPr>
              <a:t> 프로그램을 실행하는 것 외에 </a:t>
            </a:r>
            <a:r>
              <a:rPr lang="en-US" altLang="ko-KR" sz="2000">
                <a:solidFill>
                  <a:schemeClr val="bg1"/>
                </a:solidFill>
                <a:ea typeface="+mn-lt"/>
                <a:cs typeface="+mn-lt"/>
              </a:rPr>
              <a:t>Flutter</a:t>
            </a:r>
            <a:r>
              <a:rPr lang="ko-KR" altLang="en-US" sz="2000">
                <a:solidFill>
                  <a:schemeClr val="bg1"/>
                </a:solidFill>
                <a:ea typeface="+mn-lt"/>
                <a:cs typeface="+mn-lt"/>
              </a:rPr>
              <a:t> 프로그램을 실행하고 그래픽 출력을 표시할 수 있습니다</a:t>
            </a:r>
            <a:r>
              <a:rPr lang="en-US" altLang="ko-KR" sz="200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altLang="en-US" sz="2000">
                <a:solidFill>
                  <a:schemeClr val="bg1"/>
                </a:solidFill>
                <a:ea typeface="+mn-lt"/>
                <a:cs typeface="+mn-lt"/>
              </a:rPr>
              <a:t>학습자는 </a:t>
            </a:r>
            <a:r>
              <a:rPr lang="en-US" altLang="ko-KR" sz="2000">
                <a:solidFill>
                  <a:schemeClr val="bg1"/>
                </a:solidFill>
                <a:ea typeface="+mn-lt"/>
                <a:cs typeface="+mn-lt"/>
              </a:rPr>
              <a:t>DartPad</a:t>
            </a:r>
            <a:r>
              <a:rPr lang="ko-KR" altLang="en-US" sz="2000">
                <a:solidFill>
                  <a:schemeClr val="bg1"/>
                </a:solidFill>
                <a:ea typeface="+mn-lt"/>
                <a:cs typeface="+mn-lt"/>
              </a:rPr>
              <a:t>를 사용하여 개발 환경을 설정하지 않고도 콘텐츠에 참여할 수 있습니다</a:t>
            </a:r>
            <a:endParaRPr lang="ko-KR" alt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endParaRPr lang="ko-KR" altLang="en-US" sz="2000">
              <a:solidFill>
                <a:schemeClr val="bg1"/>
              </a:solidFill>
              <a:ea typeface="맑은 고딕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ko-KR" altLang="en-US" sz="2000">
                <a:solidFill>
                  <a:schemeClr val="bg1"/>
                </a:solidFill>
                <a:latin typeface="맑은 고딕"/>
                <a:ea typeface="맑은 고딕"/>
              </a:rPr>
              <a:t>커뮤니티 </a:t>
            </a:r>
            <a:r>
              <a:rPr lang="en-US" altLang="ko-KR" sz="2000">
                <a:solidFill>
                  <a:schemeClr val="bg1"/>
                </a:solidFill>
                <a:latin typeface="맑은 고딕"/>
                <a:ea typeface="맑은 고딕"/>
              </a:rPr>
              <a:t>,</a:t>
            </a:r>
            <a:r>
              <a:rPr lang="ko-KR" altLang="en-US" sz="2000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 altLang="en-US" sz="2000">
                <a:solidFill>
                  <a:schemeClr val="bg1"/>
                </a:solidFill>
                <a:ea typeface="맑은 고딕"/>
              </a:rPr>
              <a:t>행동강령 :</a:t>
            </a:r>
            <a:endParaRPr lang="ko-KR" altLang="en-US" sz="2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sz="2000">
                <a:solidFill>
                  <a:schemeClr val="bg1"/>
                </a:solidFill>
                <a:ea typeface="+mn-lt"/>
                <a:cs typeface="+mn-lt"/>
              </a:rPr>
              <a:t>사람들, 그들의 정체성, 그들의 문화, 그리고 그들의 일을 존중하라.</a:t>
            </a:r>
            <a:endParaRPr lang="ko-KR" sz="20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sz="2000">
                <a:solidFill>
                  <a:schemeClr val="bg1"/>
                </a:solidFill>
                <a:ea typeface="+mn-lt"/>
                <a:cs typeface="+mn-lt"/>
              </a:rPr>
              <a:t>친절하게 대해주세요.</a:t>
            </a:r>
            <a:r>
              <a:rPr lang="ko-KR" altLang="en-US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sz="2000">
                <a:solidFill>
                  <a:schemeClr val="bg1"/>
                </a:solidFill>
                <a:ea typeface="+mn-lt"/>
                <a:cs typeface="+mn-lt"/>
              </a:rPr>
              <a:t>예의를 갖춰라</a:t>
            </a:r>
            <a:r>
              <a:rPr lang="en-US" altLang="ko-KR" sz="20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altLang="ko-KR" sz="20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sz="2000">
                <a:solidFill>
                  <a:schemeClr val="bg1"/>
                </a:solidFill>
                <a:ea typeface="+mn-lt"/>
                <a:cs typeface="+mn-lt"/>
              </a:rPr>
              <a:t>잘 들어라. 대답하기 전에 사람들의 요점을 고려하고 인정하라.</a:t>
            </a:r>
            <a:endParaRPr lang="ko-KR" sz="20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ko-KR" sz="2000">
              <a:solidFill>
                <a:schemeClr val="bg1"/>
              </a:solidFill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>
                <a:solidFill>
                  <a:schemeClr val="bg1"/>
                </a:solidFill>
                <a:ea typeface="맑은 고딕"/>
              </a:rPr>
              <a:t>Dart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FAQ :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Dart가 오픈 소스된 이후 커뮤니티에서 들었던 주요 질문들이 정리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ko-KR" sz="2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ko-KR" sz="2000">
              <a:solidFill>
                <a:schemeClr val="bg1"/>
              </a:solidFill>
              <a:ea typeface="맑은 고딕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맑은 고딕"/>
                <a:cs typeface="+mn-cs"/>
              </a:rPr>
              <a:t>비디오</a:t>
            </a:r>
            <a:r>
              <a:rPr lang="ko-KR" altLang="en-US" sz="2000">
                <a:solidFill>
                  <a:schemeClr val="bg1"/>
                </a:solidFill>
                <a:ea typeface="맑은 고딕"/>
              </a:rPr>
              <a:t> : 유투브 Flutter 구독! </a:t>
            </a:r>
            <a:endParaRPr lang="ko-KR" altLang="en-US" sz="2000" b="0" i="0" u="none" strike="noStrike" kern="1200" cap="none" spc="0" normalizeH="0" baseline="0">
              <a:solidFill>
                <a:schemeClr val="bg1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6932" y="2625214"/>
            <a:ext cx="9107055" cy="1292662"/>
          </a:xfrm>
          <a:prstGeom prst="rect">
            <a:avLst/>
          </a:prstGeom>
          <a:solidFill>
            <a:srgbClr val="7030A0">
              <a:alpha val="18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</a:rPr>
              <a:t>THANK YOU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CUBE SPINS R&amp;D CENTER BUSINESS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5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1"/>
          <p:cNvSpPr/>
          <p:nvPr/>
        </p:nvSpPr>
        <p:spPr>
          <a:xfrm>
            <a:off x="0" y="0"/>
            <a:ext cx="9153236" cy="6858000"/>
          </a:xfrm>
          <a:prstGeom prst="homePlate">
            <a:avLst>
              <a:gd name="adj" fmla="val 50000"/>
            </a:avLst>
          </a:prstGeom>
          <a:solidFill>
            <a:srgbClr val="6600CC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sp>
        <p:nvSpPr>
          <p:cNvPr id="3" name="직사각형 2"/>
          <p:cNvSpPr/>
          <p:nvPr/>
        </p:nvSpPr>
        <p:spPr>
          <a:xfrm>
            <a:off x="319606" y="464188"/>
            <a:ext cx="2076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CONTENTS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2960" y="1364732"/>
            <a:ext cx="573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13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76208" y="1429236"/>
            <a:ext cx="36000" cy="39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35512" y="1454024"/>
            <a:ext cx="4320000" cy="334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Excetions 종류 및 처리 방식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910" y="2043614"/>
            <a:ext cx="573405" cy="450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14</a:t>
            </a:r>
          </a:p>
        </p:txBody>
      </p:sp>
      <p:pic>
        <p:nvPicPr>
          <p:cNvPr id="12" name="그림 11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69854" y="2109279"/>
            <a:ext cx="36000" cy="396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73748" y="2151956"/>
            <a:ext cx="4320000" cy="570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Calss 개념, 정의, 표현 방식, 변수 및 함수와 클래스간 연결 함수 및 방식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3435" y="2722483"/>
            <a:ext cx="573405" cy="44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15</a:t>
            </a:r>
          </a:p>
        </p:txBody>
      </p:sp>
      <p:pic>
        <p:nvPicPr>
          <p:cNvPr id="16" name="그림 15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66982" y="2786987"/>
            <a:ext cx="36000" cy="396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35786" y="2707000"/>
            <a:ext cx="4320000" cy="48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3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30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3435" y="3824391"/>
            <a:ext cx="573405" cy="450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16</a:t>
            </a:r>
          </a:p>
        </p:txBody>
      </p:sp>
      <p:pic>
        <p:nvPicPr>
          <p:cNvPr id="24" name="그림 23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75736" y="3881063"/>
            <a:ext cx="36000" cy="396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84860" y="4549239"/>
            <a:ext cx="573405" cy="449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17</a:t>
            </a:r>
          </a:p>
        </p:txBody>
      </p:sp>
      <p:pic>
        <p:nvPicPr>
          <p:cNvPr id="28" name="그림 27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63874" y="4601038"/>
            <a:ext cx="36000" cy="3960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616597" y="3920847"/>
            <a:ext cx="4653925" cy="487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rgbClr val="CACAFF"/>
                </a:solidFill>
              </a:rPr>
              <a:t>Futures, async, Declaring async, await functions 개념 및 사용 방식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03910" y="5533618"/>
            <a:ext cx="573405" cy="446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18</a:t>
            </a:r>
          </a:p>
        </p:txBody>
      </p:sp>
      <p:pic>
        <p:nvPicPr>
          <p:cNvPr id="32" name="그림 31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57736" y="5598122"/>
            <a:ext cx="36000" cy="396000"/>
          </a:xfrm>
          <a:prstGeom prst="rect">
            <a:avLst/>
          </a:prstGeom>
        </p:spPr>
      </p:pic>
      <p:sp>
        <p:nvSpPr>
          <p:cNvPr id="34" name="직사각형 12"/>
          <p:cNvSpPr/>
          <p:nvPr/>
        </p:nvSpPr>
        <p:spPr>
          <a:xfrm>
            <a:off x="1673747" y="27996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Libraries and visibility 개념 및 사용 방식</a:t>
            </a:r>
          </a:p>
        </p:txBody>
      </p:sp>
      <p:sp>
        <p:nvSpPr>
          <p:cNvPr id="35" name="직사각형 12"/>
          <p:cNvSpPr/>
          <p:nvPr/>
        </p:nvSpPr>
        <p:spPr>
          <a:xfrm>
            <a:off x="1730898" y="3904555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6" name="직사각형 12"/>
          <p:cNvSpPr/>
          <p:nvPr/>
        </p:nvSpPr>
        <p:spPr>
          <a:xfrm>
            <a:off x="1673748" y="3923605"/>
            <a:ext cx="4320000" cy="332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7" name="직사각형 12"/>
          <p:cNvSpPr/>
          <p:nvPr/>
        </p:nvSpPr>
        <p:spPr>
          <a:xfrm>
            <a:off x="1776000" y="56571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JSON 개념 및 사용 방식</a:t>
            </a:r>
          </a:p>
        </p:txBody>
      </p:sp>
      <p:sp>
        <p:nvSpPr>
          <p:cNvPr id="38" name="직사각형 28"/>
          <p:cNvSpPr/>
          <p:nvPr/>
        </p:nvSpPr>
        <p:spPr>
          <a:xfrm>
            <a:off x="1683272" y="4625697"/>
            <a:ext cx="4653925" cy="287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rgbClr val="CACAFF"/>
                </a:solidFill>
              </a:rPr>
              <a:t>Streams 개념 및 사용 방식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1"/>
          <p:cNvSpPr/>
          <p:nvPr/>
        </p:nvSpPr>
        <p:spPr>
          <a:xfrm>
            <a:off x="0" y="-33401"/>
            <a:ext cx="9153236" cy="6858000"/>
          </a:xfrm>
          <a:prstGeom prst="homePlate">
            <a:avLst>
              <a:gd name="adj" fmla="val 50000"/>
            </a:avLst>
          </a:prstGeom>
          <a:solidFill>
            <a:srgbClr val="6600CC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grpSp>
        <p:nvGrpSpPr>
          <p:cNvPr id="7" name="그룹 6"/>
          <p:cNvGrpSpPr/>
          <p:nvPr/>
        </p:nvGrpSpPr>
        <p:grpSpPr>
          <a:xfrm>
            <a:off x="641985" y="2589254"/>
            <a:ext cx="5034853" cy="475987"/>
            <a:chOff x="830159" y="1349249"/>
            <a:chExt cx="5034853" cy="475987"/>
          </a:xfrm>
        </p:grpSpPr>
        <p:pic>
          <p:nvPicPr>
            <p:cNvPr id="6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830159" y="1349249"/>
              <a:ext cx="5034853" cy="466366"/>
              <a:chOff x="830159" y="1349249"/>
              <a:chExt cx="5034853" cy="466366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830159" y="1364732"/>
                <a:ext cx="573405" cy="450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21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545012" y="1349249"/>
                <a:ext cx="4320000" cy="285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Callable classes 개념 및 사용 방식</a:t>
                </a: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641985" y="647077"/>
            <a:ext cx="5034853" cy="475987"/>
            <a:chOff x="830159" y="1349249"/>
            <a:chExt cx="5034853" cy="475987"/>
          </a:xfrm>
        </p:grpSpPr>
        <p:pic>
          <p:nvPicPr>
            <p:cNvPr id="10" name="그림 9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830159" y="1349249"/>
              <a:ext cx="5034853" cy="465443"/>
              <a:chOff x="830159" y="1349249"/>
              <a:chExt cx="5034853" cy="465443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830159" y="1364732"/>
                <a:ext cx="573405" cy="44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19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545012" y="1349249"/>
                <a:ext cx="4320000" cy="284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Extension methods 개념 및 사용 방식</a:t>
                </a: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641985" y="1504860"/>
            <a:ext cx="5034853" cy="475987"/>
            <a:chOff x="830159" y="1349249"/>
            <a:chExt cx="5034853" cy="475987"/>
          </a:xfrm>
        </p:grpSpPr>
        <p:pic>
          <p:nvPicPr>
            <p:cNvPr id="21" name="그림 20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830159" y="1349249"/>
              <a:ext cx="5034853" cy="464910"/>
              <a:chOff x="830159" y="1349249"/>
              <a:chExt cx="5034853" cy="46491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830159" y="1364732"/>
                <a:ext cx="573405" cy="449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20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545012" y="1349249"/>
                <a:ext cx="4320000" cy="283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Generators 개념 및 사용 방식</a:t>
                </a: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641985" y="3507235"/>
            <a:ext cx="5034853" cy="475987"/>
            <a:chOff x="830159" y="1349249"/>
            <a:chExt cx="5034853" cy="475987"/>
          </a:xfrm>
        </p:grpSpPr>
        <p:pic>
          <p:nvPicPr>
            <p:cNvPr id="35" name="그림 34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>
              <a:off x="830159" y="1349249"/>
              <a:ext cx="5034853" cy="462785"/>
              <a:chOff x="830159" y="1349249"/>
              <a:chExt cx="5034853" cy="462785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830159" y="1364732"/>
                <a:ext cx="573405" cy="447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22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545012" y="1349249"/>
                <a:ext cx="4320000" cy="291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Isolates 개념, 종류, 사용 방식</a:t>
                </a: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641985" y="4284584"/>
            <a:ext cx="5034852" cy="475987"/>
            <a:chOff x="830160" y="1349249"/>
            <a:chExt cx="5034852" cy="475987"/>
          </a:xfrm>
        </p:grpSpPr>
        <p:pic>
          <p:nvPicPr>
            <p:cNvPr id="40" name="그림 39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41" name="그룹 40"/>
            <p:cNvGrpSpPr/>
            <p:nvPr/>
          </p:nvGrpSpPr>
          <p:grpSpPr>
            <a:xfrm>
              <a:off x="830160" y="1349249"/>
              <a:ext cx="5034852" cy="466486"/>
              <a:chOff x="830160" y="1349249"/>
              <a:chExt cx="5034852" cy="466486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830160" y="1364732"/>
                <a:ext cx="573405" cy="451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23</a:t>
                </a: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545012" y="1349249"/>
                <a:ext cx="4320000" cy="285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주석 종류 및 사용 방식</a:t>
                </a: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641985" y="5174237"/>
            <a:ext cx="5034852" cy="475987"/>
            <a:chOff x="830160" y="1349249"/>
            <a:chExt cx="5034852" cy="475987"/>
          </a:xfrm>
        </p:grpSpPr>
        <p:pic>
          <p:nvPicPr>
            <p:cNvPr id="45" name="그림 44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46" name="그룹 45"/>
            <p:cNvGrpSpPr/>
            <p:nvPr/>
          </p:nvGrpSpPr>
          <p:grpSpPr>
            <a:xfrm>
              <a:off x="830160" y="1349249"/>
              <a:ext cx="5034852" cy="462658"/>
              <a:chOff x="830160" y="1349249"/>
              <a:chExt cx="5034852" cy="46265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830160" y="1364732"/>
                <a:ext cx="573405" cy="447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24</a:t>
                </a: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545012" y="1349249"/>
                <a:ext cx="4320000" cy="291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Multi-paltform App 종류 및 사용 방식</a:t>
                </a:r>
              </a:p>
            </p:txBody>
          </p:sp>
        </p:grp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1"/>
          <p:cNvSpPr/>
          <p:nvPr/>
        </p:nvSpPr>
        <p:spPr>
          <a:xfrm>
            <a:off x="0" y="-33401"/>
            <a:ext cx="9153236" cy="6858000"/>
          </a:xfrm>
          <a:prstGeom prst="homePlate">
            <a:avLst>
              <a:gd name="adj" fmla="val 50000"/>
            </a:avLst>
          </a:prstGeom>
          <a:solidFill>
            <a:srgbClr val="6600CC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grpSp>
        <p:nvGrpSpPr>
          <p:cNvPr id="7" name="그룹 6"/>
          <p:cNvGrpSpPr/>
          <p:nvPr/>
        </p:nvGrpSpPr>
        <p:grpSpPr>
          <a:xfrm>
            <a:off x="641985" y="2589254"/>
            <a:ext cx="5034853" cy="475987"/>
            <a:chOff x="830159" y="1349249"/>
            <a:chExt cx="5034853" cy="475987"/>
          </a:xfrm>
        </p:grpSpPr>
        <p:pic>
          <p:nvPicPr>
            <p:cNvPr id="6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830159" y="1349249"/>
              <a:ext cx="5034853" cy="466366"/>
              <a:chOff x="830159" y="1349249"/>
              <a:chExt cx="5034853" cy="466366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830159" y="1364732"/>
                <a:ext cx="573405" cy="450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27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545012" y="1349249"/>
                <a:ext cx="4320000" cy="285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Resource 개념, 종류, 사용 방식</a:t>
                </a: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641985" y="647077"/>
            <a:ext cx="5034853" cy="484493"/>
            <a:chOff x="830159" y="1349249"/>
            <a:chExt cx="5034853" cy="484493"/>
          </a:xfrm>
        </p:grpSpPr>
        <p:pic>
          <p:nvPicPr>
            <p:cNvPr id="10" name="그림 9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830159" y="1349249"/>
              <a:ext cx="5034853" cy="484493"/>
              <a:chOff x="830159" y="1349249"/>
              <a:chExt cx="5034853" cy="484493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830159" y="1364732"/>
                <a:ext cx="573405" cy="44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25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545012" y="1349249"/>
                <a:ext cx="4320000" cy="484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Command-line &amp; Server Apps, Web Apps 개념, 종류, 사용 방식</a:t>
                </a: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641985" y="1504860"/>
            <a:ext cx="5034853" cy="483960"/>
            <a:chOff x="830159" y="1349249"/>
            <a:chExt cx="5034853" cy="483960"/>
          </a:xfrm>
        </p:grpSpPr>
        <p:pic>
          <p:nvPicPr>
            <p:cNvPr id="21" name="그림 20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830159" y="1349249"/>
              <a:ext cx="5034853" cy="483960"/>
              <a:chOff x="830159" y="1349249"/>
              <a:chExt cx="5034853" cy="48396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830159" y="1364732"/>
                <a:ext cx="573405" cy="449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26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545012" y="1349249"/>
                <a:ext cx="4320000" cy="483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 Tools &amp; Techniques 개념, 정의, 종류 및 사용 방식 &gt; debuggers, static analysis, Testing&amp;Optimization</a:t>
                </a:r>
              </a:p>
            </p:txBody>
          </p:sp>
        </p:grpSp>
      </p:grpSp>
    </p:spTree>
  </p:cSld>
  <p:clrMapOvr>
    <a:masterClrMapping/>
  </p:clrMapOvr>
  <p:transition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541800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en-US" altLang="ko-KR" sz="4000">
                <a:solidFill>
                  <a:schemeClr val="bg1"/>
                </a:solidFill>
                <a:ea typeface="맑은 고딕"/>
              </a:rPr>
              <a:t>1.</a:t>
            </a:r>
            <a:r>
              <a:rPr lang="ko-KR" altLang="en-US" sz="400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4000">
                <a:solidFill>
                  <a:schemeClr val="bg1"/>
                </a:solidFill>
                <a:ea typeface="맑은 고딕"/>
              </a:rPr>
              <a:t>How to use packages </a:t>
            </a:r>
            <a:endParaRPr lang="en-US" altLang="ko-KR" sz="400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129906" y="151681"/>
            <a:ext cx="4938652" cy="584798"/>
          </a:xfrm>
          <a:ln>
            <a:solidFill>
              <a:schemeClr val="dk1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e0e0e0"/>
                </a:solidFill>
              </a:rPr>
              <a:t>정의 및 사용방식</a:t>
            </a:r>
            <a:endParaRPr lang="ko-KR" altLang="en-US">
              <a:solidFill>
                <a:srgbClr val="e0e0e0"/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443778" y="277542"/>
            <a:ext cx="6172200" cy="4873625"/>
          </a:xfrm>
          <a:ln>
            <a:solidFill>
              <a:schemeClr val="dk1"/>
            </a:solidFill>
          </a:ln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700">
                <a:solidFill>
                  <a:srgbClr val="e0e0e0"/>
                </a:solidFill>
              </a:rPr>
              <a:t>사용방식 </a:t>
            </a:r>
            <a:r>
              <a:rPr lang="en-US" altLang="ko-KR" sz="1700">
                <a:solidFill>
                  <a:srgbClr val="e0e0e0"/>
                </a:solidFill>
              </a:rPr>
              <a:t>:</a:t>
            </a:r>
            <a:r>
              <a:rPr lang="ko-KR" altLang="en-US" sz="1700">
                <a:solidFill>
                  <a:srgbClr val="e0e0e0"/>
                </a:solidFill>
              </a:rPr>
              <a:t> </a:t>
            </a:r>
            <a:endParaRPr lang="ko-KR" altLang="en-US" sz="1700">
              <a:solidFill>
                <a:srgbClr val="e0e0e0"/>
              </a:solidFill>
            </a:endParaRPr>
          </a:p>
          <a:p>
            <a:pPr marL="457200" indent="-457200">
              <a:buAutoNum type="arabicPeriod"/>
              <a:defRPr/>
            </a:pPr>
            <a:r>
              <a:rPr lang="ko-KR" altLang="en-US" sz="1700">
                <a:solidFill>
                  <a:schemeClr val="bg1"/>
                </a:solidFill>
              </a:rPr>
              <a:t>프로젝트 생성</a:t>
            </a:r>
            <a:endParaRPr lang="ko-KR" altLang="en-US" sz="1700">
              <a:solidFill>
                <a:schemeClr val="bg1"/>
              </a:solidFill>
            </a:endParaRPr>
          </a:p>
          <a:p>
            <a:pPr marL="457200" indent="-457200">
              <a:buAutoNum type="arabicPeriod"/>
              <a:defRPr/>
            </a:pPr>
            <a:r>
              <a:rPr lang="en-US" altLang="ko-KR" sz="1700">
                <a:solidFill>
                  <a:schemeClr val="bg1"/>
                </a:solidFill>
              </a:rPr>
              <a:t>pubspec.yaml </a:t>
            </a:r>
            <a:r>
              <a:rPr lang="ko-KR" altLang="en-US" sz="1700">
                <a:solidFill>
                  <a:schemeClr val="bg1"/>
                </a:solidFill>
              </a:rPr>
              <a:t>파일에 </a:t>
            </a:r>
            <a:r>
              <a:rPr lang="en-US" altLang="ko-KR" sz="1700">
                <a:solidFill>
                  <a:schemeClr val="bg1"/>
                </a:solidFill>
              </a:rPr>
              <a:t>‘package </a:t>
            </a:r>
            <a:r>
              <a:rPr lang="ko-KR" altLang="en-US" sz="1700">
                <a:solidFill>
                  <a:schemeClr val="bg1"/>
                </a:solidFill>
              </a:rPr>
              <a:t>이름</a:t>
            </a:r>
            <a:r>
              <a:rPr lang="en-US" altLang="ko-KR" sz="1700">
                <a:solidFill>
                  <a:schemeClr val="bg1"/>
                </a:solidFill>
              </a:rPr>
              <a:t>’ </a:t>
            </a:r>
            <a:r>
              <a:rPr lang="ko-KR" altLang="en-US" sz="1700">
                <a:solidFill>
                  <a:schemeClr val="bg1"/>
                </a:solidFill>
              </a:rPr>
              <a:t>추가</a:t>
            </a:r>
            <a:endParaRPr lang="ko-KR" altLang="en-US" sz="170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en-US" altLang="ko-KR" sz="1700">
                <a:solidFill>
                  <a:schemeClr val="bg1"/>
                </a:solidFill>
              </a:rPr>
              <a:t>dependencies:</a:t>
            </a:r>
            <a:endParaRPr lang="en-US" altLang="ko-KR" sz="170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en-US" altLang="ko-KR" sz="1700">
                <a:solidFill>
                  <a:schemeClr val="bg1"/>
                </a:solidFill>
              </a:rPr>
              <a:t>  flutter:</a:t>
            </a:r>
            <a:endParaRPr lang="en-US" altLang="ko-KR" sz="170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ko-KR" altLang="en-US" sz="1700">
                <a:solidFill>
                  <a:schemeClr val="bg1"/>
                </a:solidFill>
              </a:rPr>
              <a:t>    </a:t>
            </a:r>
            <a:r>
              <a:rPr lang="en-US" altLang="ko-KR" sz="1700">
                <a:solidFill>
                  <a:schemeClr val="bg1"/>
                </a:solidFill>
              </a:rPr>
              <a:t>sdk: flutter</a:t>
            </a:r>
            <a:endParaRPr lang="en-US" altLang="ko-KR" sz="170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en-US" altLang="ko-KR" sz="1700">
                <a:solidFill>
                  <a:schemeClr val="bg1"/>
                </a:solidFill>
              </a:rPr>
              <a:t>  ‘package </a:t>
            </a:r>
            <a:r>
              <a:rPr lang="ko-KR" altLang="en-US" sz="1700">
                <a:solidFill>
                  <a:schemeClr val="bg1"/>
                </a:solidFill>
              </a:rPr>
              <a:t>이름</a:t>
            </a:r>
            <a:r>
              <a:rPr lang="en-US" altLang="ko-KR" sz="1700">
                <a:solidFill>
                  <a:schemeClr val="bg1"/>
                </a:solidFill>
              </a:rPr>
              <a:t>’: </a:t>
            </a:r>
            <a:r>
              <a:rPr lang="ko-KR" altLang="en-US" sz="1700">
                <a:solidFill>
                  <a:schemeClr val="bg1"/>
                </a:solidFill>
              </a:rPr>
              <a:t>버전</a:t>
            </a:r>
            <a:endParaRPr lang="ko-KR" altLang="en-US" sz="1700">
              <a:solidFill>
                <a:schemeClr val="bg1"/>
              </a:solidFill>
            </a:endParaRPr>
          </a:p>
          <a:p>
            <a:pPr lvl="1">
              <a:defRPr/>
            </a:pPr>
            <a:endParaRPr lang="en-US" altLang="ko-KR" sz="17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sz="1700">
                <a:solidFill>
                  <a:schemeClr val="bg1"/>
                </a:solidFill>
              </a:rPr>
              <a:t>터미널에서 </a:t>
            </a:r>
            <a:r>
              <a:rPr lang="en-US" altLang="ko-KR" sz="1700">
                <a:solidFill>
                  <a:schemeClr val="bg1"/>
                </a:solidFill>
              </a:rPr>
              <a:t>flutter pub get</a:t>
            </a:r>
            <a:r>
              <a:rPr lang="ko-KR" altLang="en-US" sz="1700">
                <a:solidFill>
                  <a:schemeClr val="bg1"/>
                </a:solidFill>
              </a:rPr>
              <a:t>을 실행하거나</a:t>
            </a:r>
            <a:r>
              <a:rPr lang="en-US" altLang="ko-KR" sz="1700">
                <a:solidFill>
                  <a:schemeClr val="bg1"/>
                </a:solidFill>
              </a:rPr>
              <a:t>, IntelliJ</a:t>
            </a:r>
            <a:r>
              <a:rPr lang="ko-KR" altLang="en-US" sz="1700">
                <a:solidFill>
                  <a:schemeClr val="bg1"/>
                </a:solidFill>
              </a:rPr>
              <a:t>에서 </a:t>
            </a:r>
            <a:r>
              <a:rPr lang="en-US" altLang="ko-KR" sz="1700">
                <a:solidFill>
                  <a:schemeClr val="bg1"/>
                </a:solidFill>
              </a:rPr>
              <a:t>Packages get</a:t>
            </a:r>
            <a:r>
              <a:rPr lang="ko-KR" altLang="en-US" sz="1700">
                <a:solidFill>
                  <a:schemeClr val="bg1"/>
                </a:solidFill>
              </a:rPr>
              <a:t>을 클릭</a:t>
            </a:r>
            <a:endParaRPr lang="ko-KR" altLang="en-US" sz="17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ko-KR" sz="1700">
                <a:solidFill>
                  <a:schemeClr val="bg1"/>
                </a:solidFill>
              </a:rPr>
              <a:t>lib/main.dart</a:t>
            </a:r>
            <a:r>
              <a:rPr lang="ko-KR" altLang="en-US" sz="1700">
                <a:solidFill>
                  <a:schemeClr val="bg1"/>
                </a:solidFill>
              </a:rPr>
              <a:t> 파일을 열고 내용 변경</a:t>
            </a:r>
            <a:endParaRPr lang="ko-KR" altLang="en-US" sz="170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en-US" altLang="ko-KR" sz="1700">
                <a:solidFill>
                  <a:schemeClr val="bg1"/>
                </a:solidFill>
              </a:rPr>
              <a:t>import</a:t>
            </a:r>
            <a:r>
              <a:rPr lang="ko-KR" altLang="en-US" sz="1700">
                <a:solidFill>
                  <a:schemeClr val="bg1"/>
                </a:solidFill>
              </a:rPr>
              <a:t> 구문 추가</a:t>
            </a:r>
            <a:endParaRPr lang="ko-KR" altLang="en-US" sz="17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sz="1700">
                <a:solidFill>
                  <a:schemeClr val="bg1"/>
                </a:solidFill>
              </a:rPr>
              <a:t>필요 시 재시작</a:t>
            </a:r>
            <a:endParaRPr lang="en-US" altLang="ko-KR" sz="1700">
              <a:solidFill>
                <a:srgbClr val="e0e0e0"/>
              </a:solidFill>
            </a:endParaRP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905" y="844310"/>
            <a:ext cx="4920680" cy="4368711"/>
          </a:xfrm>
          <a:ln>
            <a:solidFill>
              <a:schemeClr val="dk1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e0e0e0"/>
                </a:solidFill>
              </a:rPr>
              <a:t>정의 </a:t>
            </a:r>
            <a:r>
              <a:rPr lang="en-US" altLang="ko-KR">
                <a:solidFill>
                  <a:srgbClr val="e0e0e0"/>
                </a:solidFill>
              </a:rPr>
              <a:t>:</a:t>
            </a:r>
            <a:r>
              <a:rPr lang="ko-KR" altLang="en-US">
                <a:solidFill>
                  <a:srgbClr val="e0e0e0"/>
                </a:solidFill>
              </a:rPr>
              <a:t> Flutter는 다른 개발자들이 Flutter와 Dart 에코시스템에 제공한 공유 package를 사용할 수 있도록 지원한다. package를 이용하면 처음부터 모든 것을 개발하지 않아도 되기 때문에 빠르게 앱을 개발할 수 있다. </a:t>
            </a:r>
            <a:endParaRPr lang="ko-KR" altLang="en-US">
              <a:solidFill>
                <a:srgbClr val="e0e0e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e0e0e0"/>
                </a:solidFill>
              </a:rPr>
              <a:t>패키지들은 pub.dev에 게시됩니다</a:t>
            </a:r>
            <a:r>
              <a:rPr lang="en-US" altLang="ko-KR">
                <a:solidFill>
                  <a:srgbClr val="e0e0e0"/>
                </a:solidFill>
              </a:rPr>
              <a:t>.</a:t>
            </a:r>
            <a:r>
              <a:rPr lang="ko-KR" altLang="en-US">
                <a:solidFill>
                  <a:srgbClr val="e0e0e0"/>
                </a:solidFill>
              </a:rPr>
              <a:t> 배포된 모든 패키지를 검색하여 사용할 수 있습니다</a:t>
            </a:r>
            <a:r>
              <a:rPr lang="en-US" altLang="ko-KR">
                <a:solidFill>
                  <a:srgbClr val="e0e0e0"/>
                </a:solidFill>
              </a:rPr>
              <a:t>.</a:t>
            </a:r>
            <a:r>
              <a:rPr lang="ko-KR" altLang="en-US">
                <a:solidFill>
                  <a:srgbClr val="e0e0e0"/>
                </a:solidFill>
              </a:rPr>
              <a:t> 해당 패키지에 들어가면 Readme, Changelog, Installing</a:t>
            </a:r>
            <a:r>
              <a:rPr lang="en-US" altLang="ko-KR">
                <a:solidFill>
                  <a:srgbClr val="e0e0e0"/>
                </a:solidFill>
              </a:rPr>
              <a:t>, Example</a:t>
            </a:r>
            <a:r>
              <a:rPr lang="ko-KR" altLang="en-US">
                <a:solidFill>
                  <a:srgbClr val="e0e0e0"/>
                </a:solidFill>
              </a:rPr>
              <a:t> 등 각각의 메뉴에서 패키지 설치, 사용 방법, 버전 정보 등의 확인이 가능합니다.</a:t>
            </a:r>
            <a:endParaRPr lang="ko-KR" altLang="en-US">
              <a:solidFill>
                <a:srgbClr val="e0e0e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e0e0e0"/>
                </a:solidFill>
              </a:rPr>
              <a:t>추가로 pub.dev에서는 사람들에게 인기있는 패키지 또한 볼 수 있습니다.</a:t>
            </a:r>
            <a:endParaRPr lang="ko-KR" altLang="en-US">
              <a:solidFill>
                <a:srgbClr val="e0e0e0"/>
              </a:solidFill>
            </a:endParaRPr>
          </a:p>
          <a:p>
            <a:pPr>
              <a:defRPr/>
            </a:pPr>
            <a:endParaRPr lang="ko-KR" altLang="en-US">
              <a:solidFill>
                <a:srgbClr val="e0e0e0"/>
              </a:solidFill>
            </a:endParaRPr>
          </a:p>
          <a:p>
            <a:pPr>
              <a:defRPr/>
            </a:pPr>
            <a:endParaRPr lang="ko-KR" altLang="en-US">
              <a:solidFill>
                <a:srgbClr val="e0e0e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37729" y="353211"/>
            <a:ext cx="9893474" cy="749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bg1"/>
                </a:solidFill>
              </a:rPr>
              <a:t>4.</a:t>
            </a:r>
            <a:r>
              <a:rPr lang="ko-KR" altLang="en-US" sz="4400">
                <a:solidFill>
                  <a:schemeClr val="bg1"/>
                </a:solidFill>
              </a:rPr>
              <a:t> 변수 개념, 정의 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228888" y="1555632"/>
            <a:ext cx="2257763" cy="516776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맑은 고딕"/>
                <a:cs typeface="+mn-cs"/>
              </a:rPr>
              <a:t>개념 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맑은 고딕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맑은 고딕"/>
                <a:cs typeface="+mn-cs"/>
              </a:rPr>
              <a:t> 변수는 </a:t>
            </a:r>
            <a:r>
              <a:rPr lang="ko-KR" altLang="en-US" sz="1400">
                <a:solidFill>
                  <a:schemeClr val="lt1"/>
                </a:solidFill>
                <a:ea typeface="맑은 고딕"/>
              </a:rPr>
              <a:t>변할 수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맑은 고딕"/>
                <a:cs typeface="+mn-cs"/>
              </a:rPr>
              <a:t> 있는 값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맑은 고딕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name = 'Bob'; 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String 타입의 값인 'Bob'을 name 변수에 넣어줍니다.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타입이 String 이지만 충분히 유추가능하기 때문에, 명시해주지 않았습니다. 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변수가 유동적이거나 하나의 타입에 국한되어있지 않다면, Object나 dynamic 타입으로 명시해주면 됩니다.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dynamic name = 'Bob';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/>
          <p:nvPr/>
        </p:nvSpPr>
        <p:spPr>
          <a:xfrm>
            <a:off x="2533151" y="1565247"/>
            <a:ext cx="3187850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Final과 Const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변수를 변경하지 않으려는 경우, var대신에 final이나 const 타입을 사용합니다.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final 타입의 변수는 초기값만 설정할 수 있습니다.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final name = 'Bob'; // 타입이 없어도 선언 가능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final String nickname = 'Bobby'; 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 = 'Alice'; // Error: a final variable can only be set once.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 final 변수는 한 번만 값을 가질 수 있음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내용 개체 틀 2"/>
          <p:cNvSpPr/>
          <p:nvPr/>
        </p:nvSpPr>
        <p:spPr>
          <a:xfrm>
            <a:off x="5894674" y="1511145"/>
            <a:ext cx="6205194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Const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const 타입의 변수는 컴파일 타입 상수입니다. 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변수를 선언하는 경우 값을 숫자 또는 문자열 상수, const 변수 또는 숫자 상수에 대한 산술 연산의 결과와 같은 컴파일타임 상수로 설정합니다.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const bar = 1000000; 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const double atm = 1.01325 * bar; 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const 키워드는 상수 변수를 선언하기 위한 것이 아닙니다.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이를 이용하여 상수 값을 생성하고, 상수 값을 생성하는 생성자를 선언할 수도 있습니다.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모든 변수는 상수 값을 가질 수 있습니다.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foo = const [];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final bar = const [];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const baz = []; 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[]는 const [] 와 똑같기 때문에 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const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를 생략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foo 는 상수 값을 가졌었지만, const 타입의 변수가 아니기 때문에 값 변경이 가능합니다.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baz 는 const 타입 변수이기 때문에, 값 변경이 불가능합니다.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37729" y="353211"/>
            <a:ext cx="9893474" cy="749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400">
                <a:solidFill>
                  <a:schemeClr val="bg1"/>
                </a:solidFill>
              </a:rPr>
              <a:t>4.</a:t>
            </a:r>
            <a:r>
              <a:rPr lang="ko-KR" altLang="en-US" sz="4400">
                <a:solidFill>
                  <a:schemeClr val="bg1"/>
                </a:solidFill>
              </a:rPr>
              <a:t> 변수 표현방식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114444" y="1496100"/>
            <a:ext cx="11963112" cy="516776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64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변수 앞에 $ 기호를 붙여 문자열 내에 변수 삽입 가능. </a:t>
            </a:r>
            <a:endParaRPr kumimoji="0" lang="ko-KR" altLang="en-US" sz="1764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64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또한 $기호 뒤에 {}로 둘러싸 수식을 포함한 각종 표현식 사용 가능.</a:t>
            </a: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String _name = '홍길동';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 _age = 20;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void main() {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print('$_name은 $_age살입니다.');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print('$_name은 ${_name.length} 글자입니다.');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print('10년 후에는 ${_age + 10}살입니다.');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--------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OUTPUT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홍길동은 20살입니다.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홍길동은 3 글자입니다.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10년 후에는 30살입니다.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2286</ep:Words>
  <ep:PresentationFormat>와이드스크린</ep:PresentationFormat>
  <ep:Paragraphs>547</ep:Paragraphs>
  <ep:Slides>31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ep:HeadingPairs>
  <ep:TitlesOfParts>
    <vt:vector size="33" baseType="lpstr">
      <vt:lpstr>Office 테마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정의 및 사용방식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2022-01-10T03:21:58.000</dcterms:created>
  <dc:creator>GOLD_CUBE</dc:creator>
  <cp:lastModifiedBy>user</cp:lastModifiedBy>
  <dcterms:modified xsi:type="dcterms:W3CDTF">2023-01-09T14:42:27.793</dcterms:modified>
  <cp:revision>130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