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  <p:sldMasterId id="2147483677" r:id="rId2"/>
  </p:sldMasterIdLst>
  <p:sldIdLst>
    <p:sldId id="256" r:id="rId3"/>
    <p:sldId id="262" r:id="rId4"/>
    <p:sldId id="293" r:id="rId5"/>
    <p:sldId id="294" r:id="rId6"/>
    <p:sldId id="292" r:id="rId7"/>
    <p:sldId id="295" r:id="rId8"/>
    <p:sldId id="298" r:id="rId9"/>
    <p:sldId id="356" r:id="rId10"/>
    <p:sldId id="357" r:id="rId11"/>
    <p:sldId id="358" r:id="rId12"/>
    <p:sldId id="300" r:id="rId13"/>
    <p:sldId id="325" r:id="rId14"/>
    <p:sldId id="301" r:id="rId15"/>
    <p:sldId id="302" r:id="rId16"/>
    <p:sldId id="359" r:id="rId17"/>
    <p:sldId id="360" r:id="rId18"/>
    <p:sldId id="361" r:id="rId19"/>
    <p:sldId id="362" r:id="rId20"/>
    <p:sldId id="363" r:id="rId21"/>
    <p:sldId id="331" r:id="rId22"/>
    <p:sldId id="340" r:id="rId23"/>
    <p:sldId id="341" r:id="rId24"/>
    <p:sldId id="364" r:id="rId25"/>
    <p:sldId id="365" r:id="rId26"/>
    <p:sldId id="366" r:id="rId27"/>
    <p:sldId id="310" r:id="rId28"/>
    <p:sldId id="345" r:id="rId29"/>
    <p:sldId id="350" r:id="rId30"/>
    <p:sldId id="346" r:id="rId31"/>
    <p:sldId id="347" r:id="rId32"/>
    <p:sldId id="349" r:id="rId33"/>
    <p:sldId id="351" r:id="rId34"/>
    <p:sldId id="353" r:id="rId35"/>
    <p:sldId id="354" r:id="rId36"/>
    <p:sldId id="355" r:id="rId37"/>
    <p:sldId id="367" r:id="rId38"/>
    <p:sldId id="368" r:id="rId39"/>
    <p:sldId id="369" r:id="rId40"/>
    <p:sldId id="314" r:id="rId41"/>
    <p:sldId id="315" r:id="rId42"/>
    <p:sldId id="370" r:id="rId43"/>
    <p:sldId id="371" r:id="rId44"/>
    <p:sldId id="372" r:id="rId45"/>
    <p:sldId id="373" r:id="rId46"/>
    <p:sldId id="374" r:id="rId47"/>
    <p:sldId id="317" r:id="rId48"/>
    <p:sldId id="318" r:id="rId49"/>
    <p:sldId id="375" r:id="rId50"/>
    <p:sldId id="376" r:id="rId51"/>
    <p:sldId id="377" r:id="rId52"/>
    <p:sldId id="378" r:id="rId53"/>
    <p:sldId id="379" r:id="rId54"/>
    <p:sldId id="380" r:id="rId55"/>
    <p:sldId id="337" r:id="rId56"/>
    <p:sldId id="336" r:id="rId57"/>
    <p:sldId id="275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presProps" Target="presProps.xml"  /><Relationship Id="rId6" Type="http://schemas.openxmlformats.org/officeDocument/2006/relationships/slide" Target="slides/slide4.xml"  /><Relationship Id="rId60" Type="http://schemas.openxmlformats.org/officeDocument/2006/relationships/viewProps" Target="viewProps.xml"  /><Relationship Id="rId61" Type="http://schemas.openxmlformats.org/officeDocument/2006/relationships/theme" Target="theme/theme1.xml"  /><Relationship Id="rId62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6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20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2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0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1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78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67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31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43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72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60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5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4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3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9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8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5164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E6F0-B656-42F5-BCBC-2D686A94B98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68B8-8DF8-461E-9779-46DDEF3F1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6359700" y="0"/>
            <a:ext cx="5832000" cy="6853499"/>
          </a:xfrm>
          <a:prstGeom prst="triangle">
            <a:avLst>
              <a:gd name="adj" fmla="val 99786"/>
            </a:avLst>
          </a:prstGeom>
          <a:solidFill>
            <a:srgbClr val="6600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>
            <a:off x="0" y="2533650"/>
            <a:ext cx="6408000" cy="4320000"/>
          </a:xfrm>
          <a:prstGeom prst="triangl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485" y="1013544"/>
            <a:ext cx="3960000" cy="396000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855925" y="2297108"/>
            <a:ext cx="6096000" cy="9204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500" b="1" u="sng">
                <a:solidFill>
                  <a:srgbClr val="cacaff"/>
                </a:solidFill>
              </a:rPr>
              <a:t>이현진</a:t>
            </a:r>
            <a:r>
              <a:rPr lang="en-US" altLang="ko-KR" sz="3500" b="1" u="sng">
                <a:solidFill>
                  <a:srgbClr val="cacaff"/>
                </a:solidFill>
              </a:rPr>
              <a:t>,</a:t>
            </a:r>
            <a:r>
              <a:rPr lang="ko-KR" altLang="en-US" sz="3500" b="1" u="sng">
                <a:solidFill>
                  <a:srgbClr val="cacaff"/>
                </a:solidFill>
              </a:rPr>
              <a:t> 나경규</a:t>
            </a:r>
            <a:endParaRPr lang="ko-KR" altLang="en-US" sz="3500" b="1" u="sng">
              <a:solidFill>
                <a:srgbClr val="cacaff"/>
              </a:solidFill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</a:rPr>
              <a:t>CUBE SPINS R&amp;D CENTER BUSINESS</a:t>
            </a:r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예약어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890586" y="2478821"/>
          <a:ext cx="1041082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261"/>
                <a:gridCol w="1487261"/>
                <a:gridCol w="1487261"/>
                <a:gridCol w="1487261"/>
                <a:gridCol w="1487261"/>
                <a:gridCol w="1487261"/>
                <a:gridCol w="148726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assert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break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case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catch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class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const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continue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default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do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else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enum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extends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false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final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finally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for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if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in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is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new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null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rethrow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return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super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switch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this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throw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true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try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var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void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while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with</a:t>
                      </a: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8642" y="1504426"/>
            <a:ext cx="11034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bg1"/>
                </a:solidFill>
              </a:rPr>
              <a:t>예약어</a:t>
            </a:r>
            <a:endParaRPr lang="ko-KR" altLang="en-US" sz="24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식별자로 사용할 수 없는 특별한 단어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641" y="4881885"/>
            <a:ext cx="11034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Dart 1.0</a:t>
            </a:r>
            <a:r>
              <a:rPr lang="ko-KR" altLang="en-US">
                <a:solidFill>
                  <a:schemeClr val="bg1"/>
                </a:solidFill>
              </a:rPr>
              <a:t> 이후에 비동기 지원에 관련한 </a:t>
            </a:r>
            <a:r>
              <a:rPr lang="ko-KR" alt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제한된 예약어</a:t>
            </a:r>
            <a:r>
              <a:rPr lang="ko-KR" altLang="en-US">
                <a:solidFill>
                  <a:schemeClr val="bg1"/>
                </a:solidFill>
              </a:rPr>
              <a:t>가 추가됨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async, async*, sync*</a:t>
            </a:r>
            <a:r>
              <a:rPr lang="ko-KR" altLang="en-US">
                <a:solidFill>
                  <a:schemeClr val="bg1"/>
                </a:solidFill>
              </a:rPr>
              <a:t>로 표시된 비동기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동기 함수의 </a:t>
            </a:r>
            <a:r>
              <a:rPr lang="en-US" altLang="ko-KR">
                <a:solidFill>
                  <a:schemeClr val="bg1"/>
                </a:solidFill>
              </a:rPr>
              <a:t>body</a:t>
            </a:r>
            <a:r>
              <a:rPr lang="ko-KR" altLang="en-US">
                <a:solidFill>
                  <a:schemeClr val="bg1"/>
                </a:solidFill>
              </a:rPr>
              <a:t>에서는 식별자로 사용할 수 없다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681284" y="5608942"/>
          <a:ext cx="6829426" cy="552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4713"/>
                <a:gridCol w="3414713"/>
              </a:tblGrid>
              <a:tr h="552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await</a:t>
                      </a:r>
                      <a:endParaRPr lang="ko-KR" altLang="en-US" sz="2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yield</a:t>
                      </a:r>
                      <a:endParaRPr lang="ko-KR" altLang="en-US" sz="20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7729" y="353211"/>
            <a:ext cx="9893474" cy="74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bg1"/>
                </a:solidFill>
              </a:rPr>
              <a:t>4.</a:t>
            </a:r>
            <a:r>
              <a:rPr lang="ko-KR" altLang="en-US" sz="4400">
                <a:solidFill>
                  <a:schemeClr val="bg1"/>
                </a:solidFill>
              </a:rPr>
              <a:t> 변수 개념, 정의 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228888" y="1555632"/>
            <a:ext cx="2257763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맑은 고딕"/>
                <a:cs typeface="+mn-cs"/>
              </a:rPr>
              <a:t>개념 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맑은 고딕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맑은 고딕"/>
                <a:cs typeface="+mn-cs"/>
              </a:rPr>
              <a:t> 변수는 </a:t>
            </a:r>
            <a:r>
              <a:rPr lang="ko-KR" altLang="en-US" sz="1400">
                <a:solidFill>
                  <a:schemeClr val="lt1"/>
                </a:solidFill>
                <a:ea typeface="맑은 고딕"/>
              </a:rPr>
              <a:t>변할 수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맑은 고딕"/>
                <a:cs typeface="+mn-cs"/>
              </a:rPr>
              <a:t> 있는 값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맑은 고딕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name = 'Bob'; 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String 타입의 값인 'Bob'을 name 변수에 넣어줍니다.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타입이 String 이지만 충분히 유추가능하기 때문에, 명시해주지 않았습니다. 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변수가 유동적이거나 하나의 타입에 국한되어있지 않다면, Object나 dynamic 타입으로 명시해주면 됩니다.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dynamic name = 'Bob';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2533151" y="1565247"/>
            <a:ext cx="3187850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Final과 Const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변수를 변경하지 않으려는 경우, var대신에 final이나 const 타입을 사용합니다.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final 타입의 변수는 초기값만 설정할 수 있습니다.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final name = 'Bob'; // 타입이 없어도 선언 가능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final String nickname = 'Bobby'; 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 = 'Alice'; // Error: a final variable can only be set once.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 final 변수는 한 번만 값을 가질 수 있음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내용 개체 틀 2"/>
          <p:cNvSpPr/>
          <p:nvPr/>
        </p:nvSpPr>
        <p:spPr>
          <a:xfrm>
            <a:off x="5894674" y="1511145"/>
            <a:ext cx="6205194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 타입의 변수는 컴파일 타입 상수입니다. 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변수를 선언하는 경우 값을 숫자 또는 문자열 상수, const 변수 또는 숫자 상수에 대한 산술 연산의 결과와 같은 컴파일타임 상수로 설정합니다.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 bar = 1000000; 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 double atm = 1.01325 * bar; 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 키워드는 상수 변수를 선언하기 위한 것이 아닙니다.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이를 이용하여 상수 값을 생성하고, 상수 값을 생성하는 생성자를 선언할 수도 있습니다.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모든 변수는 상수 값을 가질 수 있습니다.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foo = const [];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final bar = const [];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 baz = []; 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[]는 const [] 와 똑같기 때문에 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const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를 생략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foo 는 상수 값을 가졌었지만, const 타입의 변수가 아니기 때문에 값 변경이 가능합니다.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baz 는 const 타입 변수이기 때문에, 값 변경이 불가능합니다.</a:t>
            </a:r>
            <a:endParaRPr kumimoji="0" lang="ko-KR" altLang="en-US" sz="15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7729" y="353211"/>
            <a:ext cx="9893474" cy="74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400">
                <a:solidFill>
                  <a:schemeClr val="bg1"/>
                </a:solidFill>
              </a:rPr>
              <a:t>4.</a:t>
            </a:r>
            <a:r>
              <a:rPr lang="ko-KR" altLang="en-US" sz="4400">
                <a:solidFill>
                  <a:schemeClr val="bg1"/>
                </a:solidFill>
              </a:rPr>
              <a:t> 변수 표현방식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114444" y="1496100"/>
            <a:ext cx="11963112" cy="516776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64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변수 앞에 $ 기호를 붙여 문자열 내에 변수 삽입 가능. </a:t>
            </a:r>
            <a:endParaRPr kumimoji="0" lang="ko-KR" altLang="en-US" sz="1764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64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또한 $기호 뒤에 {}로 둘러싸 수식을 포함한 각종 표현식 사용 가능.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String _name = '홍길동';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 _age = 20;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main() {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print('$_name은 $_age살입니다.');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print('$_name은 ${_name.length} 글자입니다.');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print('10년 후에는 ${_age + 10}살입니다.');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--------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OUTPUT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홍길동은 20살입니다.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홍길동은 3 글자입니다.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29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10년 후에는 30살입니다.</a:t>
            </a:r>
            <a:endParaRPr kumimoji="0" lang="ko-KR" altLang="en-US" sz="1729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42439" y="353211"/>
            <a:ext cx="5530685" cy="69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5.Built-in types</a:t>
            </a:r>
            <a:endParaRPr lang="en-US" altLang="ko-KR" sz="400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25802" y="1501974"/>
            <a:ext cx="1979202" cy="516776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000">
                <a:solidFill>
                  <a:schemeClr val="lt1"/>
                </a:solidFill>
              </a:rPr>
              <a:t>1</a:t>
            </a:r>
            <a:r>
              <a:rPr lang="ko-KR" altLang="en-US" sz="1000">
                <a:solidFill>
                  <a:schemeClr val="lt1"/>
                </a:solidFill>
              </a:rPr>
              <a:t> numbers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숫자 타입은 두 가지로 나뉩니다.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int와 double 모두 num의 하위 타입입니다. num 타입에는 +, -, /, * 같은 기본 연산자가 포함되며, 다른 메소드 중에서도 abs(), ceil(), floor()를 찾을 수 있습니다. 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num 및 해당 하위 타입에 원하는 항목이 없는 경우 dart:math 라이브러리에 있을 수 있습니다.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var x = 1;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var y = 1.1;</a:t>
            </a:r>
            <a:endParaRPr lang="ko-KR" altLang="en-US" sz="100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000">
                <a:solidFill>
                  <a:schemeClr val="lt1"/>
                </a:solidFill>
              </a:rPr>
              <a:t>double 타입에 int 상수를 넣으면 자동으로 double로 변환</a:t>
            </a: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2161166" y="1510280"/>
            <a:ext cx="2030068" cy="51677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1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2"/>
          <p:cNvSpPr/>
          <p:nvPr/>
        </p:nvSpPr>
        <p:spPr>
          <a:xfrm>
            <a:off x="2210159" y="1465671"/>
            <a:ext cx="1979202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strings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작은 따옴표 또는 큰 따옴표를 사용하여 문자열을 만들 수 있습니다.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s = 'string interpolation';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assert('Dart has $s, which is very handy.' ==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'Dart has string interpolation, ' +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'which is very handy.');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assert('That deserves all caps. ' +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'${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s.toUpperCase()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 is very handy!' ==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'That deserves all caps. ' +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'STRING INTERPOLATION is very handy!');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내용 개체 틀 2"/>
          <p:cNvSpPr/>
          <p:nvPr/>
        </p:nvSpPr>
        <p:spPr>
          <a:xfrm>
            <a:off x="4116797" y="1481209"/>
            <a:ext cx="1979202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booleans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Dart에는 부울값을 나타내기 위해 true, false 값만을 가지는 bool 타입이 있습니다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lists 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list = [1, 2, 3];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assert(list.length == 3);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assert(list[1] == 2);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list[1] = 1;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assert(list[1] == 1);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내용 개체 틀 2"/>
          <p:cNvSpPr/>
          <p:nvPr/>
        </p:nvSpPr>
        <p:spPr>
          <a:xfrm>
            <a:off x="6015790" y="1480004"/>
            <a:ext cx="2039360" cy="516382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sets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Dart의 Set는 순서가 지정되지 않은 고유한 아이템 모음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중복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X)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names = &lt;String&gt;{}; 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Set&lt;String&gt; names = {};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같음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elements = &lt;String&gt;{"a","b","c",'d'};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elements.add('fluorine');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elements.addAll(halogens);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assert(elements.length == 5);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2"/>
          <p:cNvSpPr/>
          <p:nvPr/>
        </p:nvSpPr>
        <p:spPr>
          <a:xfrm>
            <a:off x="8055095" y="1465480"/>
            <a:ext cx="1902661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0" lang="ko-KR" altLang="en-US" sz="9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maps</a:t>
            </a:r>
            <a:endParaRPr kumimoji="0" lang="ko-KR" altLang="en-US" sz="9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일반적으로 Map은 키와 값으로 이루어진 객체입니다. 키와 값은 모든 유형의 객체가 될 수 있습니다. 각 키는 한 번만 발생하지만 동일한 값을 여러 번 사용할 수 있습니다.</a:t>
            </a:r>
            <a:endParaRPr kumimoji="0" lang="ko-KR" altLang="en-US" sz="9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gifts = {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// Key:    Value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'first': 'partridge',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'second': 'turtledoves',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'fifth': 'golden rings'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};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nobleGases = {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2: 'helium',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10: 'neon',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18: 'argon',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========================</a:t>
            </a:r>
            <a:endParaRPr kumimoji="0" lang="en-US" altLang="ko-KR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gifts = {'first': 'partridge'};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gifts['fourth'] = 'calling birds';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assert(gifts.length == 2);</a:t>
            </a:r>
            <a:endParaRPr kumimoji="0" lang="ko-KR" altLang="en-US" sz="8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내용 개체 틀 2"/>
          <p:cNvSpPr/>
          <p:nvPr/>
        </p:nvSpPr>
        <p:spPr>
          <a:xfrm>
            <a:off x="9965853" y="1465476"/>
            <a:ext cx="1979202" cy="51677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runes (for expressing Unicode characters in a string)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Symbols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Symbol 객체는 Dart 프로그램에서 선언 된 연산자 또는 식별자를 나타냅니다. 기호를 사용할 필요는 없지만 이름으로 식별자를 참조하는 API에는 매우 유용합니다. 축소화는 식별자 이름을 변경하지만 식별자 기호는 변경하지 않기 때문입니다.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식별자에 대한 기호를 얻으려면 기호 리터럴을 사용하십시오. 기호 리터럴은 # 뒤에 식별자가옵니다.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#radix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#bar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main()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Symbol object = new Symbol('name');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print(object);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==&gt;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Symbol("name")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6.</a:t>
            </a:r>
            <a:r>
              <a:rPr lang="ko-KR" altLang="en-US" sz="4000">
                <a:solidFill>
                  <a:schemeClr val="bg1"/>
                </a:solidFill>
              </a:rPr>
              <a:t>함수 정의, 표현, 사용 방식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200365" y="1493951"/>
            <a:ext cx="4213790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함수 정의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리턴 타입으로는 모든 타입과 void를 지정할 수 있으며, void는 생략이 가능하다.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클래스 밖에 작성하는 함수를 최상위 함수라고 한다. 최상위 함수는 어디에서나 호출할 수 있는 함수이며 main 함수처럼 가장 바깥에 작성되어 있는 함수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4741070" y="1484768"/>
            <a:ext cx="7334928" cy="51677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표현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[함수가 반환하는 데이터형] [함수이름]([파라미터 데이터형] [파라미터 변수명]){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//함수 수행문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return //반환할 값;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사용방식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 plus(int n){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return n + 10;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최상위 함수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bool isEven(int number)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return number % 2 == 0;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main()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print(isEven(10));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92733"/>
            <a:ext cx="1103471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nullable type</a:t>
            </a:r>
            <a:r>
              <a:rPr lang="ko-KR" altLang="en-US" sz="2000">
                <a:solidFill>
                  <a:schemeClr val="bg1"/>
                </a:solidFill>
              </a:rPr>
              <a:t>과 </a:t>
            </a:r>
            <a:r>
              <a:rPr lang="en-US" altLang="ko-KR" sz="2000">
                <a:solidFill>
                  <a:schemeClr val="bg1"/>
                </a:solidFill>
              </a:rPr>
              <a:t>non-nullable type</a:t>
            </a:r>
            <a:r>
              <a:rPr lang="ko-KR" altLang="en-US" sz="2000">
                <a:solidFill>
                  <a:schemeClr val="bg1"/>
                </a:solidFill>
              </a:rPr>
              <a:t>이 있다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type </a:t>
            </a:r>
            <a:r>
              <a:rPr lang="ko-KR" altLang="en-US" sz="2000">
                <a:solidFill>
                  <a:schemeClr val="bg1"/>
                </a:solidFill>
              </a:rPr>
              <a:t>뒤에 </a:t>
            </a:r>
            <a:r>
              <a:rPr lang="en-US" altLang="ko-KR" sz="2000">
                <a:solidFill>
                  <a:schemeClr val="bg1"/>
                </a:solidFill>
              </a:rPr>
              <a:t>?</a:t>
            </a:r>
            <a:r>
              <a:rPr lang="ko-KR" altLang="en-US" sz="2000">
                <a:solidFill>
                  <a:schemeClr val="bg1"/>
                </a:solidFill>
              </a:rPr>
              <a:t>를 붙이면 </a:t>
            </a:r>
            <a:r>
              <a:rPr lang="en-US" altLang="ko-KR" sz="2000">
                <a:solidFill>
                  <a:schemeClr val="bg1"/>
                </a:solidFill>
              </a:rPr>
              <a:t>nullable type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null assertion operator !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?. operator: null</a:t>
            </a:r>
            <a:r>
              <a:rPr lang="ko-KR" altLang="en-US" sz="2000">
                <a:solidFill>
                  <a:schemeClr val="bg1"/>
                </a:solidFill>
              </a:rPr>
              <a:t>인지 아닌지 모를 때 </a:t>
            </a:r>
            <a:r>
              <a:rPr lang="en-US" altLang="ko-KR" sz="2000">
                <a:solidFill>
                  <a:schemeClr val="bg1"/>
                </a:solidFill>
              </a:rPr>
              <a:t>member access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?? operator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print(nullableString ?? ‘alternate’);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print(nullableString != null ? nullableString : ‘alternate’);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??= operator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nullableString ??= ‘alternate’;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nullableString = nullableString != null ? nullableString : ‘alternate’;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3441502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7.</a:t>
            </a:r>
            <a:r>
              <a:rPr kumimoji="0" lang="ko-KR" altLang="en-US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Null safety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4555927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8.</a:t>
            </a:r>
            <a:r>
              <a:rPr kumimoji="0" lang="ko-KR" altLang="en-US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연산자 우선순위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8643" y="1492733"/>
            <a:ext cx="7493385" cy="45785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6321" y="3348000"/>
            <a:ext cx="7487035" cy="3187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92733"/>
            <a:ext cx="1103471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Arithmetic operators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+, -, -(unary), *, /, ~/, %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Equality and relational operators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Type test operators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as(typecast), is, is!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Assignment operators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Logical operators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Bitwise and shift operators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&amp;, |, ^, ~(unary), &lt;&lt;, &gt;&gt;, &gt;&gt;&gt;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연산자 </a:t>
            </a:r>
            <a:r>
              <a:rPr lang="ko-KR" altLang="en-US" sz="4000" b="1">
                <a:solidFill>
                  <a:prstClr val="white"/>
                </a:solidFill>
                <a:latin typeface="맑은 고딕"/>
                <a:ea typeface="맑은 고딕"/>
              </a:rPr>
              <a:t>종류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92733"/>
            <a:ext cx="110347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Conditional expressions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condition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?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expr1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: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expr2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expr1 ?? expr2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Cascade notation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var paint = Paint();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paint.color = Colors.black;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paint.strokeCap = StrokeCap.round;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paint.strokeWidth = 5.0;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var paint = Paint()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..color = Colors.black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..strokeCap = StrokeCap.round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..strokeWidth = 5.0;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연산자 </a:t>
            </a:r>
            <a:r>
              <a:rPr lang="ko-KR" altLang="en-US" sz="4000" b="1">
                <a:solidFill>
                  <a:prstClr val="white"/>
                </a:solidFill>
                <a:latin typeface="맑은 고딕"/>
                <a:ea typeface="맑은 고딕"/>
              </a:rPr>
              <a:t>종류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92733"/>
            <a:ext cx="1103471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()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function call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[]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subscript access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?[]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.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member access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?.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!</a:t>
            </a:r>
            <a:endParaRPr lang="en-US" altLang="ko-KR" sz="2400" b="1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4775002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9.Other operations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0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19606" y="464188"/>
            <a:ext cx="207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CONTENTS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321" y="1364732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01</a:t>
            </a: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6208" y="1429236"/>
            <a:ext cx="36000" cy="39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5512" y="1454024"/>
            <a:ext cx="4320000" cy="3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How to use packages 정의 및 사용 방식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2707" y="204361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02</a:t>
            </a: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9854" y="2109279"/>
            <a:ext cx="3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73748" y="21519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Keywords 종류 및 정의 및 표현 방식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38095" y="2722483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03</a:t>
            </a: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6982" y="2786987"/>
            <a:ext cx="36000" cy="396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5786" y="2707000"/>
            <a:ext cx="4320000" cy="4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3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9829" y="382439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04</a:t>
            </a:r>
          </a:p>
        </p:txBody>
      </p:sp>
      <p:pic>
        <p:nvPicPr>
          <p:cNvPr id="24" name="그림 23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5736" y="3881063"/>
            <a:ext cx="36000" cy="396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826449" y="4549239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05</a:t>
            </a:r>
          </a:p>
        </p:txBody>
      </p:sp>
      <p:pic>
        <p:nvPicPr>
          <p:cNvPr id="28" name="그림 27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3874" y="4601038"/>
            <a:ext cx="36000" cy="396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16597" y="3920847"/>
            <a:ext cx="4653925" cy="33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변수 개념, 정의 및 표현 방식</a:t>
            </a:r>
            <a:endParaRPr lang="ko-KR" altLang="en-US" sz="1300" b="1">
              <a:solidFill>
                <a:srgbClr val="CACA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8849" y="5533618"/>
            <a:ext cx="5405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06</a:t>
            </a:r>
          </a:p>
          <a:p>
            <a:pPr algn="ctr">
              <a:defRPr/>
            </a:pP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57736" y="5598122"/>
            <a:ext cx="36000" cy="396000"/>
          </a:xfrm>
          <a:prstGeom prst="rect">
            <a:avLst/>
          </a:prstGeom>
        </p:spPr>
      </p:pic>
      <p:sp>
        <p:nvSpPr>
          <p:cNvPr id="34" name="직사각형 12"/>
          <p:cNvSpPr/>
          <p:nvPr/>
        </p:nvSpPr>
        <p:spPr>
          <a:xfrm>
            <a:off x="1673747" y="27996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식별자 종류 및 방식</a:t>
            </a:r>
          </a:p>
        </p:txBody>
      </p:sp>
      <p:sp>
        <p:nvSpPr>
          <p:cNvPr id="35" name="직사각형 12"/>
          <p:cNvSpPr/>
          <p:nvPr/>
        </p:nvSpPr>
        <p:spPr>
          <a:xfrm>
            <a:off x="1776000" y="3913541"/>
            <a:ext cx="3448372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6" name="직사각형 12"/>
          <p:cNvSpPr/>
          <p:nvPr/>
        </p:nvSpPr>
        <p:spPr>
          <a:xfrm>
            <a:off x="1673748" y="3923605"/>
            <a:ext cx="4320000" cy="33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/>
          <p:nvPr/>
        </p:nvSpPr>
        <p:spPr>
          <a:xfrm>
            <a:off x="1776000" y="56571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함수 정의, 표현, 사용 방식</a:t>
            </a:r>
          </a:p>
        </p:txBody>
      </p:sp>
      <p:sp>
        <p:nvSpPr>
          <p:cNvPr id="38" name="직사각형 28"/>
          <p:cNvSpPr/>
          <p:nvPr/>
        </p:nvSpPr>
        <p:spPr>
          <a:xfrm>
            <a:off x="1683272" y="4625697"/>
            <a:ext cx="3449821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Built-in types 종류, 정의 및 표현 방식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10.</a:t>
            </a:r>
            <a:r>
              <a:rPr lang="ko-KR" altLang="en-US" sz="4000" b="1">
                <a:solidFill>
                  <a:srgbClr val="cacaff"/>
                </a:solidFill>
              </a:rPr>
              <a:t>Control flow statements 종류 및 표현 방식</a:t>
            </a:r>
            <a:endParaRPr lang="ko-KR" altLang="en-US" sz="4000" b="1">
              <a:solidFill>
                <a:srgbClr val="cacaff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02052" y="1468437"/>
            <a:ext cx="1903176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if 와 else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if (isRaining()) {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you.bringRainCoat();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 else if (isSnowing()) {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you.wearJacket();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 else {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car.putTopDown();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assert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 변수에 null이 아닌 값이 있는지 확인하십시오.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assert(text != null);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1962716" y="1493837"/>
            <a:ext cx="2777435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for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message = StringBuffer('Dart is fun');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for (var i = 0; i &lt; 5; i++) {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message.write('!');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반복하는 객체가 Iterable이면 forEach() 메서드를 사용할 수 있습니다. 현재 반복 카운터를 알 필요가 없는 경우 forEach()를 사용하는 것이 좋습니다.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candidates.forEach((candidate) =&gt; candidate.interview());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List 및 Set과 같은 반복 가능한 클래스는 for-in 형식의 반복도 지원합니다.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collection = [1, 2, 3];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for (var x in collection) {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print(x); // 1 2 3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3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4891088" y="1479662"/>
            <a:ext cx="2138700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while 과 do-while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while문은 반복 이전에 조건을 평가합니다.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while (!isDone())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doSomething();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do-while문는 반복 이후에 조건을 평가합니다.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do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printLine();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 while (!atEndOfPage());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2"/>
          <p:cNvSpPr/>
          <p:nvPr/>
        </p:nvSpPr>
        <p:spPr>
          <a:xfrm>
            <a:off x="9234488" y="1482952"/>
            <a:ext cx="2138700" cy="516776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switch 와 case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command = 'OPEN';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switch (command)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case 'CLOSED':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executeClosed();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case 'PENDING':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executePending();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case 'APPROVED':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executeApproved();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case 'DENIED':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executeDenied();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case 'OPEN':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executeOpen();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default: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executeUnknown();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2"/>
          <p:cNvSpPr/>
          <p:nvPr/>
        </p:nvSpPr>
        <p:spPr>
          <a:xfrm>
            <a:off x="6965382" y="1482837"/>
            <a:ext cx="2138700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break 과 continue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반복을 중지하려면 break를 사용합니다.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while (true)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if (shutDownRequested()) break;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processIncomingRequests();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다음 반복으로 건너 뛰려면 continue를 사용하십시오.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for (int i = 0; i &lt; candidates.length; i++)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var candidate = candidates[i];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if (candidate.yearsExperience &lt; 5)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continue;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candidate.interview();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sz="4000">
                <a:solidFill>
                  <a:srgbClr val="ffffff"/>
                </a:solidFill>
                <a:latin typeface="맑은 고딕"/>
              </a:rPr>
              <a:t>12.</a:t>
            </a:r>
            <a:r>
              <a:rPr lang="en-US" altLang="ko-KR" sz="4000">
                <a:solidFill>
                  <a:srgbClr val="ffffff"/>
                </a:solidFill>
                <a:ea typeface="맑은 고딕"/>
              </a:rPr>
              <a:t> </a:t>
            </a:r>
            <a:r>
              <a:rPr lang="en-US" sz="4000">
                <a:solidFill>
                  <a:srgbClr val="ffffff"/>
                </a:solidFill>
                <a:latin typeface="맑은 고딕"/>
              </a:rPr>
              <a:t>Function</a:t>
            </a:r>
            <a:r>
              <a:rPr lang="en-US" sz="4000">
                <a:latin typeface="맑은 고딕"/>
                <a:ea typeface="맑은 고딕"/>
                <a:cs typeface="맑은 고딕"/>
              </a:rPr>
              <a:t>​</a:t>
            </a:r>
            <a:endParaRPr lang="ko-KR" altLang="en-US" sz="4000"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endParaRPr lang="ko-KR" altLang="en-US" sz="4000" b="1">
              <a:solidFill>
                <a:srgbClr val="cacaff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10960"/>
            <a:ext cx="11861752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Dart</a:t>
            </a: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는 진정한 객체지향 언어이므로 함수조차도 객체이고 타입인 Function을 갖습니다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 이는 함수를 변수에 할당하거나 다른 함수에 인수로 전달할 수 있음을 의미합니다. </a:t>
            </a:r>
            <a:endParaRPr 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ko-KR" sz="16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선택적 매개변수는 이름 또는 위치가 될 수 있지만 둘 다는 아닙니다.</a:t>
            </a:r>
            <a:endParaRPr 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선택적 매개변수 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Named parameters</a:t>
            </a:r>
            <a:endParaRPr 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nableFlags(bold: true, hidden: false);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    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함수를 호출할 때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paramName: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value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를 사용하여 매개변수를 지정할 수 있습니다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endParaRPr lang="ko-KR" altLang="en-US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600">
              <a:solidFill>
                <a:schemeClr val="lt1"/>
              </a:solidFill>
              <a:latin typeface="맑은 고딕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void enableFlags({bool bold, bool hidden}) {...}   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  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함수를 정의할 때 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{param1,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param2,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...}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를 사용하여 명시적 매개변수를 지정합니다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600">
              <a:solidFill>
                <a:schemeClr val="lt1"/>
              </a:solidFill>
              <a:latin typeface="맑은 고딕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const Scrollbar({Key key, @required Widget child})  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 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// 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명시적 매개변수는 일종의 선택적 매개변수이지만 매개변수가 필수임을 나타내기 위해 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@required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로 주석을 달 수 있습니다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사용자는 매개변수에 대한 값을 제공해야합니다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en-US" altLang="ko-KR" sz="1000">
              <a:solidFill>
                <a:schemeClr val="lt1"/>
              </a:solidFill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sz="4000">
                <a:solidFill>
                  <a:srgbClr val="ffffff"/>
                </a:solidFill>
                <a:latin typeface="맑은 고딕"/>
              </a:rPr>
              <a:t>12.</a:t>
            </a:r>
            <a:r>
              <a:rPr lang="en-US" altLang="ko-KR" sz="4000">
                <a:solidFill>
                  <a:srgbClr val="ffffff"/>
                </a:solidFill>
                <a:ea typeface="맑은 고딕"/>
              </a:rPr>
              <a:t> </a:t>
            </a:r>
            <a:r>
              <a:rPr lang="en-US" sz="4000">
                <a:solidFill>
                  <a:srgbClr val="ffffff"/>
                </a:solidFill>
                <a:latin typeface="맑은 고딕"/>
              </a:rPr>
              <a:t>Function</a:t>
            </a:r>
            <a:r>
              <a:rPr lang="en-US" sz="4000">
                <a:latin typeface="맑은 고딕"/>
                <a:ea typeface="맑은 고딕"/>
                <a:cs typeface="맑은 고딕"/>
              </a:rPr>
              <a:t>​</a:t>
            </a:r>
            <a:endParaRPr lang="ko-KR" altLang="en-US" sz="4000"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endParaRPr lang="ko-KR" altLang="en-US" sz="4000" b="1">
              <a:solidFill>
                <a:srgbClr val="cacaff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10960"/>
            <a:ext cx="11861752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2.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 위치적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매개변수</a:t>
            </a:r>
            <a:endParaRPr lang="ko-KR" altLang="en-US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함수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매개변수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세트를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 [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]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로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감싸면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+mn-lt"/>
                <a:cs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선택적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위치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매개변수로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표시됩니다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.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>
                <a:solidFill>
                  <a:schemeClr val="lt1"/>
                </a:solidFill>
                <a:latin typeface="맑은 고딕"/>
                <a:ea typeface="+mn-lt"/>
              </a:rPr>
              <a:t>String say(String from, String msg, [String? device]) {</a:t>
            </a:r>
            <a:endParaRPr lang="en-US" sz="1600">
              <a:solidFill>
                <a:schemeClr val="lt1"/>
              </a:solidFill>
              <a:latin typeface="맑은 고딕"/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>
                <a:solidFill>
                  <a:schemeClr val="lt1"/>
                </a:solidFill>
                <a:latin typeface="맑은 고딕"/>
                <a:ea typeface="+mn-lt"/>
              </a:rPr>
              <a:t>  var result = '$from says $msg';</a:t>
            </a:r>
            <a:endParaRPr lang="en-US" sz="1600">
              <a:solidFill>
                <a:schemeClr val="lt1"/>
              </a:solidFill>
              <a:latin typeface="맑은 고딕"/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  if (device != null) {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    result = '$result with a $device';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  <a:cs typeface="+mn-lt"/>
              </a:rPr>
              <a:t>  }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  return result;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  <a:cs typeface="+mn-lt"/>
              </a:rPr>
              <a:t>}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1600">
                <a:solidFill>
                  <a:schemeClr val="lt1"/>
                </a:solidFill>
                <a:ea typeface="+mn-lt"/>
              </a:rPr>
              <a:t>세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번째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매개변수를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사용하여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위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함수를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호출하는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 </a:t>
            </a:r>
            <a:r>
              <a:rPr lang="ko-KR" altLang="en-US" sz="1600">
                <a:solidFill>
                  <a:schemeClr val="lt1"/>
                </a:solidFill>
                <a:ea typeface="+mn-lt"/>
              </a:rPr>
              <a:t>예시</a:t>
            </a:r>
            <a:endParaRPr lang="ko-KR" altLang="en-US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1600">
                <a:solidFill>
                  <a:schemeClr val="lt1"/>
                </a:solidFill>
                <a:ea typeface="+mn-lt"/>
              </a:rPr>
              <a:t>  </a:t>
            </a:r>
            <a:r>
              <a:rPr lang="en-US" altLang="ko-KR" sz="1600">
                <a:solidFill>
                  <a:schemeClr val="lt1"/>
                </a:solidFill>
                <a:ea typeface="+mn-lt"/>
              </a:rPr>
              <a:t>assert(say('Bob', 'Howdy') == 'Bob says Howdy');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  assert(say('Bob', 'Howdy', 'smoke signal') == 'Bob says Howdy with a smoke signal');</a:t>
            </a:r>
            <a:endParaRPr lang="en-US" altLang="ko-KR" sz="1600">
              <a:solidFill>
                <a:schemeClr val="lt1"/>
              </a:solidFill>
              <a:ea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endParaRPr lang="ko-KR" altLang="en-US" sz="16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기대하지 않은 무엇이 일어났다는 것을 알려주는 에러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Exception</a:t>
            </a:r>
            <a:r>
              <a:rPr lang="ko-KR" altLang="en-US" sz="2000">
                <a:solidFill>
                  <a:schemeClr val="bg1"/>
                </a:solidFill>
              </a:rPr>
              <a:t>을 정의할 수 있고 </a:t>
            </a:r>
            <a:r>
              <a:rPr lang="en-US" altLang="ko-KR" sz="2000">
                <a:solidFill>
                  <a:schemeClr val="bg1"/>
                </a:solidFill>
              </a:rPr>
              <a:t>Exception</a:t>
            </a:r>
            <a:r>
              <a:rPr lang="ko-KR" altLang="en-US" sz="2000">
                <a:solidFill>
                  <a:schemeClr val="bg1"/>
                </a:solidFill>
              </a:rPr>
              <a:t>이나 </a:t>
            </a:r>
            <a:r>
              <a:rPr lang="en-US" altLang="ko-KR" sz="2000">
                <a:solidFill>
                  <a:schemeClr val="bg1"/>
                </a:solidFill>
              </a:rPr>
              <a:t>Error</a:t>
            </a:r>
            <a:r>
              <a:rPr lang="ko-KR" altLang="en-US" sz="2000">
                <a:solidFill>
                  <a:schemeClr val="bg1"/>
                </a:solidFill>
              </a:rPr>
              <a:t>가 아닌 </a:t>
            </a:r>
            <a:r>
              <a:rPr lang="en-US" altLang="ko-KR" sz="2000">
                <a:solidFill>
                  <a:schemeClr val="bg1"/>
                </a:solidFill>
              </a:rPr>
              <a:t>object</a:t>
            </a:r>
            <a:r>
              <a:rPr lang="ko-KR" altLang="en-US" sz="2000">
                <a:solidFill>
                  <a:schemeClr val="bg1"/>
                </a:solidFill>
              </a:rPr>
              <a:t>도 </a:t>
            </a:r>
            <a:r>
              <a:rPr lang="en-US" altLang="ko-KR" sz="2000">
                <a:solidFill>
                  <a:schemeClr val="bg1"/>
                </a:solidFill>
              </a:rPr>
              <a:t>exception</a:t>
            </a:r>
            <a:r>
              <a:rPr lang="ko-KR" altLang="en-US" sz="2000">
                <a:solidFill>
                  <a:schemeClr val="bg1"/>
                </a:solidFill>
              </a:rPr>
              <a:t>으로 던질 수 있다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try</a:t>
            </a:r>
            <a:r>
              <a:rPr lang="en-US" altLang="ko-KR" sz="2000">
                <a:solidFill>
                  <a:schemeClr val="bg1"/>
                </a:solidFill>
              </a:rPr>
              <a:t>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breedMoreLlamas();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 </a:t>
            </a:r>
            <a:r>
              <a:rPr lang="en-US" altLang="ko-KR" sz="2000" b="1">
                <a:solidFill>
                  <a:schemeClr val="bg1"/>
                </a:solidFill>
              </a:rPr>
              <a:t>on</a:t>
            </a:r>
            <a:r>
              <a:rPr lang="en-US" altLang="ko-KR" sz="2000">
                <a:solidFill>
                  <a:schemeClr val="bg1"/>
                </a:solidFill>
              </a:rPr>
              <a:t> OutOfLlamasException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// A specific exception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buyMoreLlamas();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 </a:t>
            </a:r>
            <a:r>
              <a:rPr lang="en-US" altLang="ko-KR" sz="2000" b="1">
                <a:solidFill>
                  <a:schemeClr val="bg1"/>
                </a:solidFill>
              </a:rPr>
              <a:t>on</a:t>
            </a:r>
            <a:r>
              <a:rPr lang="en-US" altLang="ko-KR" sz="2000">
                <a:solidFill>
                  <a:schemeClr val="bg1"/>
                </a:solidFill>
              </a:rPr>
              <a:t> Exception </a:t>
            </a:r>
            <a:r>
              <a:rPr lang="en-US" altLang="ko-KR" sz="2000" b="1">
                <a:solidFill>
                  <a:schemeClr val="bg1"/>
                </a:solidFill>
              </a:rPr>
              <a:t>catch</a:t>
            </a:r>
            <a:r>
              <a:rPr lang="en-US" altLang="ko-KR" sz="2000">
                <a:solidFill>
                  <a:schemeClr val="bg1"/>
                </a:solidFill>
              </a:rPr>
              <a:t> (e)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// Anything else that is an exception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print('Unknown exception: $e');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 </a:t>
            </a:r>
            <a:r>
              <a:rPr lang="en-US" altLang="ko-KR" sz="2000" b="1">
                <a:solidFill>
                  <a:schemeClr val="bg1"/>
                </a:solidFill>
              </a:rPr>
              <a:t>catch</a:t>
            </a:r>
            <a:r>
              <a:rPr lang="en-US" altLang="ko-KR" sz="2000">
                <a:solidFill>
                  <a:schemeClr val="bg1"/>
                </a:solidFill>
              </a:rPr>
              <a:t> (e, s)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print(‘Exception details:\n $e’);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print(‘Stack trace:\n $s’);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3270052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13.Exception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rethrow</a:t>
            </a: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void misbehave()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try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dynamic foo = true;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print(foo++); // Runtime error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} catch (e)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print('misbehave() partially handled ${e.runtimeType}.');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 b="1">
                <a:solidFill>
                  <a:schemeClr val="bg1"/>
                </a:solidFill>
              </a:rPr>
              <a:t>rethrow</a:t>
            </a:r>
            <a:r>
              <a:rPr lang="en-US" altLang="ko-KR">
                <a:solidFill>
                  <a:schemeClr val="bg1"/>
                </a:solidFill>
              </a:rPr>
              <a:t>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}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}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void main()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try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misbehave();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} catch (e)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print('main() finished handling ${e.runtimeType}.');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}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}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25480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Exception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finally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</a:rPr>
              <a:t>exception </a:t>
            </a:r>
            <a:r>
              <a:rPr lang="ko-KR" altLang="en-US" sz="2400">
                <a:solidFill>
                  <a:schemeClr val="bg1"/>
                </a:solidFill>
              </a:rPr>
              <a:t>발생 여부와 관계없이 실행한다</a:t>
            </a:r>
            <a:r>
              <a:rPr lang="en-US" altLang="ko-KR" sz="2400">
                <a:solidFill>
                  <a:schemeClr val="bg1"/>
                </a:solidFill>
              </a:rPr>
              <a:t>.</a:t>
            </a:r>
            <a:endParaRPr lang="en-US" altLang="ko-KR" sz="2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try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breedMoreLlamas();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 catch (e)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print('Error: $e'); // Handle the exception first.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 finally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cleanLlamaStalls(); // Then clean up.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25480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Exception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2273681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ea typeface="맑은 고딕"/>
              </a:rPr>
              <a:t>14.Class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10960"/>
            <a:ext cx="11596909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  <a:latin typeface="Malgun Gothic"/>
                <a:ea typeface="Malgun Gothic"/>
              </a:rPr>
              <a:t>class</a:t>
            </a:r>
            <a:r>
              <a:rPr lang="ko-KR" altLang="en-US">
                <a:solidFill>
                  <a:schemeClr val="lt1"/>
                </a:solidFill>
                <a:latin typeface="Malgun Gothic"/>
                <a:ea typeface="Malgun Gothic"/>
              </a:rPr>
              <a:t> 정의 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</a:rPr>
              <a:t>: </a:t>
            </a:r>
            <a:r>
              <a:rPr lang="en-US" altLang="ko-KR"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다트에서는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기본적으로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지원하는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기능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객체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지향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프로그래밍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언어에서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많이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쓰이는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기술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객체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지향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프로그래밍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측면에서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객체를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생성하기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위한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기초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틀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템플릿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특정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문제를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해결하기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위한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데이터를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만들기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위해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추상화를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거쳐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상태와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행위를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변수와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메서드로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정의한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것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.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altLang="ko-KR">
              <a:ea typeface="+mn-lt"/>
              <a:cs typeface="+mn-lt"/>
            </a:endParaRPr>
          </a:p>
          <a:p>
            <a:pPr>
              <a:defRPr/>
            </a:pP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클래스를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사용하는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이유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코드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재사용성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 )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내가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아닌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다른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사람이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만든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클래스를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간단하게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사용할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수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있음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 )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상속을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통해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확장하여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기능을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이용할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수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있음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유지보수의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간단화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 )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클래스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사용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대부분의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수정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사항들은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클래스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내부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멤버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변수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혹은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메서드로만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존재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*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대형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프로젝트에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적함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 )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클래스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단위로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모듈화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하여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개발이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가능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  )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업무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분담이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매우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쉬워져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여러명이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동시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개발하기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altLang="en-US" err="1">
                <a:solidFill>
                  <a:schemeClr val="bg1"/>
                </a:solidFill>
                <a:latin typeface="Malgun Gothic"/>
                <a:ea typeface="Malgun Gothic"/>
              </a:rPr>
              <a:t>편함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>
              <a:ea typeface="+mn-lt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2273681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ea typeface="맑은 고딕"/>
              </a:rPr>
              <a:t>Class 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245418" y="1510960"/>
            <a:ext cx="5473031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클래스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 구조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Class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class_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name{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  &lt;Fields&gt;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  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&lt;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getters</a:t>
            </a:r>
            <a:r>
              <a:rPr lang="en-US">
                <a:solidFill>
                  <a:schemeClr val="bg1"/>
                </a:solidFill>
                <a:ea typeface="+mn-lt"/>
              </a:rPr>
              <a:t>/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setters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&gt;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 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&lt;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constructors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&gt;</a:t>
            </a:r>
            <a:endParaRPr lang="en-US" alt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  &lt;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functions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&gt;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}</a:t>
            </a:r>
            <a:endParaRPr lang="en-US" alt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3051808" y="1510960"/>
            <a:ext cx="8140031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- 클래스 형태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* 데이터를 캡슐화 해주는 개념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  <a:cs typeface="+mn-lt"/>
              </a:rPr>
              <a:t> *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fields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  <a:cs typeface="+mn-lt"/>
              </a:rPr>
              <a:t> 클래스에서 선언된 모든 변수</a:t>
            </a:r>
            <a:endParaRPr lang="ko-KR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ko-KR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* getters and setters : 프로그램이 클래스 필드의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값을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초기화 및 검색할 수 있도록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도움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기본 getters/</a:t>
            </a:r>
            <a:r>
              <a:rPr lang="en-US">
                <a:solidFill>
                  <a:schemeClr val="bg1"/>
                </a:solidFill>
                <a:ea typeface="+mn-lt"/>
              </a:rPr>
              <a:t>setter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는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모든 클래스와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연결됨 하지만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기본적으로 getters/</a:t>
            </a:r>
            <a:r>
              <a:rPr lang="en-US">
                <a:solidFill>
                  <a:schemeClr val="bg1"/>
                </a:solidFill>
                <a:ea typeface="+mn-lt"/>
              </a:rPr>
              <a:t>setter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를 명시적으로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재정이 가능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다른 파일에 있을시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//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 같은 파일에 있으면 </a:t>
            </a: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get/set</a:t>
            </a:r>
            <a:endParaRPr lang="en-US" alt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* constructors : 클래스 객체에 대한 메모리 할당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담당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* functions </a:t>
            </a:r>
            <a:r>
              <a:rPr lang="en-US">
                <a:solidFill>
                  <a:schemeClr val="bg1"/>
                </a:solidFill>
                <a:ea typeface="+mn-lt"/>
              </a:rPr>
              <a:t>: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객체가 취할 수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있는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행동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 </a:t>
            </a:r>
            <a:r>
              <a:rPr lang="en-US">
                <a:solidFill>
                  <a:schemeClr val="bg1"/>
                </a:solidFill>
                <a:ea typeface="+mn-lt"/>
              </a:rPr>
              <a:t>)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 때때로 메소드라 표현</a:t>
            </a: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>
              <a:ea typeface="+mn-lt"/>
              <a:cs typeface="+mn-lt"/>
            </a:endParaRPr>
          </a:p>
          <a:p>
            <a:pPr>
              <a:defRPr/>
            </a:pPr>
            <a:endParaRPr lang="ko-KR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2273681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rgbClr val="ffffff"/>
                </a:solidFill>
                <a:latin typeface="맑은 고딕"/>
              </a:rPr>
              <a:t>abstract</a:t>
            </a:r>
            <a:r>
              <a:rPr lang="en-US" sz="4000">
                <a:latin typeface="맑은 고딕"/>
                <a:ea typeface="맑은 고딕"/>
                <a:cs typeface="맑은 고딕"/>
              </a:rPr>
              <a:t>​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88351" y="1494000"/>
            <a:ext cx="11425005" cy="12091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500" b="1">
                <a:solidFill>
                  <a:schemeClr val="bg1"/>
                </a:solidFill>
              </a:rPr>
              <a:t>Abstract  methods</a:t>
            </a:r>
            <a:endParaRPr lang="en-US" altLang="ko-KR" sz="15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method </a:t>
            </a:r>
            <a:r>
              <a:rPr lang="ko-KR" altLang="en-US" sz="1100">
                <a:solidFill>
                  <a:schemeClr val="bg1"/>
                </a:solidFill>
              </a:rPr>
              <a:t>선언 시 </a:t>
            </a:r>
            <a:r>
              <a:rPr lang="en-US" altLang="ko-KR" sz="1100">
                <a:solidFill>
                  <a:schemeClr val="bg1"/>
                </a:solidFill>
              </a:rPr>
              <a:t>body</a:t>
            </a:r>
            <a:r>
              <a:rPr lang="ko-KR" altLang="en-US" sz="1100">
                <a:solidFill>
                  <a:schemeClr val="bg1"/>
                </a:solidFill>
              </a:rPr>
              <a:t>를 작성하지 않고 세미콜론</a:t>
            </a:r>
            <a:r>
              <a:rPr lang="en-US" altLang="ko-KR" sz="1100">
                <a:solidFill>
                  <a:schemeClr val="bg1"/>
                </a:solidFill>
              </a:rPr>
              <a:t>(;)</a:t>
            </a:r>
            <a:r>
              <a:rPr lang="ko-KR" altLang="en-US" sz="1100">
                <a:solidFill>
                  <a:schemeClr val="bg1"/>
                </a:solidFill>
              </a:rPr>
              <a:t>을 찍으면 </a:t>
            </a:r>
            <a:r>
              <a:rPr lang="en-US" altLang="ko-KR" sz="1100">
                <a:solidFill>
                  <a:schemeClr val="bg1"/>
                </a:solidFill>
              </a:rPr>
              <a:t>abstract method</a:t>
            </a:r>
            <a:r>
              <a:rPr lang="ko-KR" altLang="en-US" sz="1100">
                <a:solidFill>
                  <a:schemeClr val="bg1"/>
                </a:solidFill>
              </a:rPr>
              <a:t>가 된다</a:t>
            </a:r>
            <a:r>
              <a:rPr lang="en-US" altLang="ko-KR" sz="1100">
                <a:solidFill>
                  <a:schemeClr val="bg1"/>
                </a:solidFill>
              </a:rPr>
              <a:t>.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bg1"/>
                </a:solidFill>
              </a:rPr>
              <a:t>Abstract classes</a:t>
            </a:r>
            <a:endParaRPr lang="en-US" altLang="ko-KR" sz="15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abstract modifier</a:t>
            </a:r>
            <a:r>
              <a:rPr lang="ko-KR" altLang="en-US" sz="1100">
                <a:solidFill>
                  <a:schemeClr val="bg1"/>
                </a:solidFill>
              </a:rPr>
              <a:t>를 사용하여 정의하며 </a:t>
            </a:r>
            <a:r>
              <a:rPr lang="en-US" altLang="ko-KR" sz="1100">
                <a:solidFill>
                  <a:schemeClr val="bg1"/>
                </a:solidFill>
              </a:rPr>
              <a:t>instance</a:t>
            </a:r>
            <a:r>
              <a:rPr lang="ko-KR" altLang="en-US" sz="1100">
                <a:solidFill>
                  <a:schemeClr val="bg1"/>
                </a:solidFill>
              </a:rPr>
              <a:t>화할 수 없다</a:t>
            </a:r>
            <a:r>
              <a:rPr lang="en-US" altLang="ko-KR" sz="1100">
                <a:solidFill>
                  <a:schemeClr val="bg1"/>
                </a:solidFill>
              </a:rPr>
              <a:t>.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interface</a:t>
            </a:r>
            <a:r>
              <a:rPr lang="ko-KR" altLang="en-US" sz="1100">
                <a:solidFill>
                  <a:schemeClr val="bg1"/>
                </a:solidFill>
              </a:rPr>
              <a:t>를 정의하는 데 유용하다</a:t>
            </a:r>
            <a:r>
              <a:rPr lang="en-US" altLang="ko-KR" sz="1100">
                <a:solidFill>
                  <a:schemeClr val="bg1"/>
                </a:solidFill>
              </a:rPr>
              <a:t>.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798699" y="1513049"/>
            <a:ext cx="4909906" cy="3590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abstract class Animal {  void cry(); }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class Cat extends Animal { void cry() { print("냐옹냐옹!"); } }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class Dog extends Animal { void cry() { print("멍멍!"); } }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void main(){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  // Animal a = Animal(); // 추상 클래스는 인스턴스를 생성할 수 없음.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  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  Cat c = new Cat();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  Dog d = new Dog();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  c.cry();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  d.cry();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000">
                <a:solidFill>
                  <a:schemeClr val="bg1"/>
                </a:solidFill>
              </a:rPr>
              <a:t>}</a:t>
            </a: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40725" y="3018000"/>
            <a:ext cx="6052905" cy="1590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abstract class 클래스이름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...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반환타입 메소드이름();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...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}</a:t>
            </a:r>
            <a:endParaRPr lang="en-US" altLang="ko-KR" sz="11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1929852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4000" err="1">
                <a:solidFill>
                  <a:schemeClr val="bg1"/>
                </a:solidFill>
                <a:ea typeface="맑은 고딕"/>
              </a:rPr>
              <a:t>상속</a:t>
            </a:r>
            <a:r>
              <a:rPr lang="en-US" altLang="ko-KR" sz="4000">
                <a:solidFill>
                  <a:schemeClr val="bg1"/>
                </a:solidFill>
                <a:ea typeface="맑은 고딕"/>
              </a:rPr>
              <a:t>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313540" y="1510960"/>
            <a:ext cx="5398689" cy="502837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>
              <a:buFont typeface="Calibri"/>
              <a:buChar char="-"/>
              <a:defRPr/>
            </a:pP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클래스는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 다른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클래스를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>
                <a:solidFill>
                  <a:schemeClr val="bg1"/>
                </a:solidFill>
                <a:latin typeface="Consolas"/>
                <a:ea typeface="Malgun Gothic"/>
              </a:rPr>
              <a:t>상속</a:t>
            </a:r>
            <a:r>
              <a:rPr lang="en-US" altLang="ko-KR">
                <a:solidFill>
                  <a:schemeClr val="bg1"/>
                </a:solidFill>
                <a:latin typeface="Consolas"/>
                <a:ea typeface="+mn-lt"/>
              </a:rPr>
              <a:t>(Inheritance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받을 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수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있습니다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.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endParaRPr lang="ko-KR" altLang="en-US">
              <a:solidFill>
                <a:schemeClr val="bg1"/>
              </a:solidFill>
              <a:latin typeface="맑은 고딕" panose="020F0502020204030204"/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  <a:defRPr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상속 받을 때에는 </a:t>
            </a:r>
            <a:r>
              <a:rPr lang="en-US" altLang="ko-KR">
                <a:solidFill>
                  <a:schemeClr val="bg1"/>
                </a:solidFill>
                <a:latin typeface="Consolas"/>
                <a:ea typeface="+mn-lt"/>
              </a:rPr>
              <a:t>extends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라는 키워드를 사용합니다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.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Dart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에서는 하나의 클래스만 상속이 가능하며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,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 부모 클래스에 접근하기 위해서는 </a:t>
            </a:r>
            <a:r>
              <a:rPr lang="en-US" altLang="ko-KR">
                <a:solidFill>
                  <a:schemeClr val="bg1"/>
                </a:solidFill>
                <a:latin typeface="Consolas"/>
                <a:ea typeface="+mn-lt"/>
              </a:rPr>
              <a:t>super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 키워드를 사용합니다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.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+mn-lt"/>
              <a:cs typeface="+mn-lt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B88AD5-B913-8D31-0D3C-C119204F8188}"/>
              </a:ext>
            </a:extLst>
          </p:cNvPr>
          <p:cNvSpPr/>
          <p:nvPr/>
        </p:nvSpPr>
        <p:spPr>
          <a:xfrm>
            <a:off x="115320" y="1613179"/>
            <a:ext cx="6095642" cy="5065547"/>
          </a:xfrm>
          <a:prstGeom prst="rect">
            <a:avLst/>
          </a:prstGeom>
        </p:spPr>
        <p:txBody>
          <a:bodyPr vert="horz" lIns="91440" tIns="45720" rIns="91440" bIns="45720" anchor="t">
            <a:normAutofit fontScale="85000" lnSpcReduction="20000"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class Food {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class Food {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String? name;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Food(String name) : this.name = name;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void 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() {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   print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('My name is ${this.name}!');</a:t>
            </a: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  }</a:t>
            </a: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// Inheritance</a:t>
            </a:r>
            <a:br>
              <a:rPr lang="en-US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Malgun Gothic"/>
              </a:rPr>
              <a:t>class Fruit extends Food {</a:t>
            </a:r>
            <a:br>
              <a:rPr lang="en-US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Malgun Gothic"/>
              </a:rPr>
              <a:t>  // Call parent constructor</a:t>
            </a:r>
            <a:br>
              <a:rPr lang="en-US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Malgun Gothic"/>
              </a:rPr>
              <a:t>  Fruit(String name)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 : super(name);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void 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printFruit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() {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   print('${this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.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name} is Fruit!');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 }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}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void main() {</a:t>
            </a: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  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Fruit 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= new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 Fruit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('Apple');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en-US" err="1">
                <a:solidFill>
                  <a:schemeClr val="bg1"/>
                </a:solidFill>
                <a:latin typeface="Consolas"/>
                <a:ea typeface="+mn-lt"/>
              </a:rPr>
              <a:t>.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();</a:t>
            </a:r>
            <a:b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err="1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en-US" err="1">
                <a:solidFill>
                  <a:schemeClr val="bg1"/>
                </a:solidFill>
                <a:latin typeface="Consolas"/>
                <a:ea typeface="+mn-lt"/>
              </a:rPr>
              <a:t>.printFruit</a:t>
            </a: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();</a:t>
            </a: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br>
              <a:rPr lang="en-US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6717994"/>
      </p:ext>
    </p:extLst>
  </p:cSld>
  <p:clrMapOvr>
    <a:masterClrMapping/>
  </p:clrMapOvr>
  <p:transition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0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19606" y="464188"/>
            <a:ext cx="207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CONTENTS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3435" y="1364732"/>
            <a:ext cx="573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07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6208" y="1429236"/>
            <a:ext cx="36000" cy="39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5512" y="1454024"/>
            <a:ext cx="4320000" cy="3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Null safety 개념, 정의, 사용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910" y="2043614"/>
            <a:ext cx="579330" cy="450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08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3"/>
          <a:stretch>
            <a:fillRect/>
          </a:stretch>
        </p:blipFill>
        <p:spPr>
          <a:xfrm flipH="1">
            <a:off x="1369854" y="2109279"/>
            <a:ext cx="3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73748" y="21519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연산자 종류 및 표현 방식, 연산자 우선순위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3435" y="2722483"/>
            <a:ext cx="573405" cy="44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09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4"/>
          <a:stretch>
            <a:fillRect/>
          </a:stretch>
        </p:blipFill>
        <p:spPr>
          <a:xfrm flipH="1">
            <a:off x="1366982" y="2786987"/>
            <a:ext cx="36000" cy="396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5786" y="2707000"/>
            <a:ext cx="4320000" cy="4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3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7012" y="3610900"/>
            <a:ext cx="573405" cy="450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10</a:t>
            </a:r>
            <a:endParaRPr lang="en-US" altLang="ko-KR" sz="2400" b="1">
              <a:solidFill>
                <a:srgbClr val="cacaff"/>
              </a:solidFill>
            </a:endParaRPr>
          </a:p>
        </p:txBody>
      </p:sp>
      <p:pic>
        <p:nvPicPr>
          <p:cNvPr id="24" name="그림 23"/>
          <p:cNvPicPr/>
          <p:nvPr/>
        </p:nvPicPr>
        <p:blipFill rotWithShape="1">
          <a:blip r:embed="rId5"/>
          <a:stretch>
            <a:fillRect/>
          </a:stretch>
        </p:blipFill>
        <p:spPr>
          <a:xfrm flipH="1">
            <a:off x="1368838" y="3638550"/>
            <a:ext cx="36000" cy="396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45172" y="3692247"/>
            <a:ext cx="4653925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 Control flow statements 종류 및 표현 방식</a:t>
            </a:r>
            <a:endParaRPr lang="ko-KR" altLang="en-US" sz="1300" b="1">
              <a:solidFill>
                <a:srgbClr val="caca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3910" y="4752568"/>
            <a:ext cx="573405" cy="81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12</a:t>
            </a:r>
            <a:endParaRPr lang="en-US" altLang="ko-KR" sz="2400" b="1">
              <a:solidFill>
                <a:srgbClr val="cacaff"/>
              </a:solidFill>
            </a:endParaRPr>
          </a:p>
          <a:p>
            <a:pPr algn="ctr">
              <a:defRPr/>
            </a:pPr>
            <a:endParaRPr lang="ko-KR" altLang="en-US" sz="2400" b="1">
              <a:solidFill>
                <a:srgbClr val="cacaff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6"/>
          <a:stretch>
            <a:fillRect/>
          </a:stretch>
        </p:blipFill>
        <p:spPr>
          <a:xfrm flipH="1">
            <a:off x="1357736" y="4817072"/>
            <a:ext cx="36000" cy="396000"/>
          </a:xfrm>
          <a:prstGeom prst="rect">
            <a:avLst/>
          </a:prstGeom>
        </p:spPr>
      </p:pic>
      <p:sp>
        <p:nvSpPr>
          <p:cNvPr id="34" name="직사각형 12"/>
          <p:cNvSpPr/>
          <p:nvPr/>
        </p:nvSpPr>
        <p:spPr>
          <a:xfrm>
            <a:off x="1673747" y="27996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Oter operators 종류 및 표현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5" name="직사각형 12"/>
          <p:cNvSpPr/>
          <p:nvPr/>
        </p:nvSpPr>
        <p:spPr>
          <a:xfrm>
            <a:off x="1730898" y="3904555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6" name="직사각형 12"/>
          <p:cNvSpPr/>
          <p:nvPr/>
        </p:nvSpPr>
        <p:spPr>
          <a:xfrm>
            <a:off x="1673748" y="3923605"/>
            <a:ext cx="4320000" cy="33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/>
          <p:nvPr/>
        </p:nvSpPr>
        <p:spPr>
          <a:xfrm>
            <a:off x="1756950" y="483800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Function 정의 및 사용 방식</a:t>
            </a:r>
            <a:endParaRPr lang="en-US" altLang="ko-KR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3825559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Override</a:t>
            </a:r>
            <a:r>
              <a:rPr lang="ko-KR" altLang="en-US" sz="4000" b="1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4000">
                <a:solidFill>
                  <a:schemeClr val="bg1"/>
                </a:solidFill>
                <a:ea typeface="맑은 고딕"/>
              </a:rPr>
              <a:t>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313540" y="1510960"/>
            <a:ext cx="5398689" cy="502837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b="1" err="1">
                <a:solidFill>
                  <a:schemeClr val="bg1"/>
                </a:solidFill>
                <a:latin typeface="Malgun Gothic"/>
                <a:ea typeface="Malgun Gothic"/>
              </a:rPr>
              <a:t>Override</a:t>
            </a:r>
            <a:r>
              <a:rPr lang="ko-KR" altLang="en-US" b="1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b="1">
                <a:solidFill>
                  <a:schemeClr val="bg1"/>
                </a:solidFill>
                <a:latin typeface="Malgun Gothic"/>
                <a:ea typeface="Malgun Gothic"/>
              </a:rPr>
              <a:t>:</a:t>
            </a:r>
            <a:r>
              <a:rPr lang="ko-KR" altLang="en-US" b="1">
                <a:solidFill>
                  <a:schemeClr val="bg1"/>
                </a:solidFill>
                <a:latin typeface="Malgun Gothic"/>
                <a:ea typeface="Malgun Gothic"/>
              </a:rPr>
              <a:t> 덮어쓰기</a:t>
            </a:r>
            <a:r>
              <a:rPr lang="en-US" altLang="ko-KR" b="1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ko-KR" altLang="en-US" b="1">
                <a:solidFill>
                  <a:schemeClr val="bg1"/>
                </a:solidFill>
                <a:latin typeface="Malgun Gothic"/>
                <a:ea typeface="Malgun Gothic"/>
              </a:rPr>
              <a:t>재정의</a:t>
            </a:r>
            <a:r>
              <a:rPr lang="en-US" altLang="ko-KR" b="1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ko-KR" altLang="en-US" b="1">
              <a:solidFill>
                <a:schemeClr val="bg1"/>
              </a:solidFill>
              <a:latin typeface="Malgun Gothic"/>
              <a:ea typeface="+mn-lt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=&gt; Apple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is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Fruit!  </a:t>
            </a:r>
            <a:r>
              <a:rPr lang="en-US" sz="1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// </a:t>
            </a:r>
            <a:r>
              <a:rPr lang="en-US" sz="140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재정의</a:t>
            </a:r>
            <a:r>
              <a:rPr lang="en-US" sz="1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sz="140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되어</a:t>
            </a:r>
            <a:r>
              <a:rPr lang="en-US" sz="1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sz="140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printName이</a:t>
            </a:r>
            <a:r>
              <a:rPr lang="en-US" sz="1400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sz="1400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덮어짐</a:t>
            </a:r>
            <a:endParaRPr lang="en-US" sz="1400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My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name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is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Rice!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b="1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+mn-lt"/>
              <a:cs typeface="+mn-lt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B88AD5-B913-8D31-0D3C-C119204F8188}"/>
              </a:ext>
            </a:extLst>
          </p:cNvPr>
          <p:cNvSpPr/>
          <p:nvPr/>
        </p:nvSpPr>
        <p:spPr>
          <a:xfrm>
            <a:off x="115320" y="1613179"/>
            <a:ext cx="5473032" cy="506554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1100">
                <a:solidFill>
                  <a:schemeClr val="bg1"/>
                </a:solidFill>
                <a:latin typeface="Consolas"/>
                <a:ea typeface="Malgun Gothic"/>
              </a:rPr>
              <a:t>c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lass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String?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name;</a:t>
            </a:r>
            <a:br>
              <a:rPr lang="ko-KR" altLang="en-US" sz="1200">
                <a:latin typeface="Consolas"/>
                <a:ea typeface="Malgun Gothic"/>
              </a:rPr>
            </a:b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Food(String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name)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: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this.name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name;</a:t>
            </a:r>
            <a:br>
              <a:rPr lang="ko-KR" altLang="en-US" sz="1200">
                <a:latin typeface="Consolas"/>
                <a:ea typeface="Malgun Gothic"/>
              </a:rPr>
            </a:b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void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print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('My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name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is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${this.name}!');</a:t>
            </a:r>
            <a:br>
              <a:rPr lang="ko-KR" altLang="en-US" sz="1200">
                <a:latin typeface="Consolas"/>
                <a:ea typeface="+mn-lt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altLang="en-US" sz="1200"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altLang="en-US" sz="1200">
                <a:latin typeface="Consolas"/>
                <a:ea typeface="+mn-lt"/>
              </a:rPr>
            </a:br>
            <a:br>
              <a:rPr lang="ko-KR" altLang="en-US" sz="1200">
                <a:latin typeface="Consolas"/>
                <a:ea typeface="Malgun Gothic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class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extends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Fruit(String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name)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: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super(name);</a:t>
            </a:r>
            <a:br>
              <a:rPr lang="ko-KR" altLang="en-US" sz="1200">
                <a:latin typeface="Consolas"/>
                <a:ea typeface="Malgun Gothic"/>
              </a:rPr>
            </a:b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@override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void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print('${this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.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name}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is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Fruit!');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}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}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void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main()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latin typeface="Consolas"/>
                <a:ea typeface="+mn-lt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new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Fruit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('Apple');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.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();</a:t>
            </a:r>
            <a:br>
              <a:rPr lang="ko-KR" altLang="en-US" sz="1200">
                <a:latin typeface="Consolas"/>
                <a:ea typeface="Malgun Gothic"/>
              </a:rPr>
            </a:b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new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Food('Rice');</a:t>
            </a:r>
            <a:br>
              <a:rPr lang="ko-KR" altLang="en-US" sz="1200"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.printName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();</a:t>
            </a:r>
            <a:br>
              <a:rPr lang="ko-KR" altLang="en-US" sz="1200"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endParaRPr lang="ko-KR" altLang="en-US" sz="12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9375723"/>
      </p:ext>
    </p:extLst>
  </p:cSld>
  <p:clrMapOvr>
    <a:masterClrMapping/>
  </p:clrMapOvr>
  <p:transition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3825559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맑은 고딕"/>
                <a:ea typeface="맑은 고딕"/>
              </a:rPr>
              <a:t>인터페이스</a:t>
            </a:r>
            <a:r>
              <a:rPr lang="en-US" altLang="ko-KR" sz="4000">
                <a:solidFill>
                  <a:schemeClr val="bg1"/>
                </a:solidFill>
                <a:ea typeface="맑은 고딕"/>
              </a:rPr>
              <a:t> 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099808" y="1436619"/>
            <a:ext cx="5398689" cy="502837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</a:rPr>
              <a:t>Class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가 꼭 선언해야하는 메소드와</a:t>
            </a:r>
            <a:r>
              <a:rPr lang="ko-KR">
                <a:solidFill>
                  <a:schemeClr val="bg1"/>
                </a:solidFill>
                <a:latin typeface="맑은 고딕"/>
                <a:ea typeface="맑은 고딕"/>
              </a:rPr>
              <a:t> 변수를 지정해주는 </a:t>
            </a:r>
            <a:r>
              <a:rPr lang="ko-KR" altLang="en-US">
                <a:solidFill>
                  <a:schemeClr val="bg1"/>
                </a:solidFill>
                <a:latin typeface="맑은 고딕"/>
                <a:ea typeface="맑은 고딕"/>
              </a:rPr>
              <a:t>역할</a:t>
            </a: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b="1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>
              <a:defRPr/>
            </a:pPr>
            <a:endParaRPr lang="en-US" altLang="ko-KR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b="1">
              <a:solidFill>
                <a:schemeClr val="bg1"/>
              </a:solidFill>
              <a:latin typeface="맑은 고딕"/>
              <a:ea typeface="맑은 고딕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ko-KR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/>
              <a:ea typeface="+mn-lt"/>
              <a:cs typeface="+mn-lt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115320" y="1613179"/>
            <a:ext cx="5473032" cy="506554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class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Food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{</a:t>
            </a: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String?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name;</a:t>
            </a: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void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()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{}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}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class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Fruit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implements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Food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{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String?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name;</a:t>
            </a: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Fruit(String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name)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: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this.name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=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name;</a:t>
            </a: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void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printName()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{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     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//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맑은 고딕"/>
              </a:rPr>
              <a:t>없으면 오류난다</a:t>
            </a: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 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print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('My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name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is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${this.name}!');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void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main()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{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Fruit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fruit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=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new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Fruit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('Apple</a:t>
            </a:r>
            <a:r>
              <a:rPr lang="en-US" sz="1200">
                <a:solidFill>
                  <a:schemeClr val="bg1"/>
                </a:solidFill>
                <a:latin typeface="Consolas"/>
                <a:ea typeface="맑은 고딕"/>
              </a:rPr>
              <a:t>');</a:t>
            </a:r>
            <a:b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ko-KR" sz="1200">
                <a:solidFill>
                  <a:schemeClr val="bg1"/>
                </a:solidFill>
                <a:latin typeface="Consolas"/>
                <a:ea typeface="맑은 고딕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맑은 고딕"/>
              </a:rPr>
              <a:t>fruit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.printName();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endParaRPr lang="en-US" altLang="ko-KR" sz="1200">
              <a:solidFill>
                <a:schemeClr val="bg1"/>
              </a:solidFill>
              <a:latin typeface="Consolas"/>
              <a:ea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20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7671" y="443356"/>
            <a:ext cx="4875632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Static</a:t>
            </a:r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member</a:t>
            </a:r>
            <a:r>
              <a:rPr lang="en-US" altLang="ko-KR" sz="4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</a:p>
        </p:txBody>
      </p:sp>
      <p:sp>
        <p:nvSpPr>
          <p:cNvPr id="4" name="내용 개체 틀 2"/>
          <p:cNvSpPr/>
          <p:nvPr/>
        </p:nvSpPr>
        <p:spPr>
          <a:xfrm>
            <a:off x="6099808" y="1436619"/>
            <a:ext cx="5398689" cy="5372204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solidFill>
                  <a:schemeClr val="bg1"/>
                </a:solidFill>
                <a:latin typeface="Malgun Gothic"/>
                <a:ea typeface="Malgun Gothic"/>
              </a:rPr>
              <a:t>일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반 객체를 만들 때 같이 메모리에 저장하는 것이 아닌 따로 메모리를 두어 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static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 구문을 객체가 공유하여 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사용할 수 있게 해주는 구문이다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.(</a:t>
            </a:r>
            <a:r>
              <a:rPr lang="ko-KR" altLang="en-US">
                <a:solidFill>
                  <a:schemeClr val="bg1"/>
                </a:solidFill>
                <a:ea typeface="+mn-lt"/>
              </a:rPr>
              <a:t>메모리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 </a:t>
            </a:r>
            <a:r>
              <a:rPr lang="ko-KR" altLang="en-US">
                <a:solidFill>
                  <a:schemeClr val="bg1"/>
                </a:solidFill>
                <a:ea typeface="+mn-lt"/>
              </a:rPr>
              <a:t>낭비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 </a:t>
            </a:r>
            <a:r>
              <a:rPr lang="ko-KR" altLang="en-US">
                <a:solidFill>
                  <a:schemeClr val="bg1"/>
                </a:solidFill>
                <a:ea typeface="+mn-lt"/>
              </a:rPr>
              <a:t>방지</a:t>
            </a:r>
            <a:r>
              <a:rPr lang="en-US" altLang="ko-KR">
                <a:solidFill>
                  <a:schemeClr val="bg1"/>
                </a:solidFill>
                <a:ea typeface="+mn-lt"/>
              </a:rPr>
              <a:t>)</a:t>
            </a: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Consolas"/>
                <a:ea typeface="Malgun Gothic"/>
                <a:cs typeface="+mn-lt"/>
              </a:rPr>
              <a:t>==&gt;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My name is Apple! I am null!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My name is Banana! I am null!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My name is Apple! I am Fruit!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My name is Banana! I am Fruit!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Apple is Red Fruit!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>
              <a:defRPr/>
            </a:pPr>
            <a:endParaRPr lang="en-US" altLang="ko-KR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b="1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+mn-lt"/>
              <a:cs typeface="+mn-lt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latin typeface="맑은 고딕" panose="020F0502020204030204"/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B88AD5-B913-8D31-0D3C-C119204F8188}"/>
              </a:ext>
            </a:extLst>
          </p:cNvPr>
          <p:cNvSpPr/>
          <p:nvPr/>
        </p:nvSpPr>
        <p:spPr>
          <a:xfrm>
            <a:off x="115320" y="1613179"/>
            <a:ext cx="5473032" cy="506554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class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static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String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?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i="1" err="1">
                <a:solidFill>
                  <a:schemeClr val="bg1"/>
                </a:solidFill>
                <a:latin typeface="Consolas"/>
                <a:ea typeface="Malgun Gothic"/>
              </a:rPr>
              <a:t>kind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;</a:t>
            </a: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String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?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;</a:t>
            </a: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Food(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String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)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: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this.name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;</a:t>
            </a: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static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i="1" err="1">
                <a:solidFill>
                  <a:schemeClr val="bg1"/>
                </a:solidFill>
                <a:latin typeface="Consolas"/>
                <a:ea typeface="Malgun Gothic"/>
              </a:rPr>
              <a:t>printAll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String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,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String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kind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)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('${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}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is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${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kind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}!');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}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void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 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print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('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My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name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is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${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this.name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}!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I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am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${</a:t>
            </a:r>
            <a:r>
              <a:rPr lang="en-US" altLang="ko-KR" sz="1200" i="1" err="1">
                <a:solidFill>
                  <a:schemeClr val="bg1"/>
                </a:solidFill>
                <a:latin typeface="Consolas"/>
                <a:ea typeface="+mn-lt"/>
              </a:rPr>
              <a:t>kind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}!');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b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void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main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{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apple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new</a:t>
            </a:r>
            <a:r>
              <a:rPr lang="ko-KR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Food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('Apple');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ko-KR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apple.printName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banana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new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Food('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Banana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');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banana.printName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Food.</a:t>
            </a:r>
            <a:r>
              <a:rPr lang="en-US" altLang="ko-KR" sz="1200" i="1" err="1">
                <a:solidFill>
                  <a:schemeClr val="bg1"/>
                </a:solidFill>
                <a:latin typeface="Consolas"/>
                <a:ea typeface="Malgun Gothic"/>
              </a:rPr>
              <a:t>kind</a:t>
            </a:r>
            <a:r>
              <a:rPr lang="ko-KR" altLang="en-US" sz="1200" i="1">
                <a:solidFill>
                  <a:schemeClr val="bg1"/>
                </a:solidFill>
                <a:latin typeface="Consolas"/>
                <a:ea typeface="Malgun Gothic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=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'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Fruit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';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apple.printName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Malgun Gothic"/>
              </a:rPr>
              <a:t>();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Malgun Gothic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Malgun Gothic"/>
              </a:rPr>
              <a:t>banana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.printName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();</a:t>
            </a:r>
            <a:br>
              <a:rPr lang="ko-KR" sz="1200">
                <a:solidFill>
                  <a:schemeClr val="bg1"/>
                </a:solidFill>
                <a:latin typeface="Consolas"/>
                <a:ea typeface="+mn-lt"/>
              </a:rPr>
            </a:br>
            <a:b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 </a:t>
            </a:r>
            <a:r>
              <a:rPr lang="en-US" altLang="ko-KR" sz="1200" err="1">
                <a:solidFill>
                  <a:schemeClr val="bg1"/>
                </a:solidFill>
                <a:latin typeface="Consolas"/>
                <a:ea typeface="+mn-lt"/>
              </a:rPr>
              <a:t>Food.</a:t>
            </a:r>
            <a:r>
              <a:rPr lang="en-US" altLang="ko-KR" sz="1200" i="1" err="1">
                <a:solidFill>
                  <a:schemeClr val="bg1"/>
                </a:solidFill>
                <a:latin typeface="Consolas"/>
                <a:ea typeface="+mn-lt"/>
              </a:rPr>
              <a:t>printAll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('Apple',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 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'Red</a:t>
            </a:r>
            <a: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  <a:t> </a:t>
            </a: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Fruit');</a:t>
            </a:r>
            <a:br>
              <a:rPr lang="ko-KR" altLang="en-US" sz="1200">
                <a:solidFill>
                  <a:schemeClr val="bg1"/>
                </a:solidFill>
                <a:latin typeface="Consolas"/>
                <a:ea typeface="+mn-lt"/>
              </a:rPr>
            </a:br>
            <a:r>
              <a:rPr lang="en-US" altLang="ko-KR" sz="1200">
                <a:solidFill>
                  <a:schemeClr val="bg1"/>
                </a:solidFill>
                <a:latin typeface="Consolas"/>
                <a:ea typeface="+mn-lt"/>
              </a:rPr>
              <a:t>}</a:t>
            </a:r>
            <a:endParaRPr lang="ko-KR" altLang="en-US" sz="12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20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20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en-US" altLang="ko-KR" sz="1000">
              <a:solidFill>
                <a:schemeClr val="bg1"/>
              </a:solidFill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0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9078227"/>
      </p:ext>
    </p:extLst>
  </p:cSld>
  <p:clrMapOvr>
    <a:masterClrMapping/>
  </p:clrMapOvr>
  <p:transition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6622676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3323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>
                <a:solidFill>
                  <a:prstClr val="white"/>
                </a:solidFill>
                <a:latin typeface="맑은 고딕"/>
                <a:ea typeface="맑은 고딕"/>
              </a:rPr>
              <a:t>Class - mixin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054" y="1259046"/>
            <a:ext cx="5517358" cy="158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>
                <a:solidFill>
                  <a:schemeClr val="bg1"/>
                </a:solidFill>
              </a:rPr>
              <a:t>Mixin</a:t>
            </a:r>
            <a:endParaRPr lang="en-US" altLang="ko-KR" sz="23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900">
                <a:solidFill>
                  <a:schemeClr val="bg1"/>
                </a:solidFill>
              </a:rPr>
              <a:t>class</a:t>
            </a:r>
            <a:r>
              <a:rPr lang="ko-KR" altLang="en-US" sz="1900">
                <a:solidFill>
                  <a:schemeClr val="bg1"/>
                </a:solidFill>
              </a:rPr>
              <a:t>의 </a:t>
            </a:r>
            <a:r>
              <a:rPr lang="en-US" altLang="ko-KR" sz="1900">
                <a:solidFill>
                  <a:schemeClr val="bg1"/>
                </a:solidFill>
              </a:rPr>
              <a:t>code</a:t>
            </a:r>
            <a:r>
              <a:rPr lang="ko-KR" altLang="en-US" sz="1900">
                <a:solidFill>
                  <a:schemeClr val="bg1"/>
                </a:solidFill>
              </a:rPr>
              <a:t>를 재사용하기 위한 방법으로 여러 클래스를 상속받을수 있습니다 </a:t>
            </a:r>
            <a:r>
              <a:rPr lang="en-US" altLang="ko-KR" sz="1900">
                <a:solidFill>
                  <a:schemeClr val="bg1"/>
                </a:solidFill>
              </a:rPr>
              <a:t>.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endParaRPr lang="ko-KR" altLang="en-US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4182454" y="2610474"/>
            <a:ext cx="2592621" cy="402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mixin CanRun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void run()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  print("뛰는 중...");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mixin CanJump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void jump()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  print("점프하는 중...");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mixin CanShoot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void shoot() {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  print("슈팅하는 중...");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  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}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8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6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60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6831526" y="200977"/>
            <a:ext cx="5360474" cy="645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class Human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final String name;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Human({required this.name});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void sayHello()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print("Hello, my name is $name");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class Striker extends Human with CanRun, CanJump, CanShoot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Striker({required super.name});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@override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void play()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run();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shoot();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jump();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class Runner extends Human with CanRun, CanJump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Runner({required super.name});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@override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void play()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run();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  jump();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}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main() {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var runner = Runner(name: "Kang");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runner.play();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var striker = Striker(name: "na");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  striker.play();</a:t>
            </a: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}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67119" y="3429000"/>
            <a:ext cx="2592621" cy="240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</a:rPr>
              <a:t>==&gt;</a:t>
            </a:r>
            <a:endParaRPr lang="en-US" altLang="ko-KR" sz="1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Hello, my name is Kang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뛰는 중...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점프하는 중...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Hello, my name is na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뛰는 중...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슈팅하는 중...</a:t>
            </a:r>
            <a:endParaRPr lang="ko-KR" altLang="en-US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</a:rPr>
              <a:t>점프하는 중...</a:t>
            </a:r>
            <a:endParaRPr lang="ko-KR" altLang="en-US" sz="1400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 sz="14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6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6053260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  <a:latin typeface="맑은 고딕"/>
                <a:ea typeface="맑은 고딕"/>
              </a:rPr>
              <a:t>15.</a:t>
            </a:r>
            <a:r>
              <a:rPr lang="en-US" altLang="ko-KR" sz="4000">
                <a:solidFill>
                  <a:schemeClr val="bg1"/>
                </a:solidFill>
                <a:latin typeface="맑은 고딕"/>
                <a:ea typeface="맑은 고딕"/>
              </a:rPr>
              <a:t>Libraries</a:t>
            </a:r>
            <a:r>
              <a:rPr lang="ko-KR" altLang="en-US" sz="4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4000">
                <a:solidFill>
                  <a:schemeClr val="bg1"/>
                </a:solidFill>
                <a:latin typeface="맑은 고딕"/>
                <a:ea typeface="맑은 고딕"/>
              </a:rPr>
              <a:t>and</a:t>
            </a:r>
            <a:r>
              <a:rPr lang="ko-KR" altLang="en-US" sz="4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en-US" altLang="ko-KR" sz="4000">
                <a:solidFill>
                  <a:schemeClr val="bg1"/>
                </a:solidFill>
                <a:latin typeface="맑은 고딕"/>
                <a:ea typeface="맑은 고딕"/>
              </a:rPr>
              <a:t>visibility</a:t>
            </a:r>
            <a:r>
              <a:rPr lang="ko-KR" altLang="en-US" sz="4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endParaRPr lang="ko-KR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010" y="1292663"/>
            <a:ext cx="11768834" cy="62755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사용</a:t>
            </a:r>
            <a:endParaRPr lang="ko-KR" altLang="en-US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"/>
              <a:buChar char="-"/>
              <a:defRPr/>
            </a:pP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한 라이브러리의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namespace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가 다른 라이브러리에서 어떻게 사용될지를 명시하기 위해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를 사용한다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import</a:t>
            </a: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'dart:html';</a:t>
            </a:r>
            <a:endParaRPr lang="en-US" alt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en-US" alt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Calibri"/>
              <a:buChar char="-"/>
              <a:defRPr/>
            </a:pP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라이브러리 접두사 지정 :</a:t>
            </a:r>
            <a:r>
              <a:rPr lang="ko-KR" sz="1600">
                <a:solidFill>
                  <a:schemeClr val="lt1"/>
                </a:solidFill>
                <a:latin typeface="맑은 고딕"/>
                <a:ea typeface="맑은 고딕"/>
              </a:rPr>
              <a:t>식별자가 충돌하는 두 개의 라이브러리를 import하는 경우에, 하나 혹은 두 라이브러리 모두에 prefix를 지정할 수 있다.</a:t>
            </a:r>
            <a:endParaRPr 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'package:lib1/lib1.dart';</a:t>
            </a:r>
            <a:endParaRPr lang="en-US" alt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'package:lib2/lib2.dart'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as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lib2;</a:t>
            </a:r>
            <a:endParaRPr lang="en-US" altLang="ko-KR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sz="1600">
              <a:solidFill>
                <a:schemeClr val="lt1"/>
              </a:solidFill>
              <a:latin typeface="맑은 고딕"/>
              <a:ea typeface="맑은 고딕"/>
              <a:cs typeface="+mn-lt"/>
            </a:endParaRPr>
          </a:p>
          <a:p>
            <a:pPr marL="285750" indent="-285750">
              <a:buFont typeface="Calibri"/>
              <a:buChar char="-"/>
              <a:defRPr/>
            </a:pP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부분 </a:t>
            </a:r>
            <a:r>
              <a:rPr lang="en-US" sz="1600">
                <a:solidFill>
                  <a:schemeClr val="lt1"/>
                </a:solidFill>
                <a:latin typeface="맑은 고딕"/>
                <a:ea typeface="맑은 고딕"/>
              </a:rPr>
              <a:t>import </a:t>
            </a:r>
            <a:endParaRPr lang="en-US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'package:lib1/lib1.dart'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show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foo;   </a:t>
            </a:r>
            <a:r>
              <a:rPr lang="en-US" sz="1600">
                <a:solidFill>
                  <a:schemeClr val="lt1"/>
                </a:solidFill>
                <a:latin typeface="맑은 고딕"/>
                <a:ea typeface="맑은 고딕"/>
              </a:rPr>
              <a:t>//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 </a:t>
            </a:r>
            <a:r>
              <a:rPr lang="en-US" sz="1600">
                <a:solidFill>
                  <a:schemeClr val="lt1"/>
                </a:solidFill>
                <a:latin typeface="맑은 고딕"/>
                <a:ea typeface="맑은 고딕"/>
              </a:rPr>
              <a:t>foo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만 </a:t>
            </a:r>
            <a:r>
              <a:rPr lang="en-US" sz="1600">
                <a:solidFill>
                  <a:schemeClr val="lt1"/>
                </a:solidFill>
                <a:latin typeface="맑은 고딕"/>
                <a:ea typeface="맑은 고딕"/>
              </a:rPr>
              <a:t>import.</a:t>
            </a:r>
            <a:endParaRPr lang="en-US" sz="1600">
              <a:solidFill>
                <a:schemeClr val="lt1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  <a:defRPr/>
            </a:pP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'package:lib2/lib2.dart'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hide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foo;    </a:t>
            </a:r>
            <a:r>
              <a:rPr lang="en-US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//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en-US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foo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 제외하고 전부 </a:t>
            </a:r>
            <a:r>
              <a:rPr lang="en-US" sz="1600">
                <a:solidFill>
                  <a:schemeClr val="lt1"/>
                </a:solidFill>
                <a:latin typeface="맑은 고딕"/>
                <a:ea typeface="맑은 고딕"/>
                <a:cs typeface="+mn-lt"/>
              </a:rPr>
              <a:t>import.</a:t>
            </a:r>
            <a:endParaRPr lang="en-US" sz="1600">
              <a:solidFill>
                <a:schemeClr val="lt1"/>
              </a:solidFill>
              <a:latin typeface="맑은 고딕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sz="1600">
              <a:solidFill>
                <a:schemeClr val="lt1"/>
              </a:solidFill>
              <a:latin typeface="맑은 고딕"/>
              <a:ea typeface="맑은 고딕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en-US" sz="1600">
              <a:solidFill>
                <a:schemeClr val="lt1"/>
              </a:solidFill>
              <a:latin typeface="맑은 고딕"/>
              <a:ea typeface="맑은 고딕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ko-KR" altLang="en-US" sz="16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Calibri"/>
              <a:buChar char="-"/>
              <a:defRPr/>
            </a:pPr>
            <a:endParaRPr lang="en-US" sz="1600">
              <a:solidFill>
                <a:srgbClr val="ffffff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altLang="ko-KR" sz="1600">
              <a:solidFill>
                <a:srgbClr val="ffffff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6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 altLang="en-US" sz="160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6053260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sz="4000">
                <a:solidFill>
                  <a:schemeClr val="bg1"/>
                </a:solidFill>
                <a:latin typeface="Malgun Gothic"/>
                <a:ea typeface="Malgun Gothic"/>
              </a:rPr>
              <a:t>15.</a:t>
            </a:r>
            <a:r>
              <a:rPr lang="en-US" altLang="ko-KR" sz="4000">
                <a:solidFill>
                  <a:schemeClr val="bg1"/>
                </a:solidFill>
                <a:latin typeface="Malgun Gothic"/>
                <a:ea typeface="Malgun Gothic"/>
              </a:rPr>
              <a:t>Libraries</a:t>
            </a:r>
            <a:r>
              <a:rPr lang="ko-KR" altLang="en-US" sz="4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4000">
                <a:solidFill>
                  <a:schemeClr val="bg1"/>
                </a:solidFill>
                <a:latin typeface="Malgun Gothic"/>
                <a:ea typeface="Malgun Gothic"/>
              </a:rPr>
              <a:t>and</a:t>
            </a:r>
            <a:r>
              <a:rPr lang="ko-KR" altLang="en-US" sz="4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4000">
                <a:solidFill>
                  <a:schemeClr val="bg1"/>
                </a:solidFill>
                <a:latin typeface="Malgun Gothic"/>
                <a:ea typeface="Malgun Gothic"/>
              </a:rPr>
              <a:t>visibility</a:t>
            </a:r>
            <a:r>
              <a:rPr lang="ko-KR" altLang="en-US" sz="400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endParaRPr lang="ko-KR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DD240-5348-807C-88DA-FC660BC88128}"/>
              </a:ext>
            </a:extLst>
          </p:cNvPr>
          <p:cNvSpPr txBox="1"/>
          <p:nvPr/>
        </p:nvSpPr>
        <p:spPr>
          <a:xfrm>
            <a:off x="114010" y="1292663"/>
            <a:ext cx="11768834" cy="82566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지연로딩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지연 로딩을 통해 </a:t>
            </a:r>
            <a:r>
              <a:rPr lang="ko-KR" sz="1600" err="1">
                <a:solidFill>
                  <a:schemeClr val="lt1"/>
                </a:solidFill>
                <a:latin typeface="Malgun Gothic"/>
                <a:ea typeface="Malgun Gothic"/>
              </a:rPr>
              <a:t>웹앱은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 라이브러리가 필요할 때 불러올 수 있다. 지연 로딩을 사용할 수 있는 몇가지 경우가 있다.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1. </a:t>
            </a:r>
            <a:r>
              <a:rPr lang="ko-KR" sz="1600" err="1">
                <a:solidFill>
                  <a:schemeClr val="lt1"/>
                </a:solidFill>
                <a:latin typeface="Malgun Gothic"/>
                <a:ea typeface="Malgun Gothic"/>
              </a:rPr>
              <a:t>웹앱의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 초기 시작 시간을 줄이기 위해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2. </a:t>
            </a:r>
            <a:r>
              <a:rPr lang="ko-KR" sz="1600" err="1">
                <a:solidFill>
                  <a:schemeClr val="lt1"/>
                </a:solidFill>
                <a:latin typeface="Malgun Gothic"/>
                <a:ea typeface="Malgun Gothic"/>
              </a:rPr>
              <a:t>A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/</a:t>
            </a:r>
            <a:r>
              <a:rPr lang="ko-KR" sz="1600" err="1">
                <a:solidFill>
                  <a:schemeClr val="lt1"/>
                </a:solidFill>
                <a:latin typeface="Malgun Gothic"/>
                <a:ea typeface="Malgun Gothic"/>
              </a:rPr>
              <a:t>B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 테스트를 사용하기 위해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ea typeface="+mn-lt"/>
              </a:rPr>
              <a:t>3. </a:t>
            </a: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</a:rPr>
              <a:t>거의 사용하지 않는 기능을 불러오기 위해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sz="1600">
              <a:solidFill>
                <a:schemeClr val="lt1"/>
              </a:solidFill>
              <a:latin typeface="Malgun Gothic"/>
              <a:ea typeface="Malgun Gothic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라이브러리를 지연 로드하기 위해서는 우선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import</a:t>
            </a:r>
            <a:r>
              <a:rPr lang="ko-KR" altLang="en-US" sz="1600" err="1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할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때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deferred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as</a:t>
            </a:r>
            <a:r>
              <a:rPr lang="ko-KR" altLang="en-US" sz="1600" err="1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를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사용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import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'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package:greetings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/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hello.dart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'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deferred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as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  <a:cs typeface="+mn-lt"/>
              </a:rPr>
              <a:t>hello;</a:t>
            </a:r>
            <a:endParaRPr lang="en-US" altLang="ko-KR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1600">
              <a:solidFill>
                <a:schemeClr val="lt1"/>
              </a:solidFill>
              <a:latin typeface="Malgun Gothic"/>
              <a:ea typeface="Malgun Gothic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라이브러리가 필요하게 되면 라이브러리 식별자를 통해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loadLibrary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()</a:t>
            </a:r>
            <a:r>
              <a:rPr lang="ko-KR" altLang="en-US" sz="1600" err="1">
                <a:solidFill>
                  <a:schemeClr val="lt1"/>
                </a:solidFill>
                <a:latin typeface="Malgun Gothic"/>
                <a:ea typeface="Malgun Gothic"/>
              </a:rPr>
              <a:t>를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호출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Future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greet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()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async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{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await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hello.loadLibrary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();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 </a:t>
            </a: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hello.printGreeting</a:t>
            </a: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();</a:t>
            </a:r>
            <a:endParaRPr lang="en-US" sz="1600">
              <a:solidFill>
                <a:schemeClr val="lt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>
                <a:solidFill>
                  <a:schemeClr val="lt1"/>
                </a:solidFill>
                <a:latin typeface="Malgun Gothic"/>
                <a:ea typeface="Malgun Gothic"/>
              </a:rPr>
              <a:t>}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err="1">
                <a:solidFill>
                  <a:schemeClr val="lt1"/>
                </a:solidFill>
                <a:latin typeface="Malgun Gothic"/>
                <a:ea typeface="Malgun Gothic"/>
              </a:rPr>
              <a:t>await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키워드는 라이브러리가 </a:t>
            </a:r>
            <a:r>
              <a:rPr lang="ko-KR" altLang="en-US" sz="1600" err="1">
                <a:solidFill>
                  <a:schemeClr val="lt1"/>
                </a:solidFill>
                <a:latin typeface="Malgun Gothic"/>
                <a:ea typeface="Malgun Gothic"/>
              </a:rPr>
              <a:t>로드될</a:t>
            </a:r>
            <a:r>
              <a:rPr lang="ko-KR" altLang="en-US" sz="1600">
                <a:solidFill>
                  <a:schemeClr val="lt1"/>
                </a:solidFill>
                <a:latin typeface="Malgun Gothic"/>
                <a:ea typeface="Malgun Gothic"/>
              </a:rPr>
              <a:t> 때까지 실행을 정지시킵니다</a:t>
            </a: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</a:rPr>
              <a:t>.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1600">
              <a:solidFill>
                <a:schemeClr val="lt1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altLang="ko-KR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 sz="1600">
              <a:solidFill>
                <a:srgbClr val="000000"/>
              </a:solidFill>
              <a:latin typeface="맑은 고딕" panose="020F0502020204030204"/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ko-KR" sz="160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1600">
              <a:solidFill>
                <a:srgbClr val="000000"/>
              </a:solidFill>
              <a:latin typeface="맑은 고딕" panose="020F0502020204030204"/>
              <a:ea typeface="맑은 고딕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160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6962773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92733"/>
            <a:ext cx="1103471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future</a:t>
            </a:r>
            <a:r>
              <a:rPr lang="ko-KR" altLang="en-US" sz="2000">
                <a:solidFill>
                  <a:schemeClr val="bg1"/>
                </a:solidFill>
              </a:rPr>
              <a:t>는 비동기 연산의 결과를 나타낸다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uncompleted</a:t>
            </a:r>
            <a:r>
              <a:rPr lang="ko-KR" altLang="en-US" sz="2000">
                <a:solidFill>
                  <a:schemeClr val="bg1"/>
                </a:solidFill>
              </a:rPr>
              <a:t>나 </a:t>
            </a:r>
            <a:r>
              <a:rPr lang="en-US" altLang="ko-KR" sz="2000">
                <a:solidFill>
                  <a:schemeClr val="bg1"/>
                </a:solidFill>
              </a:rPr>
              <a:t>completed</a:t>
            </a:r>
            <a:r>
              <a:rPr lang="ko-KR" altLang="en-US" sz="2000">
                <a:solidFill>
                  <a:schemeClr val="bg1"/>
                </a:solidFill>
              </a:rPr>
              <a:t>의 두 가지 상태를 가질 수 있다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br>
              <a:rPr lang="en-US" altLang="ko-KR" sz="2000">
                <a:solidFill>
                  <a:schemeClr val="bg1"/>
                </a:solidFill>
              </a:rPr>
            </a:b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completed -&gt; value </a:t>
            </a:r>
            <a:r>
              <a:rPr lang="ko-KR" altLang="en-US" sz="2000">
                <a:solidFill>
                  <a:schemeClr val="bg1"/>
                </a:solidFill>
              </a:rPr>
              <a:t>또는 </a:t>
            </a:r>
            <a:r>
              <a:rPr lang="en-US" altLang="ko-KR" sz="2000">
                <a:solidFill>
                  <a:schemeClr val="bg1"/>
                </a:solidFill>
              </a:rPr>
              <a:t>error 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Future&lt;void&gt; fetchUserOrder()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return Future.delayed(const Duration(seconds: 2), () =&gt; print('Large Latte'));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void main()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fetchUserOrder();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print('Fetching user order...');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2489002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16.Future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92733"/>
            <a:ext cx="110347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동기적인 함수를 정의하고 결과를 사용하기 위한 확실한 방법을 제공한다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async</a:t>
            </a:r>
            <a:r>
              <a:rPr lang="en-US" altLang="ko-KR" sz="2000">
                <a:solidFill>
                  <a:schemeClr val="bg1"/>
                </a:solidFill>
              </a:rPr>
              <a:t> </a:t>
            </a:r>
            <a:r>
              <a:rPr lang="ko-KR" altLang="en-US" sz="2000">
                <a:solidFill>
                  <a:schemeClr val="bg1"/>
                </a:solidFill>
              </a:rPr>
              <a:t>함수를 정의하려면 </a:t>
            </a:r>
            <a:r>
              <a:rPr lang="en-US" altLang="ko-KR" sz="2000">
                <a:solidFill>
                  <a:schemeClr val="bg1"/>
                </a:solidFill>
              </a:rPr>
              <a:t>function body </a:t>
            </a:r>
            <a:r>
              <a:rPr lang="ko-KR" altLang="en-US" sz="2000">
                <a:solidFill>
                  <a:schemeClr val="bg1"/>
                </a:solidFill>
              </a:rPr>
              <a:t>앞에 </a:t>
            </a:r>
            <a:r>
              <a:rPr lang="en-US" altLang="ko-KR" sz="2000">
                <a:solidFill>
                  <a:schemeClr val="bg1"/>
                </a:solidFill>
              </a:rPr>
              <a:t>async </a:t>
            </a:r>
            <a:r>
              <a:rPr lang="ko-KR" altLang="en-US" sz="2000">
                <a:solidFill>
                  <a:schemeClr val="bg1"/>
                </a:solidFill>
              </a:rPr>
              <a:t>추가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await</a:t>
            </a:r>
            <a:r>
              <a:rPr lang="en-US" altLang="ko-KR" sz="2000">
                <a:solidFill>
                  <a:schemeClr val="bg1"/>
                </a:solidFill>
              </a:rPr>
              <a:t> keyword</a:t>
            </a:r>
            <a:r>
              <a:rPr lang="ko-KR" altLang="en-US" sz="2000">
                <a:solidFill>
                  <a:schemeClr val="bg1"/>
                </a:solidFill>
              </a:rPr>
              <a:t>는 </a:t>
            </a:r>
            <a:r>
              <a:rPr lang="en-US" altLang="ko-KR" sz="2000">
                <a:solidFill>
                  <a:schemeClr val="bg1"/>
                </a:solidFill>
              </a:rPr>
              <a:t>async function</a:t>
            </a:r>
            <a:r>
              <a:rPr lang="ko-KR" altLang="en-US" sz="2000">
                <a:solidFill>
                  <a:schemeClr val="bg1"/>
                </a:solidFill>
              </a:rPr>
              <a:t>에서만 사용할 수 있다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41985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Async and await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643" y="2759979"/>
            <a:ext cx="35739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String createOrderMessage() {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var order = fetchUserOrder();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return 'Your order is: $order';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}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Future&lt;String&gt; fetchUserOrder() =&gt;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  Future.delayed(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    const Duration(seconds: 2),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    () =&gt; 'Large Latte',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  );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void main() {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print('Fetching user order...');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print(createOrderMessage());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}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9135" y="2759979"/>
            <a:ext cx="44042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Future&lt;String&gt; createOrderMessage() async {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var order = await fetchUserOrder();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return 'Your order is: $order';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}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Future&lt;String&gt; fetchUserOrder() =&gt;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  Future.delayed(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    const Duration(seconds: 2),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    () =&gt; 'Large Latte',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  );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Future&lt;void&gt; main() async {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print('Fetching user order...');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  print(await createOrderMessage());</a:t>
            </a:r>
            <a:endParaRPr lang="en-US" altLang="ko-KR" sz="16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}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3834299" y="3422272"/>
            <a:ext cx="3097643" cy="4154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0" rIns="91440" bIns="45720" anchor="ctr" anchorCtr="0">
            <a:prstTxWarp prst="textNoShape">
              <a:avLst/>
            </a:prstTxWarp>
            <a:spAutoFit/>
          </a:bodyPr>
          <a:lstStyle/>
          <a:p>
            <a:pPr lvl="0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>
                <a:solidFill>
                  <a:srgbClr val="1a163d"/>
                </a:solidFill>
                <a:latin typeface="Arial Unicode MS"/>
                <a:ea typeface="Google Sans Mono"/>
              </a:rPr>
              <a:t>Fetching user order...</a:t>
            </a:r>
            <a:endParaRPr lang="en-US" altLang="ko-KR" sz="1200">
              <a:solidFill>
                <a:srgbClr val="1a163d"/>
              </a:solidFill>
              <a:latin typeface="Arial Unicode MS"/>
              <a:ea typeface="Google Sans Mono"/>
            </a:endParaRPr>
          </a:p>
          <a:p>
            <a:pPr lvl="0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>
                <a:solidFill>
                  <a:srgbClr val="1a163d"/>
                </a:solidFill>
                <a:latin typeface="Arial Unicode MS"/>
                <a:ea typeface="Google Sans Mono"/>
              </a:rPr>
              <a:t>Your order is: Instance of '_Future&lt;String&gt;'</a:t>
            </a:r>
            <a:endParaRPr kumimoji="0" lang="ko-KR" altLang="ko-KR" sz="2800" b="0" i="0" u="none" strike="noStrike" cap="none" normalizeH="0" baseline="0">
              <a:solidFill>
                <a:srgbClr val="1a163d"/>
              </a:solidFill>
              <a:effectLst/>
              <a:latin typeface="Arial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>
          <a:xfrm>
            <a:off x="4551591" y="5032190"/>
            <a:ext cx="2258503" cy="477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400" b="0" i="0" u="none" strike="noStrike" cap="none" normalizeH="0" baseline="0">
                <a:solidFill>
                  <a:srgbClr val="1a163d"/>
                </a:solidFill>
                <a:effectLst/>
                <a:latin typeface="Arial Unicode MS"/>
                <a:ea typeface="Google Sans Mono"/>
              </a:rPr>
              <a:t>Fetching user order...</a:t>
            </a:r>
            <a:endParaRPr kumimoji="0" lang="ko-KR" altLang="ko-KR" sz="1400" b="0" i="0" u="none" strike="noStrike" cap="none" normalizeH="0" baseline="0">
              <a:solidFill>
                <a:srgbClr val="1a163d"/>
              </a:solidFill>
              <a:effectLst/>
              <a:latin typeface="Arial Unicode MS"/>
              <a:ea typeface="Google Sans Mono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1400" b="0" i="0" u="none" strike="noStrike" cap="none" normalizeH="0" baseline="0">
                <a:solidFill>
                  <a:srgbClr val="1a163d"/>
                </a:solidFill>
                <a:effectLst/>
                <a:latin typeface="Arial Unicode MS"/>
                <a:ea typeface="Google Sans Mono"/>
              </a:rPr>
              <a:t>Your order is: Large Latte</a:t>
            </a:r>
            <a:r>
              <a:rPr kumimoji="0" lang="ko-KR" altLang="ko-KR" sz="1400" b="0" i="0" u="none" strike="noStrike" cap="none" normalizeH="0" baseline="0">
                <a:solidFill>
                  <a:srgbClr val="1a163d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>
              <a:solidFill>
                <a:srgbClr val="1a163d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1" animBg="1"/>
      <p:bldP spid="7" grpId="2"/>
      <p:bldP spid="10" grpId="3" animBg="1"/>
    </p:bldLst>
  </p:timing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92733"/>
            <a:ext cx="110347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데이터나 이벤트가 들어오는 통로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비동기 작업을 할 때 주로 쓰임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데이터의 추가나 변경이 일어나면 관찰하던 데서 처리하는 방법</a:t>
            </a:r>
            <a:r>
              <a:rPr lang="en-US" altLang="ko-KR" sz="2000">
                <a:solidFill>
                  <a:schemeClr val="bg1"/>
                </a:solidFill>
              </a:rPr>
              <a:t>(observer pattern)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Dart</a:t>
            </a:r>
            <a:r>
              <a:rPr lang="ko-KR" altLang="en-US" sz="2000">
                <a:solidFill>
                  <a:schemeClr val="bg1"/>
                </a:solidFill>
              </a:rPr>
              <a:t>의 비동기 작업은 </a:t>
            </a:r>
            <a:r>
              <a:rPr lang="en-US" altLang="ko-KR" sz="2000">
                <a:solidFill>
                  <a:schemeClr val="bg1"/>
                </a:solidFill>
              </a:rPr>
              <a:t>Future </a:t>
            </a:r>
            <a:r>
              <a:rPr lang="ko-KR" altLang="en-US" sz="2000">
                <a:solidFill>
                  <a:schemeClr val="bg1"/>
                </a:solidFill>
              </a:rPr>
              <a:t>및 </a:t>
            </a:r>
            <a:r>
              <a:rPr lang="en-US" altLang="ko-KR" sz="2000">
                <a:solidFill>
                  <a:schemeClr val="bg1"/>
                </a:solidFill>
              </a:rPr>
              <a:t>Stream class</a:t>
            </a:r>
            <a:r>
              <a:rPr lang="ko-KR" altLang="en-US" sz="2000">
                <a:solidFill>
                  <a:schemeClr val="bg1"/>
                </a:solidFill>
              </a:rPr>
              <a:t>로 주로 처리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Future: </a:t>
            </a:r>
            <a:r>
              <a:rPr lang="ko-KR" altLang="en-US" sz="2000">
                <a:solidFill>
                  <a:schemeClr val="bg1"/>
                </a:solidFill>
              </a:rPr>
              <a:t>즉시 완료되지 않는 계산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Stream: </a:t>
            </a:r>
            <a:r>
              <a:rPr lang="ko-KR" altLang="en-US" sz="2000">
                <a:solidFill>
                  <a:schemeClr val="bg1"/>
                </a:solidFill>
              </a:rPr>
              <a:t>비동기 이벤트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Single subscription stream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Broadcast stream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2803327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17.</a:t>
            </a:r>
            <a:r>
              <a:rPr kumimoji="0" lang="ko-KR" altLang="en-US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Stream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7747" y="1119672"/>
            <a:ext cx="5735609" cy="535531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Future&lt;int&gt; sumStream(Stream&lt;int&gt; stream) async {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var sum = 0;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await for (var value in stream) {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  sum += value;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}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return sum;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}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Stream&lt;int&gt; countStream(int to) async* {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for (int i = 1; i &lt;= to; i++) {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  yield i;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}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}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main() async {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var stream = countStream(10);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var sum = await sumStream(stream);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  print(sum); // 55</a:t>
            </a:r>
            <a:endParaRPr lang="en-US" altLang="ko-KR">
              <a:solidFill>
                <a:srgbClr val="1a163d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1a163d"/>
                </a:solidFill>
              </a:rPr>
              <a:t>}</a:t>
            </a:r>
            <a:endParaRPr lang="ko-KR" altLang="en-US">
              <a:solidFill>
                <a:srgbClr val="1a16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95710" y="0"/>
            <a:ext cx="2396291" cy="6858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90422" y="3082172"/>
            <a:ext cx="2401577" cy="69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18.</a:t>
            </a:r>
            <a:r>
              <a:rPr lang="ko-KR" altLang="en-US" sz="4000">
                <a:solidFill>
                  <a:schemeClr val="bg1"/>
                </a:solidFill>
              </a:rPr>
              <a:t>JSON 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0" y="0"/>
            <a:ext cx="3122049" cy="685800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1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서버와의 통신에서 주고 받으면서 상호작용하는 화면에 필요한 데이터를 주고 받는 방식 dart:convert를 라이브러리로 포함시켜야한다</a:t>
            </a:r>
            <a:r>
              <a:rPr kumimoji="0" lang="en-US" altLang="ko-KR" sz="11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apiData = [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{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"name":'nkk',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"age":15,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"team":'red',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"xp":1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},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{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"name":'nku',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"age":33,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"team":'blue',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"xp":2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},{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"name":'nbh',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"age":44,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"team":'gtr',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  "xp":3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  },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11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    ];</a:t>
            </a:r>
            <a:endParaRPr kumimoji="0" lang="en-US" altLang="ko-KR" sz="1411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3215585" y="0"/>
            <a:ext cx="2423215" cy="685800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디코딩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import 'dart:convert';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void main(){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var jsonString='''[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 {"score":40},{"score":80}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]''';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var scores = jsonDecode(jsonString);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print(scores is List);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var firstScore = scores[0];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print(firstScore is Map);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print(firstScore['score']==40);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}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==&gt;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true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true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true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6096000" y="0"/>
            <a:ext cx="3607896" cy="667752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인코딩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import 'dart:convert';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main(){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var scores=[{'score':40},{'score':80},{'score':100,'overtime':true,'special_guest':null }];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var jsonText = jsonEncode(scores);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print(jsonText == '[{"score":40},{"score":80},{"score":100,"overtime":true,"special_guest":null}]');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print(jsonText);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=&gt;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true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[{"score":40},{"score":80},{"score":100,"overtime":true,"special_guest":null}]</a:t>
            </a:r>
            <a:endParaRPr kumimoji="0" lang="en-US" altLang="ko-KR" sz="14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0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3" name="직사각형 2"/>
          <p:cNvSpPr/>
          <p:nvPr/>
        </p:nvSpPr>
        <p:spPr>
          <a:xfrm>
            <a:off x="319606" y="464188"/>
            <a:ext cx="207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bg1"/>
                </a:solidFill>
              </a:rPr>
              <a:t>CONTENTS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960" y="1364732"/>
            <a:ext cx="573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13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6208" y="1429236"/>
            <a:ext cx="36000" cy="39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5512" y="1454024"/>
            <a:ext cx="4320000" cy="33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Excetions 종류 및 처리 방식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910" y="2043614"/>
            <a:ext cx="573405" cy="450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14</a:t>
            </a:r>
          </a:p>
        </p:txBody>
      </p:sp>
      <p:pic>
        <p:nvPicPr>
          <p:cNvPr id="12" name="그림 11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9854" y="2109279"/>
            <a:ext cx="36000" cy="396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73748" y="2151956"/>
            <a:ext cx="4320000" cy="570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Calss 개념, 정의, 표현 방식, 변수 및 함수와 클래스간 연결 함수 및 방식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3435" y="2722483"/>
            <a:ext cx="573405" cy="44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15</a:t>
            </a:r>
          </a:p>
        </p:txBody>
      </p:sp>
      <p:pic>
        <p:nvPicPr>
          <p:cNvPr id="16" name="그림 15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6982" y="2786987"/>
            <a:ext cx="36000" cy="396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535786" y="2707000"/>
            <a:ext cx="4320000" cy="48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3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3435" y="3824391"/>
            <a:ext cx="573405" cy="450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16</a:t>
            </a:r>
          </a:p>
        </p:txBody>
      </p:sp>
      <p:pic>
        <p:nvPicPr>
          <p:cNvPr id="24" name="그림 23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75736" y="3881063"/>
            <a:ext cx="36000" cy="3960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4860" y="4549239"/>
            <a:ext cx="573405" cy="449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17</a:t>
            </a:r>
          </a:p>
        </p:txBody>
      </p:sp>
      <p:pic>
        <p:nvPicPr>
          <p:cNvPr id="28" name="그림 27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63874" y="4601038"/>
            <a:ext cx="36000" cy="396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616597" y="3920847"/>
            <a:ext cx="4653925" cy="487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Futures, async, Declaring async, await functions 개념 및 사용 방식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03910" y="5533618"/>
            <a:ext cx="573405" cy="446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rgbClr val="CACAFF"/>
                </a:solidFill>
              </a:rPr>
              <a:t>18</a:t>
            </a:r>
          </a:p>
        </p:txBody>
      </p:sp>
      <p:pic>
        <p:nvPicPr>
          <p:cNvPr id="32" name="그림 31"/>
          <p:cNvPicPr/>
          <p:nvPr/>
        </p:nvPicPr>
        <p:blipFill rotWithShape="1">
          <a:blip r:embed="rId2"/>
          <a:stretch>
            <a:fillRect/>
          </a:stretch>
        </p:blipFill>
        <p:spPr>
          <a:xfrm flipH="1">
            <a:off x="1357736" y="5598122"/>
            <a:ext cx="36000" cy="396000"/>
          </a:xfrm>
          <a:prstGeom prst="rect">
            <a:avLst/>
          </a:prstGeom>
        </p:spPr>
      </p:pic>
      <p:sp>
        <p:nvSpPr>
          <p:cNvPr id="34" name="직사각형 12"/>
          <p:cNvSpPr/>
          <p:nvPr/>
        </p:nvSpPr>
        <p:spPr>
          <a:xfrm>
            <a:off x="1673747" y="27996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Libraries and visibility 개념 및 사용 방식</a:t>
            </a:r>
          </a:p>
        </p:txBody>
      </p:sp>
      <p:sp>
        <p:nvSpPr>
          <p:cNvPr id="35" name="직사각형 12"/>
          <p:cNvSpPr/>
          <p:nvPr/>
        </p:nvSpPr>
        <p:spPr>
          <a:xfrm>
            <a:off x="1730898" y="3904555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6" name="직사각형 12"/>
          <p:cNvSpPr/>
          <p:nvPr/>
        </p:nvSpPr>
        <p:spPr>
          <a:xfrm>
            <a:off x="1673748" y="3923605"/>
            <a:ext cx="4320000" cy="33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/>
          <p:nvPr/>
        </p:nvSpPr>
        <p:spPr>
          <a:xfrm>
            <a:off x="1776000" y="5657156"/>
            <a:ext cx="4320000" cy="33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/>
                </a:solidFill>
              </a:rPr>
              <a:t>JSON 개념 및 사용 방식</a:t>
            </a:r>
          </a:p>
        </p:txBody>
      </p:sp>
      <p:sp>
        <p:nvSpPr>
          <p:cNvPr id="38" name="직사각형 28"/>
          <p:cNvSpPr/>
          <p:nvPr/>
        </p:nvSpPr>
        <p:spPr>
          <a:xfrm>
            <a:off x="1683272" y="4625697"/>
            <a:ext cx="4653925" cy="287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rgbClr val="CACAFF"/>
                </a:solidFill>
              </a:rPr>
              <a:t>Streams 개념 및 사용 방식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19.</a:t>
            </a:r>
            <a:r>
              <a:rPr lang="ko-KR" altLang="en-US" sz="4000">
                <a:solidFill>
                  <a:schemeClr val="bg1"/>
                </a:solidFill>
              </a:rPr>
              <a:t>Extension methods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31012"/>
            <a:ext cx="2017132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메서드는 객체의 동작을 제공하는 함수입니다. 특정 타입에서 사용할 수 있도록 추가된 확장 메소드를 Extension method라고 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구조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extension &lt;extension name&gt; on &lt;type&gt;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(&lt;member definition&gt;)*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2202800" y="1533017"/>
            <a:ext cx="4516189" cy="51677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String을 int로 변경하는 법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String ‘5’을 int로 변경하려면 어떻게 해야할까? 아마 대부분 아래처럼 사용할 것이다.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int.parse('5');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그런데 Extension method을 통해서 이를 호출하도록 만들 수도 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extension NumberParsing on String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int parseInt()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return int.parse(this);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위의 코드에서는 String 타입에 대해 NumberParsing이라는 Extension을 만들었다.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그리고 그 안에 parseInt()라는 int.parse(this)를 호출하는 Extension method를 구현했다.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이제 다음과 같이 사용하면 int.parse('5')와 같은 효과를 낼 수 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'5'.parseInt();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이제 Extension 덕분에, 타입이 String이라면 어떤 변수에서던 .parseInt() 메소드를 호출할 수 있게 되었다.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(물론 안에 담긴 문자열이 숫자로 이루어져 있어야만 제대로 작동하긴 할 것이다.)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이처럼 특정 타입에서 사용할 수 있도록 추가된 확장 메소드를 Extension method라고 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7217106" y="1484889"/>
            <a:ext cx="4583867" cy="518261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그렇다면 Extension method는 언제 사용할까?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Extension method는 특정 타입에 대해 메소드를 만들어주기 때문에, 해당 타입에서 자주 호출하게 될 메소드가 있을 때 이를 Extension method로 만들면 좋다. 예를 들어 List&lt;int&gt; 타입에 대해서 리스트 전체의 합을 구하는 경우가 많다고 생각해보면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extension MyListExtension on List&lt;int&gt; {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int sum() =&gt; fold(0, (int a, int b) =&gt; a + b);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이렇게 해두면 매 리스트마다 .fold(0, (int a, int b) =&gt; a + b)를 호출할 필요 없이 아래처럼 .sum()만 호출하면 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List&lt;int&gt; nums = [1, 2, 3, 4, 5, 6, 7, 8, 9, 10];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print(nums.sum()); // 55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또한 외부 패키지에서 만들어진 클래스를 사용할 때 Extension method를 유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용하게 사용할 수 있다. 외부 패키지의 클래스에 메소드를 추가하고 싶어도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해당 클래스를 직접 수정할 수 없기 때문에 난감할 때가 있다. 이럴 때 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Extension method를 사용하면 해당 패키지의 코드를 수정하지 않고도 용도에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맞는 메소드를 추가할 수 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92733"/>
            <a:ext cx="11034713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Generator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데이터가 코드에서 선언된 순간에 바로 처리되지 않고 실제로 사용할 때 처리된다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yeild</a:t>
            </a:r>
            <a:r>
              <a:rPr lang="ko-KR" altLang="en-US" sz="2000">
                <a:solidFill>
                  <a:schemeClr val="bg1"/>
                </a:solidFill>
              </a:rPr>
              <a:t>를 통해 전달 </a:t>
            </a:r>
            <a:r>
              <a:rPr lang="en-US" altLang="ko-KR" sz="2000">
                <a:solidFill>
                  <a:schemeClr val="bg1"/>
                </a:solidFill>
              </a:rPr>
              <a:t>- </a:t>
            </a:r>
            <a:r>
              <a:rPr lang="ko-KR" altLang="en-US" sz="2000">
                <a:solidFill>
                  <a:schemeClr val="bg1"/>
                </a:solidFill>
              </a:rPr>
              <a:t>처리할 데이터가 있는 동안은 동작을 완료하지 않고 계속 수행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synchronous - sync* </a:t>
            </a:r>
            <a:r>
              <a:rPr lang="ko-KR" altLang="en-US" sz="2000">
                <a:solidFill>
                  <a:schemeClr val="bg1"/>
                </a:solidFill>
              </a:rPr>
              <a:t>속성</a:t>
            </a:r>
            <a:r>
              <a:rPr lang="en-US" altLang="ko-KR" sz="2000">
                <a:solidFill>
                  <a:schemeClr val="bg1"/>
                </a:solidFill>
              </a:rPr>
              <a:t>, Iterable return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asynchronous - async* </a:t>
            </a:r>
            <a:r>
              <a:rPr lang="ko-KR" altLang="en-US" sz="2000">
                <a:solidFill>
                  <a:schemeClr val="bg1"/>
                </a:solidFill>
              </a:rPr>
              <a:t>속성</a:t>
            </a:r>
            <a:r>
              <a:rPr lang="en-US" altLang="ko-KR" sz="2000">
                <a:solidFill>
                  <a:schemeClr val="bg1"/>
                </a:solidFill>
              </a:rPr>
              <a:t>, Stream return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Iterable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순서대로 접근할 수 있는 요소들의 집합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Iterable</a:t>
            </a:r>
            <a:r>
              <a:rPr lang="ko-KR" altLang="en-US" sz="2000">
                <a:solidFill>
                  <a:schemeClr val="bg1"/>
                </a:solidFill>
              </a:rPr>
              <a:t>은 추상 </a:t>
            </a:r>
            <a:r>
              <a:rPr lang="en-US" altLang="ko-KR" sz="2000">
                <a:solidFill>
                  <a:schemeClr val="bg1"/>
                </a:solidFill>
              </a:rPr>
              <a:t>class,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List</a:t>
            </a:r>
            <a:r>
              <a:rPr lang="ko-KR" altLang="en-US" sz="2000">
                <a:solidFill>
                  <a:schemeClr val="bg1"/>
                </a:solidFill>
              </a:rPr>
              <a:t>나 </a:t>
            </a:r>
            <a:r>
              <a:rPr lang="en-US" altLang="ko-KR" sz="2000">
                <a:solidFill>
                  <a:schemeClr val="bg1"/>
                </a:solidFill>
              </a:rPr>
              <a:t>Set</a:t>
            </a:r>
            <a:r>
              <a:rPr lang="ko-KR" altLang="en-US" sz="2000">
                <a:solidFill>
                  <a:schemeClr val="bg1"/>
                </a:solidFill>
              </a:rPr>
              <a:t>을 만들면 생성된다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Iterable</a:t>
            </a:r>
            <a:r>
              <a:rPr lang="ko-KR" altLang="en-US" sz="2000">
                <a:solidFill>
                  <a:schemeClr val="bg1"/>
                </a:solidFill>
              </a:rPr>
              <a:t>에는 </a:t>
            </a:r>
            <a:r>
              <a:rPr lang="en-US" altLang="ko-KR" sz="2000">
                <a:solidFill>
                  <a:schemeClr val="bg1"/>
                </a:solidFill>
              </a:rPr>
              <a:t>[] </a:t>
            </a:r>
            <a:r>
              <a:rPr lang="ko-KR" altLang="en-US" sz="2000">
                <a:solidFill>
                  <a:schemeClr val="bg1"/>
                </a:solidFill>
              </a:rPr>
              <a:t>연산자가 없다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대신 </a:t>
            </a:r>
            <a:r>
              <a:rPr lang="en-US" altLang="ko-KR" sz="2000">
                <a:solidFill>
                  <a:schemeClr val="bg1"/>
                </a:solidFill>
              </a:rPr>
              <a:t>elementAt() </a:t>
            </a:r>
            <a:r>
              <a:rPr lang="ko-KR" altLang="en-US" sz="2000">
                <a:solidFill>
                  <a:schemeClr val="bg1"/>
                </a:solidFill>
              </a:rPr>
              <a:t>사용할 수 있음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5641777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>
                <a:solidFill>
                  <a:prstClr val="white"/>
                </a:solidFill>
                <a:latin typeface="맑은 고딕"/>
                <a:ea typeface="맑은 고딕"/>
              </a:rPr>
              <a:t>20.</a:t>
            </a:r>
            <a:r>
              <a:rPr lang="ko-KR" altLang="en-US" sz="4000" b="1">
                <a:solidFill>
                  <a:prstClr val="white"/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>
                <a:solidFill>
                  <a:prstClr val="white"/>
                </a:solidFill>
                <a:latin typeface="맑은 고딕"/>
                <a:ea typeface="맑은 고딕"/>
              </a:rPr>
              <a:t>Generator, Iterable</a:t>
            </a:r>
            <a:endParaRPr lang="en-US" altLang="ko-KR" sz="4000" b="1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순서대로 접근할 수 있는 요소들의 집합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Iterable</a:t>
            </a:r>
            <a:r>
              <a:rPr lang="ko-KR" altLang="en-US" sz="2000">
                <a:solidFill>
                  <a:schemeClr val="bg1"/>
                </a:solidFill>
              </a:rPr>
              <a:t>은 추상 </a:t>
            </a:r>
            <a:r>
              <a:rPr lang="en-US" altLang="ko-KR" sz="2000">
                <a:solidFill>
                  <a:schemeClr val="bg1"/>
                </a:solidFill>
              </a:rPr>
              <a:t>class,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List</a:t>
            </a:r>
            <a:r>
              <a:rPr lang="ko-KR" altLang="en-US" sz="2000">
                <a:solidFill>
                  <a:schemeClr val="bg1"/>
                </a:solidFill>
              </a:rPr>
              <a:t>나 </a:t>
            </a:r>
            <a:r>
              <a:rPr lang="en-US" altLang="ko-KR" sz="2000">
                <a:solidFill>
                  <a:schemeClr val="bg1"/>
                </a:solidFill>
              </a:rPr>
              <a:t>Set</a:t>
            </a:r>
            <a:r>
              <a:rPr lang="ko-KR" altLang="en-US" sz="2000">
                <a:solidFill>
                  <a:schemeClr val="bg1"/>
                </a:solidFill>
              </a:rPr>
              <a:t>을 만들면 생성된다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Iterable</a:t>
            </a:r>
            <a:r>
              <a:rPr lang="ko-KR" altLang="en-US" sz="2000">
                <a:solidFill>
                  <a:schemeClr val="bg1"/>
                </a:solidFill>
              </a:rPr>
              <a:t>에는 </a:t>
            </a:r>
            <a:r>
              <a:rPr lang="en-US" altLang="ko-KR" sz="2000">
                <a:solidFill>
                  <a:schemeClr val="bg1"/>
                </a:solidFill>
              </a:rPr>
              <a:t>[] </a:t>
            </a:r>
            <a:r>
              <a:rPr lang="ko-KR" altLang="en-US" sz="2000">
                <a:solidFill>
                  <a:schemeClr val="bg1"/>
                </a:solidFill>
              </a:rPr>
              <a:t>연산자가 없다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대신 </a:t>
            </a:r>
            <a:r>
              <a:rPr lang="en-US" altLang="ko-KR">
                <a:solidFill>
                  <a:schemeClr val="bg1"/>
                </a:solidFill>
              </a:rPr>
              <a:t>elementAt() </a:t>
            </a:r>
            <a:r>
              <a:rPr lang="ko-KR" altLang="en-US">
                <a:solidFill>
                  <a:schemeClr val="bg1"/>
                </a:solidFill>
              </a:rPr>
              <a:t>사용할 수 있음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void main()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const iterable = ['Salad', 'Popcorn', 'Toast’];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for-in loop</a:t>
            </a:r>
            <a:endParaRPr lang="en-US" altLang="ko-KR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for (final element in iterable)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print(element);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}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first and last</a:t>
            </a:r>
            <a:endParaRPr lang="en-US" altLang="ko-KR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print('The first element is ${iterable.first}');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print('The last element is ${iterable.last}');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}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37102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Iterable </a:t>
            </a:r>
            <a:r>
              <a:rPr kumimoji="0" lang="en-US" altLang="ko-KR" sz="3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reading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firstWhere()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String element = iterable.firstWhere((element) =&gt; element.length &gt; 5);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any() </a:t>
            </a:r>
            <a:r>
              <a:rPr lang="en-US" altLang="ko-KR" sz="2400">
                <a:solidFill>
                  <a:schemeClr val="bg1"/>
                </a:solidFill>
              </a:rPr>
              <a:t>and</a:t>
            </a:r>
            <a:r>
              <a:rPr lang="en-US" altLang="ko-KR" sz="2400" b="1">
                <a:solidFill>
                  <a:schemeClr val="bg1"/>
                </a:solidFill>
              </a:rPr>
              <a:t> every()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void main()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const items = ['Salad', 'Popcorn', 'Toast'];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if (items.any((item) =&gt; item.contains('a')))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  print('At least one item contains "a"');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}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if (items.every((item) =&gt; item.length &gt;= 5))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  print('All items have length &gt;= 5');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}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2045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Iterable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where()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조건에 맞는 요소를 전부 찾는다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var evenNumbers = numbers.where((number) =&gt; number.isEven);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takeWhile() </a:t>
            </a:r>
            <a:r>
              <a:rPr lang="en-US" altLang="ko-KR" sz="2400">
                <a:solidFill>
                  <a:schemeClr val="bg1"/>
                </a:solidFill>
              </a:rPr>
              <a:t>and</a:t>
            </a:r>
            <a:r>
              <a:rPr lang="en-US" altLang="ko-KR" sz="2400" b="1">
                <a:solidFill>
                  <a:schemeClr val="bg1"/>
                </a:solidFill>
              </a:rPr>
              <a:t> skipWhile()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void main()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const numbers = [1, 3, -2, 0, 4, 5];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var numbersUntilZero = numbers.takeWhile((number) =&gt; number != 0);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print('Numbers until 0: $numbersUntilZero');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var numbersStartingAtZero = numbers.skipWhile((number) =&gt; number != 0);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print('Numbers starting at 0: $numbersStartingAtZero');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3766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Iterable </a:t>
            </a:r>
            <a:r>
              <a:rPr kumimoji="0" lang="en-US" altLang="ko-KR" sz="3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filtering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Mapping</a:t>
            </a:r>
            <a:endParaRPr lang="en-US" altLang="ko-KR" sz="24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모든 요소에 함수를 적용하고 각 요소를 새로운 것으로 대체한다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void main() {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var numbersByTwo = const [1, -2, 3, 42].map((number) =&gt; number * 2);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  print('Numbers: $numbersByTwo');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</a:rPr>
              <a:t>}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39590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Iterable </a:t>
            </a:r>
            <a:r>
              <a:rPr kumimoji="0" lang="en-US" altLang="ko-KR" sz="3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mapping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21.</a:t>
            </a:r>
            <a:r>
              <a:rPr lang="ko-KR" altLang="en-US" sz="4000">
                <a:solidFill>
                  <a:schemeClr val="bg1"/>
                </a:solidFill>
              </a:rPr>
              <a:t>Callable classes 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19" y="1510960"/>
            <a:ext cx="11941512" cy="516776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Dart에서 클래스의 인스턴스를 함수처럼 호출하기 위해, call() 메소드를 구현한다.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아래의 예시를 보면, WannabeFunction 클래스는 call() 함수를 정의한다. 해당 함수는 3개의 문자열을 받아서 연결한다. 이때 문자열은 공백으로 구분하고 마지막에 느낌표를 추가한다.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class WannabeFunction {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String call(String a, String b, String c) =&gt; '$a $b $c!';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wf = WannabeFunction();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 out = wf('Hi', 'there,', 'gang');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main() =&gt; print(out);</a:t>
            </a: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==&gt;Hi there, gang!</a:t>
            </a:r>
            <a:endParaRPr kumimoji="0" lang="en-US" altLang="ko-KR" sz="16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22.</a:t>
            </a:r>
            <a:r>
              <a:rPr lang="ko-KR" altLang="en-US" sz="4000">
                <a:solidFill>
                  <a:schemeClr val="bg1"/>
                </a:solidFill>
              </a:rPr>
              <a:t>Isolates 개념, 종류, 사용 방식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0" y="1521232"/>
            <a:ext cx="5141869" cy="504636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Dart에서는 스레드가 메모리를 가진채로 isolate에 있고 이벤트만 처리한다.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실행해야 할 계산이 너무 많아서 프레임을 낮추는 경우에 isolate.spawn이나 compute를 이용한다.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→ 둘다 개별 isolate를 만들어서 수 처리를 하며 그동안 메인에 부담을 주지 않으면서 widget tree를 rebuild하고 rendering한다.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새로운 isolate는 해당 메모리에서 고유 이벤트 루프를 가지게 된다. isolate는 서로 분리된 작은 공간들이고, 둘을 함께 작동시키려면 메시지를 서로 전달하도록 하면된다.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이벤트 루프 - 이벤트 큐에서 가장 오래된 이벤트를 처리하고 그다음으로 넘어가서 처리하면서 큐가 비어질때까지 동작한다.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Isolate.spawn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새로운 isolate를 생성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sendPort.send()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send() 를 이용해서 메시지를 전달한다.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isolate.kill()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isolate.kill()을 이용해서 isolate를 shut down할 수 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Compute Isolate대신 Compute를 이용해서 더 간단하게 구현할 수 있다.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5160701" y="1501169"/>
            <a:ext cx="6841425" cy="504636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import 'dart:isolate';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동시 실행이 하고 싶을 때는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사용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 num = 10;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change(var value){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num = value;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print("change : $num");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check(var value){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print("check : $num");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void main(){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Isolate.spawn(change,20);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새로운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생성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Isolate.spawn(check,"");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새로운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 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생성</a:t>
            </a:r>
            <a:endParaRPr kumimoji="0" lang="ko-KR" altLang="en-US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}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==&gt;change : 20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isolate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와 퓨처의 다른점은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을 공유하지 않는다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각자의 힙을 따로 씀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)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check : 10</a:t>
            </a: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000" b="0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23.주석 종류 및 사용 방식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10960"/>
            <a:ext cx="11618539" cy="51677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주석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 한줄 주석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/* 여러줄 주석 */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/// 는 HTML 형식의 문서를 생성할 수 있는 주석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Flutter</a:t>
            </a: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mobile(iOS &amp; Android), desktop(Windows, Linux, and macOS), and web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Dart platform</a:t>
            </a: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Native platform: Dart VM with JIT compilation and AOT compiler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Web platform: Dart -&gt; JavaScript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Dart runtime</a:t>
            </a:r>
            <a:endParaRPr lang="en-US" altLang="ko-KR" sz="20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Managing memory: garbage collector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static checks, dynamic checks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Managing isolates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Dart VM - hot reload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5689402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24.Multi-platform App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-33401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grpSp>
        <p:nvGrpSpPr>
          <p:cNvPr id="7" name="그룹 6"/>
          <p:cNvGrpSpPr/>
          <p:nvPr/>
        </p:nvGrpSpPr>
        <p:grpSpPr>
          <a:xfrm>
            <a:off x="641985" y="2589254"/>
            <a:ext cx="5034853" cy="475987"/>
            <a:chOff x="830159" y="1349249"/>
            <a:chExt cx="5034853" cy="475987"/>
          </a:xfrm>
        </p:grpSpPr>
        <p:pic>
          <p:nvPicPr>
            <p:cNvPr id="6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830159" y="1349249"/>
              <a:ext cx="5034853" cy="466366"/>
              <a:chOff x="830159" y="1349249"/>
              <a:chExt cx="5034853" cy="46636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30159" y="1364732"/>
                <a:ext cx="573405" cy="4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21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545012" y="1349249"/>
                <a:ext cx="4320000" cy="285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Callable classes 개념 및 사용 방식</a:t>
                </a: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41985" y="647077"/>
            <a:ext cx="5034853" cy="475987"/>
            <a:chOff x="830159" y="1349249"/>
            <a:chExt cx="5034853" cy="475987"/>
          </a:xfrm>
        </p:grpSpPr>
        <p:pic>
          <p:nvPicPr>
            <p:cNvPr id="10" name="그림 9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30159" y="1349249"/>
              <a:ext cx="5034853" cy="465443"/>
              <a:chOff x="830159" y="1349249"/>
              <a:chExt cx="5034853" cy="46544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30159" y="1364732"/>
                <a:ext cx="573405" cy="44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19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45012" y="1349249"/>
                <a:ext cx="4320000" cy="284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Extension methods 개념 및 사용 방식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641985" y="1504860"/>
            <a:ext cx="5034853" cy="475987"/>
            <a:chOff x="830159" y="1349249"/>
            <a:chExt cx="5034853" cy="475987"/>
          </a:xfrm>
        </p:grpSpPr>
        <p:pic>
          <p:nvPicPr>
            <p:cNvPr id="21" name="그림 20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830159" y="1349249"/>
              <a:ext cx="5034853" cy="464910"/>
              <a:chOff x="830159" y="1349249"/>
              <a:chExt cx="5034853" cy="46491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830159" y="1364732"/>
                <a:ext cx="573405" cy="449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20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45012" y="1349249"/>
                <a:ext cx="4320000" cy="283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Generators 개념 및 사용 방식</a:t>
                </a: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641985" y="3507235"/>
            <a:ext cx="5034853" cy="475987"/>
            <a:chOff x="830159" y="1349249"/>
            <a:chExt cx="5034853" cy="475987"/>
          </a:xfrm>
        </p:grpSpPr>
        <p:pic>
          <p:nvPicPr>
            <p:cNvPr id="35" name="그림 3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830159" y="1349249"/>
              <a:ext cx="5034853" cy="462785"/>
              <a:chOff x="830159" y="1349249"/>
              <a:chExt cx="5034853" cy="4627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30159" y="1364732"/>
                <a:ext cx="573405" cy="447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22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545012" y="1349249"/>
                <a:ext cx="4320000" cy="29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Isolates 개념, 종류, 사용 방식</a:t>
                </a: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641985" y="4284584"/>
            <a:ext cx="5034852" cy="475987"/>
            <a:chOff x="830160" y="1349249"/>
            <a:chExt cx="5034852" cy="475987"/>
          </a:xfrm>
        </p:grpSpPr>
        <p:pic>
          <p:nvPicPr>
            <p:cNvPr id="40" name="그림 39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>
              <a:off x="830160" y="1349249"/>
              <a:ext cx="5034852" cy="466486"/>
              <a:chOff x="830160" y="1349249"/>
              <a:chExt cx="5034852" cy="466486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830160" y="1364732"/>
                <a:ext cx="573405" cy="451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23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545012" y="1349249"/>
                <a:ext cx="4320000" cy="285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주석 종류 및 사용 방식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641985" y="5174237"/>
            <a:ext cx="5034852" cy="475987"/>
            <a:chOff x="830160" y="1349249"/>
            <a:chExt cx="5034852" cy="475987"/>
          </a:xfrm>
        </p:grpSpPr>
        <p:pic>
          <p:nvPicPr>
            <p:cNvPr id="45" name="그림 44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46" name="그룹 45"/>
            <p:cNvGrpSpPr/>
            <p:nvPr/>
          </p:nvGrpSpPr>
          <p:grpSpPr>
            <a:xfrm>
              <a:off x="830160" y="1349249"/>
              <a:ext cx="5034852" cy="462658"/>
              <a:chOff x="830160" y="1349249"/>
              <a:chExt cx="5034852" cy="46265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830160" y="1364732"/>
                <a:ext cx="573405" cy="447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24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545012" y="1349249"/>
                <a:ext cx="4320000" cy="291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Multi-paltform App 종류 및 사용 방식</a:t>
                </a:r>
              </a:p>
            </p:txBody>
          </p:sp>
        </p:grpSp>
      </p:grpSp>
    </p:spTree>
  </p:cSld>
  <p:clrMapOvr>
    <a:masterClrMapping/>
  </p:clrMapOvr>
  <p:transition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Create a dart file</a:t>
            </a:r>
            <a:endParaRPr lang="en-US" altLang="ko-KR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void main() {// hello_world.dart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print(‘Hello, World!’);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}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Run the app</a:t>
            </a:r>
            <a:endParaRPr lang="en-US" altLang="ko-KR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$dart run hello_world.dart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Getting dependencies</a:t>
            </a:r>
            <a:endParaRPr lang="en-US" altLang="ko-KR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$dart create dcat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$cd dcat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$dart pub add args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Running dcat</a:t>
            </a:r>
            <a:endParaRPr lang="en-US" altLang="ko-KR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$dart run bin/dcat.dart -n pubspec.yaml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7861102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25.Command-line &amp; server app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Parsing command-line arguments</a:t>
            </a:r>
            <a:endParaRPr lang="en-US" altLang="ko-KR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import 'package:args/args.dart’;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void main(List&lt;String&gt; arguments)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exitCode = 0; // presume success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final parser = ArgParser()..addFlag(lineNumber, negatable: false, abbr: 'n');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ArgResults argResults = parser.parse(arguments);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final paths = argResults.rest;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dcat(paths, showLineNumbers: argResults[lineNumber] as bool);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}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71758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Command-line &amp; server app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3115" y="3295835"/>
            <a:ext cx="3324225" cy="80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Reading and writing</a:t>
            </a:r>
            <a:endParaRPr lang="en-US" altLang="ko-KR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import ‘dart:io’;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stdout</a:t>
            </a:r>
            <a:r>
              <a:rPr lang="en-US" altLang="ko-KR">
                <a:solidFill>
                  <a:schemeClr val="bg1"/>
                </a:solidFill>
              </a:rPr>
              <a:t>.writeln(line);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stderr</a:t>
            </a:r>
            <a:r>
              <a:rPr lang="en-US" altLang="ko-KR">
                <a:solidFill>
                  <a:schemeClr val="bg1"/>
                </a:solidFill>
              </a:rPr>
              <a:t>.writeln('error: $path is a directory’);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final input = </a:t>
            </a:r>
            <a:r>
              <a:rPr lang="en-US" altLang="ko-KR" b="1">
                <a:solidFill>
                  <a:schemeClr val="bg1"/>
                </a:solidFill>
              </a:rPr>
              <a:t>stdin</a:t>
            </a:r>
            <a:r>
              <a:rPr lang="en-US" altLang="ko-KR">
                <a:solidFill>
                  <a:schemeClr val="bg1"/>
                </a:solidFill>
              </a:rPr>
              <a:t>.readLineSync();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</a:rPr>
              <a:t>Getting info about a file</a:t>
            </a:r>
            <a:endParaRPr lang="en-US" altLang="ko-KR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if (await FileSystemEntity.isDirectory(path))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stderr.writeln('error: $path is a directory');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} else {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exitCode = 2;// setting exit code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}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reading a file, writing a file, getting environment information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71758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Command-line &amp; server app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643" y="1418105"/>
            <a:ext cx="11034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DartPad</a:t>
            </a:r>
            <a:r>
              <a:rPr lang="ko-KR" altLang="en-US">
                <a:solidFill>
                  <a:schemeClr val="bg1"/>
                </a:solidFill>
              </a:rPr>
              <a:t>에서 </a:t>
            </a:r>
            <a:r>
              <a:rPr lang="en-US" altLang="ko-KR">
                <a:solidFill>
                  <a:schemeClr val="bg1"/>
                </a:solidFill>
              </a:rPr>
              <a:t>New Pad</a:t>
            </a:r>
            <a:r>
              <a:rPr lang="ko-KR" altLang="en-US">
                <a:solidFill>
                  <a:schemeClr val="bg1"/>
                </a:solidFill>
              </a:rPr>
              <a:t>를 생성할 때 </a:t>
            </a:r>
            <a:r>
              <a:rPr lang="en-US" altLang="ko-KR">
                <a:solidFill>
                  <a:schemeClr val="bg1"/>
                </a:solidFill>
              </a:rPr>
              <a:t>HTML</a:t>
            </a:r>
            <a:r>
              <a:rPr lang="ko-KR" altLang="en-US">
                <a:solidFill>
                  <a:schemeClr val="bg1"/>
                </a:solidFill>
              </a:rPr>
              <a:t>을 선택한다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HTML source code </a:t>
            </a:r>
            <a:r>
              <a:rPr lang="ko-KR" altLang="en-US">
                <a:solidFill>
                  <a:schemeClr val="bg1"/>
                </a:solidFill>
              </a:rPr>
              <a:t>수정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Dart code </a:t>
            </a:r>
            <a:r>
              <a:rPr lang="ko-KR" altLang="en-US">
                <a:solidFill>
                  <a:schemeClr val="bg1"/>
                </a:solidFill>
              </a:rPr>
              <a:t>수정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2391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Web app</a:t>
            </a:r>
            <a:endParaRPr kumimoji="0" lang="ko-KR" altLang="en-US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90"/>
          <a:stretch>
            <a:fillRect/>
          </a:stretch>
        </p:blipFill>
        <p:spPr>
          <a:xfrm>
            <a:off x="4764880" y="1879770"/>
            <a:ext cx="6848476" cy="2095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3590"/>
          <a:stretch>
            <a:fillRect/>
          </a:stretch>
        </p:blipFill>
        <p:spPr>
          <a:xfrm>
            <a:off x="4764881" y="3975270"/>
            <a:ext cx="6848475" cy="22591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2573" y="3222795"/>
            <a:ext cx="3000375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4"/>
            <a:ext cx="11194658" cy="56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100" b="1">
                <a:solidFill>
                  <a:srgbClr val="cacaff"/>
                </a:solidFill>
              </a:rPr>
              <a:t>26.</a:t>
            </a:r>
            <a:r>
              <a:rPr lang="ko-KR" sz="3100">
                <a:solidFill>
                  <a:schemeClr val="bg1"/>
                </a:solidFill>
                <a:ea typeface="맑은 고딕"/>
              </a:rPr>
              <a:t>Dart DevTools</a:t>
            </a:r>
            <a:r>
              <a:rPr lang="ko-KR" altLang="en-US" sz="3100">
                <a:solidFill>
                  <a:schemeClr val="bg1"/>
                </a:solidFill>
              </a:rPr>
              <a:t> </a:t>
            </a:r>
            <a:endParaRPr lang="ko-KR" altLang="en-US" sz="31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510960"/>
            <a:ext cx="11972944" cy="516776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ko-KR" sz="1400">
                <a:solidFill>
                  <a:schemeClr val="bg1"/>
                </a:solidFill>
                <a:ea typeface="맑은 고딕"/>
              </a:rPr>
              <a:t>Dart DevTools</a:t>
            </a:r>
            <a:r>
              <a:rPr lang="ko-KR" altLang="en-US" sz="140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1400">
                <a:solidFill>
                  <a:schemeClr val="bg1"/>
                </a:solidFill>
                <a:ea typeface="맑은 고딕"/>
              </a:rPr>
              <a:t>: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 Dart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DevTools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는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Dart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및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Flutter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용 디버깅 및 성능 도구 모음</a:t>
            </a:r>
            <a:endParaRPr lang="en-US" altLang="ko-KR" sz="14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Font typeface="Arial"/>
              <a:buNone/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Flutter inspector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Flutter 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위젯 트리를 시각화하고 탐색하는 데 사용됩니다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//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기존 레이아웃 이해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레이아웃 진단</a:t>
            </a:r>
            <a:endParaRPr lang="ko-KR" alt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Flutter Inspector : Android Studio의 Inspector와 동일한 기능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ko-KR" alt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Timeline : UI/GPU 사용률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//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프레임 렌더링 차트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프레임 이벤트 차트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CPU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프로파일러</a:t>
            </a:r>
            <a:endParaRPr lang="ko-KR" alt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Memory : 메모리 사용률 모니터링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// 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메모리 오버뷰 차트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이벤트 타임라인</a:t>
            </a:r>
            <a:endParaRPr lang="ko-KR" alt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Debugger : 디버깅 가능 </a:t>
            </a: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//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오류 찾기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Logging 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Hot Reload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14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1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Hot Restart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altLang="en-US" sz="1400">
              <a:solidFill>
                <a:schemeClr val="bg1"/>
              </a:solidFill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0632" y="361715"/>
            <a:ext cx="11194658" cy="69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27.</a:t>
            </a:r>
            <a:r>
              <a:rPr lang="ko-KR" altLang="en-US" sz="4000">
                <a:solidFill>
                  <a:schemeClr val="bg1"/>
                </a:solidFill>
              </a:rPr>
              <a:t> Resource 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115320" y="1440776"/>
            <a:ext cx="11851602" cy="523795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맑은 고딕"/>
                <a:cs typeface="+mn-cs"/>
              </a:rPr>
              <a:t>책</a:t>
            </a:r>
            <a:endParaRPr kumimoji="0" lang="ko-KR" altLang="en-US" sz="2000" b="0" i="0" u="none" strike="noStrike" kern="1200" cap="none" spc="0" normalizeH="0" baseline="0">
              <a:solidFill>
                <a:schemeClr val="bg1"/>
              </a:solidFill>
              <a:latin typeface="+mn-lt"/>
              <a:ea typeface="맑은 고딕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ko-KR">
              <a:solidFill>
                <a:schemeClr val="bg1"/>
              </a:solidFill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맑은 고딕"/>
                <a:cs typeface="+mn-cs"/>
              </a:rPr>
              <a:t>다트패드 사용방법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 : 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 Dart 언어용 온라인 코드 에디터입니다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일반 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Dart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 프로그램을 실행하는 것 외에 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Flutter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 프로그램을 실행하고 그래픽 출력을 표시할 수 있습니다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학습자는 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DartPad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를 사용하여 개발 환경을 설정하지 않고도 콘텐츠에 참여할 수 있습니다</a:t>
            </a:r>
            <a:endParaRPr lang="ko-KR" alt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ko-KR" altLang="en-US" sz="2000">
              <a:solidFill>
                <a:schemeClr val="bg1"/>
              </a:solidFill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chemeClr val="bg1"/>
                </a:solidFill>
                <a:latin typeface="맑은 고딕"/>
                <a:ea typeface="맑은 고딕"/>
              </a:rPr>
              <a:t>커뮤니티 </a:t>
            </a:r>
            <a:r>
              <a:rPr lang="en-US" altLang="ko-KR" sz="2000">
                <a:solidFill>
                  <a:schemeClr val="bg1"/>
                </a:solidFill>
                <a:latin typeface="맑은 고딕"/>
                <a:ea typeface="맑은 고딕"/>
              </a:rPr>
              <a:t>,</a:t>
            </a:r>
            <a:r>
              <a:rPr lang="ko-KR" altLang="en-US" sz="2000">
                <a:solidFill>
                  <a:schemeClr val="bg1"/>
                </a:solidFill>
                <a:latin typeface="맑은 고딕"/>
                <a:ea typeface="맑은 고딕"/>
              </a:rPr>
              <a:t> 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행동강령 :</a:t>
            </a:r>
            <a:endParaRPr lang="ko-KR" altLang="en-US" sz="2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사람들, 그들의 정체성, 그들의 문화, 그리고 그들의 일을 존중하라.</a:t>
            </a:r>
            <a:endParaRPr lang="ko-KR" sz="20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친절하게 대해주세요.</a:t>
            </a:r>
            <a:r>
              <a:rPr lang="ko-KR" altLang="en-US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예의를 갖춰라</a:t>
            </a: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altLang="ko-KR" sz="20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r>
              <a:rPr lang="en-US" altLang="ko-KR" sz="20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sz="2000">
                <a:solidFill>
                  <a:schemeClr val="bg1"/>
                </a:solidFill>
                <a:ea typeface="+mn-lt"/>
                <a:cs typeface="+mn-lt"/>
              </a:rPr>
              <a:t>잘 들어라. 대답하기 전에 사람들의 요점을 고려하고 인정하라.</a:t>
            </a:r>
            <a:endParaRPr lang="ko-KR" sz="20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sz="200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altLang="ko-KR">
                <a:solidFill>
                  <a:schemeClr val="bg1"/>
                </a:solidFill>
                <a:ea typeface="맑은 고딕"/>
              </a:rPr>
              <a:t>Dart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FAQ :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Dart가 오픈 소스된 이후 커뮤니티에서 들었던 주요 질문들이 정리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ko-KR" sz="2000">
              <a:solidFill>
                <a:schemeClr val="bg1"/>
              </a:solidFill>
              <a:ea typeface="맑은 고딕"/>
            </a:endParaRPr>
          </a:p>
          <a:p>
            <a:pPr>
              <a:defRPr/>
            </a:pPr>
            <a:endParaRPr lang="ko-KR" sz="2000">
              <a:solidFill>
                <a:schemeClr val="bg1"/>
              </a:solidFill>
              <a:ea typeface="맑은 고딕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맑은 고딕"/>
                <a:cs typeface="+mn-cs"/>
              </a:rPr>
              <a:t>비디오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 : 유투브 Flutter 구독! </a:t>
            </a:r>
            <a:endParaRPr lang="ko-KR" altLang="en-US" sz="2000" b="0" i="0" u="none" strike="noStrike" kern="1200" cap="none" spc="0" normalizeH="0" baseline="0">
              <a:solidFill>
                <a:schemeClr val="bg1"/>
              </a:solidFill>
              <a:latin typeface="+mn-lt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932" y="2625214"/>
            <a:ext cx="9107055" cy="1292662"/>
          </a:xfrm>
          <a:prstGeom prst="rect">
            <a:avLst/>
          </a:prstGeom>
          <a:solidFill>
            <a:srgbClr val="7030A0">
              <a:alpha val="18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CUBE SPINS R&amp;D CENTER BUSINESS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5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-33401"/>
            <a:ext cx="9153236" cy="6858000"/>
          </a:xfrm>
          <a:prstGeom prst="homePlate">
            <a:avLst>
              <a:gd name="adj" fmla="val 50000"/>
            </a:avLst>
          </a:prstGeom>
          <a:solidFill>
            <a:srgbClr val="6600CC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grpSp>
        <p:nvGrpSpPr>
          <p:cNvPr id="7" name="그룹 6"/>
          <p:cNvGrpSpPr/>
          <p:nvPr/>
        </p:nvGrpSpPr>
        <p:grpSpPr>
          <a:xfrm>
            <a:off x="641985" y="2589254"/>
            <a:ext cx="5034853" cy="475987"/>
            <a:chOff x="830159" y="1349249"/>
            <a:chExt cx="5034853" cy="475987"/>
          </a:xfrm>
        </p:grpSpPr>
        <p:pic>
          <p:nvPicPr>
            <p:cNvPr id="6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830159" y="1349249"/>
              <a:ext cx="5034853" cy="466366"/>
              <a:chOff x="830159" y="1349249"/>
              <a:chExt cx="5034853" cy="46636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30159" y="1364732"/>
                <a:ext cx="573405" cy="450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27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545012" y="1349249"/>
                <a:ext cx="4320000" cy="285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Resource 개념, 종류, 사용 방식</a:t>
                </a: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41985" y="647077"/>
            <a:ext cx="5034853" cy="484493"/>
            <a:chOff x="830159" y="1349249"/>
            <a:chExt cx="5034853" cy="484493"/>
          </a:xfrm>
        </p:grpSpPr>
        <p:pic>
          <p:nvPicPr>
            <p:cNvPr id="10" name="그림 9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30159" y="1349249"/>
              <a:ext cx="5034853" cy="484493"/>
              <a:chOff x="830159" y="1349249"/>
              <a:chExt cx="5034853" cy="48449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30159" y="1364732"/>
                <a:ext cx="573405" cy="449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25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545012" y="1349249"/>
                <a:ext cx="4320000" cy="484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Command-line &amp; Server Apps, Web Apps 개념, 종류, 사용 방식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641985" y="1504860"/>
            <a:ext cx="5034853" cy="483960"/>
            <a:chOff x="830159" y="1349249"/>
            <a:chExt cx="5034853" cy="483960"/>
          </a:xfrm>
        </p:grpSpPr>
        <p:pic>
          <p:nvPicPr>
            <p:cNvPr id="21" name="그림 20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 flipH="1">
              <a:off x="1376208" y="1429236"/>
              <a:ext cx="36000" cy="396000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830159" y="1349249"/>
              <a:ext cx="5034853" cy="483960"/>
              <a:chOff x="830159" y="1349249"/>
              <a:chExt cx="5034853" cy="48396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830159" y="1364732"/>
                <a:ext cx="573405" cy="449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400" b="1">
                    <a:solidFill>
                      <a:srgbClr val="CACAFF"/>
                    </a:solidFill>
                  </a:rPr>
                  <a:t>26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45012" y="1349249"/>
                <a:ext cx="4320000" cy="483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300">
                    <a:solidFill>
                      <a:schemeClr val="bg1"/>
                    </a:solidFill>
                  </a:rPr>
                  <a:t> Tools &amp; Techniques 개념, 정의, 종류 및 사용 방식 &gt; debuggers, static analysis, Testing&amp;Optimization</a:t>
                </a:r>
              </a:p>
            </p:txBody>
          </p:sp>
        </p:grpSp>
      </p:grpSp>
    </p:spTree>
  </p:cSld>
  <p:clrMapOvr>
    <a:masterClrMapping/>
  </p:clrMapOvr>
  <p:transition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5418000"/>
            <a:ext cx="12192001" cy="1440000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ea typeface="맑은 고딕"/>
              </a:rPr>
              <a:t>1.</a:t>
            </a:r>
            <a:r>
              <a:rPr lang="ko-KR" altLang="en-US" sz="400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4000">
                <a:solidFill>
                  <a:schemeClr val="bg1"/>
                </a:solidFill>
                <a:ea typeface="맑은 고딕"/>
              </a:rPr>
              <a:t>How to use packages </a:t>
            </a:r>
            <a:endParaRPr lang="en-US" altLang="ko-KR" sz="400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129906" y="151681"/>
            <a:ext cx="4938652" cy="584798"/>
          </a:xfrm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정의 및 사용방식</a:t>
            </a:r>
            <a:endParaRPr lang="ko-KR" altLang="en-US">
              <a:solidFill>
                <a:srgbClr val="e0e0e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443778" y="277542"/>
            <a:ext cx="6172200" cy="4873625"/>
          </a:xfrm>
          <a:ln>
            <a:solidFill>
              <a:schemeClr val="dk1"/>
            </a:solidFill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700">
                <a:solidFill>
                  <a:srgbClr val="e0e0e0"/>
                </a:solidFill>
              </a:rPr>
              <a:t>사용방식 </a:t>
            </a:r>
            <a:r>
              <a:rPr lang="en-US" altLang="ko-KR" sz="1700">
                <a:solidFill>
                  <a:srgbClr val="e0e0e0"/>
                </a:solidFill>
              </a:rPr>
              <a:t>:</a:t>
            </a:r>
            <a:r>
              <a:rPr lang="ko-KR" altLang="en-US" sz="1700">
                <a:solidFill>
                  <a:srgbClr val="e0e0e0"/>
                </a:solidFill>
              </a:rPr>
              <a:t> </a:t>
            </a:r>
            <a:endParaRPr lang="ko-KR" altLang="en-US" sz="1700">
              <a:solidFill>
                <a:srgbClr val="e0e0e0"/>
              </a:solidFill>
            </a:endParaRPr>
          </a:p>
          <a:p>
            <a:pPr marL="457200" indent="-457200">
              <a:buAutoNum type="arabicPeriod"/>
              <a:defRPr/>
            </a:pPr>
            <a:r>
              <a:rPr lang="ko-KR" altLang="en-US" sz="1700">
                <a:solidFill>
                  <a:schemeClr val="bg1"/>
                </a:solidFill>
              </a:rPr>
              <a:t>프로젝트 생성</a:t>
            </a:r>
            <a:endParaRPr lang="ko-KR" altLang="en-US" sz="17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/>
            </a:pPr>
            <a:r>
              <a:rPr lang="en-US" altLang="ko-KR" sz="1700">
                <a:solidFill>
                  <a:schemeClr val="bg1"/>
                </a:solidFill>
              </a:rPr>
              <a:t>pubspec.yaml </a:t>
            </a:r>
            <a:r>
              <a:rPr lang="ko-KR" altLang="en-US" sz="1700">
                <a:solidFill>
                  <a:schemeClr val="bg1"/>
                </a:solidFill>
              </a:rPr>
              <a:t>파일에 </a:t>
            </a:r>
            <a:r>
              <a:rPr lang="en-US" altLang="ko-KR" sz="1700">
                <a:solidFill>
                  <a:schemeClr val="bg1"/>
                </a:solidFill>
              </a:rPr>
              <a:t>‘package </a:t>
            </a:r>
            <a:r>
              <a:rPr lang="ko-KR" altLang="en-US" sz="1700">
                <a:solidFill>
                  <a:schemeClr val="bg1"/>
                </a:solidFill>
              </a:rPr>
              <a:t>이름</a:t>
            </a:r>
            <a:r>
              <a:rPr lang="en-US" altLang="ko-KR" sz="1700">
                <a:solidFill>
                  <a:schemeClr val="bg1"/>
                </a:solidFill>
              </a:rPr>
              <a:t>’ </a:t>
            </a:r>
            <a:r>
              <a:rPr lang="ko-KR" altLang="en-US" sz="1700">
                <a:solidFill>
                  <a:schemeClr val="bg1"/>
                </a:solidFill>
              </a:rPr>
              <a:t>추가</a:t>
            </a:r>
            <a:endParaRPr lang="ko-KR" altLang="en-US" sz="17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ko-KR" sz="1700">
                <a:solidFill>
                  <a:schemeClr val="bg1"/>
                </a:solidFill>
              </a:rPr>
              <a:t>dependencies:</a:t>
            </a:r>
            <a:endParaRPr lang="en-US" altLang="ko-KR" sz="17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ko-KR" sz="1700">
                <a:solidFill>
                  <a:schemeClr val="bg1"/>
                </a:solidFill>
              </a:rPr>
              <a:t>  flutter:</a:t>
            </a:r>
            <a:endParaRPr lang="en-US" altLang="ko-KR" sz="17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ko-KR" altLang="en-US" sz="1700">
                <a:solidFill>
                  <a:schemeClr val="bg1"/>
                </a:solidFill>
              </a:rPr>
              <a:t>    </a:t>
            </a:r>
            <a:r>
              <a:rPr lang="en-US" altLang="ko-KR" sz="1700">
                <a:solidFill>
                  <a:schemeClr val="bg1"/>
                </a:solidFill>
              </a:rPr>
              <a:t>sdk: flutter</a:t>
            </a:r>
            <a:endParaRPr lang="en-US" altLang="ko-KR" sz="17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ko-KR" sz="1700">
                <a:solidFill>
                  <a:schemeClr val="bg1"/>
                </a:solidFill>
              </a:rPr>
              <a:t>  ‘package </a:t>
            </a:r>
            <a:r>
              <a:rPr lang="ko-KR" altLang="en-US" sz="1700">
                <a:solidFill>
                  <a:schemeClr val="bg1"/>
                </a:solidFill>
              </a:rPr>
              <a:t>이름</a:t>
            </a:r>
            <a:r>
              <a:rPr lang="en-US" altLang="ko-KR" sz="1700">
                <a:solidFill>
                  <a:schemeClr val="bg1"/>
                </a:solidFill>
              </a:rPr>
              <a:t>’: </a:t>
            </a:r>
            <a:r>
              <a:rPr lang="ko-KR" altLang="en-US" sz="1700">
                <a:solidFill>
                  <a:schemeClr val="bg1"/>
                </a:solidFill>
              </a:rPr>
              <a:t>버전</a:t>
            </a:r>
            <a:endParaRPr lang="ko-KR" altLang="en-US" sz="1700">
              <a:solidFill>
                <a:schemeClr val="bg1"/>
              </a:solidFill>
            </a:endParaRPr>
          </a:p>
          <a:p>
            <a:pPr lvl="1">
              <a:defRPr/>
            </a:pPr>
            <a:endParaRPr lang="en-US" altLang="ko-KR" sz="17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1700">
                <a:solidFill>
                  <a:schemeClr val="bg1"/>
                </a:solidFill>
              </a:rPr>
              <a:t>터미널에서 </a:t>
            </a:r>
            <a:r>
              <a:rPr lang="en-US" altLang="ko-KR" sz="1700">
                <a:solidFill>
                  <a:schemeClr val="bg1"/>
                </a:solidFill>
              </a:rPr>
              <a:t>flutter pub get</a:t>
            </a:r>
            <a:r>
              <a:rPr lang="ko-KR" altLang="en-US" sz="1700">
                <a:solidFill>
                  <a:schemeClr val="bg1"/>
                </a:solidFill>
              </a:rPr>
              <a:t>을 실행하거나</a:t>
            </a:r>
            <a:r>
              <a:rPr lang="en-US" altLang="ko-KR" sz="1700">
                <a:solidFill>
                  <a:schemeClr val="bg1"/>
                </a:solidFill>
              </a:rPr>
              <a:t>, IntelliJ</a:t>
            </a:r>
            <a:r>
              <a:rPr lang="ko-KR" altLang="en-US" sz="1700">
                <a:solidFill>
                  <a:schemeClr val="bg1"/>
                </a:solidFill>
              </a:rPr>
              <a:t>에서 </a:t>
            </a:r>
            <a:r>
              <a:rPr lang="en-US" altLang="ko-KR" sz="1700">
                <a:solidFill>
                  <a:schemeClr val="bg1"/>
                </a:solidFill>
              </a:rPr>
              <a:t>Packages get</a:t>
            </a:r>
            <a:r>
              <a:rPr lang="ko-KR" altLang="en-US" sz="1700">
                <a:solidFill>
                  <a:schemeClr val="bg1"/>
                </a:solidFill>
              </a:rPr>
              <a:t>을 클릭</a:t>
            </a:r>
            <a:endParaRPr lang="ko-KR" altLang="en-US" sz="17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1700">
                <a:solidFill>
                  <a:schemeClr val="bg1"/>
                </a:solidFill>
              </a:rPr>
              <a:t>lib/main.dart</a:t>
            </a:r>
            <a:r>
              <a:rPr lang="ko-KR" altLang="en-US" sz="1700">
                <a:solidFill>
                  <a:schemeClr val="bg1"/>
                </a:solidFill>
              </a:rPr>
              <a:t> 파일을 열고 내용 변경</a:t>
            </a:r>
            <a:endParaRPr lang="ko-KR" altLang="en-US" sz="170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ko-KR" sz="1700">
                <a:solidFill>
                  <a:schemeClr val="bg1"/>
                </a:solidFill>
              </a:rPr>
              <a:t>import</a:t>
            </a:r>
            <a:r>
              <a:rPr lang="ko-KR" altLang="en-US" sz="1700">
                <a:solidFill>
                  <a:schemeClr val="bg1"/>
                </a:solidFill>
              </a:rPr>
              <a:t> 구문 추가</a:t>
            </a:r>
            <a:endParaRPr lang="ko-KR" altLang="en-US" sz="17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1700">
                <a:solidFill>
                  <a:schemeClr val="bg1"/>
                </a:solidFill>
              </a:rPr>
              <a:t>필요 시 재시작</a:t>
            </a:r>
            <a:endParaRPr lang="en-US" altLang="ko-KR" sz="1700">
              <a:solidFill>
                <a:srgbClr val="e0e0e0"/>
              </a:solidFill>
            </a:endParaRP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905" y="844310"/>
            <a:ext cx="4920680" cy="4368711"/>
          </a:xfrm>
          <a:ln>
            <a:solidFill>
              <a:schemeClr val="dk1"/>
            </a:solidFill>
          </a:ln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정의 </a:t>
            </a:r>
            <a:r>
              <a:rPr lang="en-US" altLang="ko-KR">
                <a:solidFill>
                  <a:srgbClr val="e0e0e0"/>
                </a:solidFill>
              </a:rPr>
              <a:t>:</a:t>
            </a:r>
            <a:r>
              <a:rPr lang="ko-KR" altLang="en-US">
                <a:solidFill>
                  <a:srgbClr val="e0e0e0"/>
                </a:solidFill>
              </a:rPr>
              <a:t> Flutter는 다른 개발자들이 Flutter와 Dart 에코시스템에 제공한 공유 package를 사용할 수 있도록 지원한다. package를 이용하면 처음부터 모든 것을 개발하지 않아도 되기 때문에 빠르게 앱을 개발할 수 있다. </a:t>
            </a: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패키지들은 pub.dev에 게시됩니다</a:t>
            </a:r>
            <a:r>
              <a:rPr lang="en-US" altLang="ko-KR">
                <a:solidFill>
                  <a:srgbClr val="e0e0e0"/>
                </a:solidFill>
              </a:rPr>
              <a:t>.</a:t>
            </a:r>
            <a:r>
              <a:rPr lang="ko-KR" altLang="en-US">
                <a:solidFill>
                  <a:srgbClr val="e0e0e0"/>
                </a:solidFill>
              </a:rPr>
              <a:t> 배포된 모든 패키지를 검색하여 사용할 수 있습니다</a:t>
            </a:r>
            <a:r>
              <a:rPr lang="en-US" altLang="ko-KR">
                <a:solidFill>
                  <a:srgbClr val="e0e0e0"/>
                </a:solidFill>
              </a:rPr>
              <a:t>.</a:t>
            </a:r>
            <a:r>
              <a:rPr lang="ko-KR" altLang="en-US">
                <a:solidFill>
                  <a:srgbClr val="e0e0e0"/>
                </a:solidFill>
              </a:rPr>
              <a:t> 해당 패키지에 들어가면 Readme, Changelog, Installing</a:t>
            </a:r>
            <a:r>
              <a:rPr lang="en-US" altLang="ko-KR">
                <a:solidFill>
                  <a:srgbClr val="e0e0e0"/>
                </a:solidFill>
              </a:rPr>
              <a:t>, Example</a:t>
            </a:r>
            <a:r>
              <a:rPr lang="ko-KR" altLang="en-US">
                <a:solidFill>
                  <a:srgbClr val="e0e0e0"/>
                </a:solidFill>
              </a:rPr>
              <a:t> 등 각각의 메뉴에서 패키지 설치, 사용 방법, 버전 정보 등의 확인이 가능합니다.</a:t>
            </a: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e0e0e0"/>
                </a:solidFill>
              </a:rPr>
              <a:t>추가로 pub.dev에서는 사람들에게 인기있는 패키지 또한 볼 수 있습니다.</a:t>
            </a: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endParaRPr lang="ko-KR" altLang="en-US">
              <a:solidFill>
                <a:srgbClr val="e0e0e0"/>
              </a:solidFill>
            </a:endParaRPr>
          </a:p>
          <a:p>
            <a:pPr>
              <a:defRPr/>
            </a:pPr>
            <a:endParaRPr lang="ko-KR" altLang="en-US">
              <a:solidFill>
                <a:srgbClr val="e0e0e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2746177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2.Keyword</a:t>
            </a:r>
            <a:endParaRPr kumimoji="0" lang="en-US" altLang="ko-KR" sz="40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643" y="1391256"/>
            <a:ext cx="110347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특정 문맥에서 특별한 의미를 가지는 단어</a:t>
            </a:r>
            <a:endParaRPr lang="ko-KR" altLang="en-US" sz="24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</a:rPr>
              <a:t>‘</a:t>
            </a:r>
            <a:r>
              <a:rPr lang="ko-KR" altLang="en-US" sz="2400">
                <a:solidFill>
                  <a:schemeClr val="bg1"/>
                </a:solidFill>
              </a:rPr>
              <a:t>특정 문맥</a:t>
            </a:r>
            <a:r>
              <a:rPr lang="en-US" altLang="ko-KR" sz="2400">
                <a:solidFill>
                  <a:schemeClr val="bg1"/>
                </a:solidFill>
              </a:rPr>
              <a:t>’</a:t>
            </a:r>
            <a:r>
              <a:rPr lang="ko-KR" altLang="en-US" sz="2400">
                <a:solidFill>
                  <a:schemeClr val="bg1"/>
                </a:solidFill>
              </a:rPr>
              <a:t>이 아닌 곳에서는 식별자로 사용 가능</a:t>
            </a:r>
            <a:endParaRPr lang="ko-KR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5" name="표 7"/>
          <p:cNvGraphicFramePr>
            <a:graphicFrameLocks noGrp="1"/>
          </p:cNvGraphicFramePr>
          <p:nvPr/>
        </p:nvGraphicFramePr>
        <p:xfrm>
          <a:off x="1019174" y="2293395"/>
          <a:ext cx="10153650" cy="552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/>
                <a:gridCol w="2030730"/>
                <a:gridCol w="2030730"/>
                <a:gridCol w="2030730"/>
                <a:gridCol w="2030730"/>
              </a:tblGrid>
              <a:tr h="55277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sync</a:t>
                      </a:r>
                      <a:endParaRPr lang="ko-KR" altLang="en-US" sz="240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async</a:t>
                      </a:r>
                      <a:endParaRPr lang="ko-KR" altLang="en-US" sz="240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hide</a:t>
                      </a:r>
                      <a:endParaRPr lang="ko-KR" altLang="en-US" sz="240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on</a:t>
                      </a:r>
                      <a:endParaRPr lang="ko-KR" altLang="en-US" sz="240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show</a:t>
                      </a:r>
                      <a:endParaRPr lang="ko-KR" altLang="en-US" sz="240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a1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1" cy="1119673"/>
          </a:xfrm>
          <a:prstGeom prst="rect">
            <a:avLst/>
          </a:prstGeom>
          <a:solidFill>
            <a:srgbClr val="5800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0888" y="205892"/>
            <a:ext cx="4717852" cy="69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>
                <a:solidFill>
                  <a:prstClr val="white"/>
                </a:solidFill>
                <a:latin typeface="맑은 고딕"/>
                <a:ea typeface="맑은 고딕"/>
              </a:rPr>
              <a:t>3.</a:t>
            </a:r>
            <a:r>
              <a:rPr lang="ko-KR" altLang="en-US" sz="4000" b="1">
                <a:solidFill>
                  <a:prstClr val="white"/>
                </a:solidFill>
                <a:latin typeface="맑은 고딕"/>
                <a:ea typeface="맑은 고딕"/>
              </a:rPr>
              <a:t>식별자</a:t>
            </a:r>
            <a:r>
              <a:rPr lang="en-US" altLang="ko-KR" sz="4000" b="1">
                <a:solidFill>
                  <a:prstClr val="white"/>
                </a:solidFill>
                <a:latin typeface="맑은 고딕"/>
                <a:ea typeface="맑은 고딕"/>
              </a:rPr>
              <a:t>(identifier)</a:t>
            </a:r>
            <a:endParaRPr lang="en-US" altLang="ko-KR" sz="4000" b="1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643" y="1400400"/>
            <a:ext cx="110347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식별자</a:t>
            </a:r>
            <a:endParaRPr lang="ko-KR" altLang="en-US" sz="2800" b="1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12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식별이 가능한 변수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함수 등의 이름</a:t>
            </a:r>
            <a:endParaRPr lang="ko-KR" altLang="en-US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</a:rPr>
              <a:t>내장 식별자</a:t>
            </a:r>
            <a:r>
              <a:rPr lang="en-US" altLang="ko-KR" sz="2000">
                <a:solidFill>
                  <a:schemeClr val="bg1"/>
                </a:solidFill>
              </a:rPr>
              <a:t>(built-in identifier)</a:t>
            </a:r>
            <a:r>
              <a:rPr lang="ko-KR" altLang="en-US" sz="2000">
                <a:solidFill>
                  <a:schemeClr val="bg1"/>
                </a:solidFill>
              </a:rPr>
              <a:t>는 클래스명</a:t>
            </a:r>
            <a:r>
              <a:rPr lang="en-US" altLang="ko-KR" sz="2000">
                <a:solidFill>
                  <a:schemeClr val="bg1"/>
                </a:solidFill>
              </a:rPr>
              <a:t>, </a:t>
            </a:r>
            <a:r>
              <a:rPr lang="ko-KR" altLang="en-US" sz="2000">
                <a:solidFill>
                  <a:schemeClr val="bg1"/>
                </a:solidFill>
              </a:rPr>
              <a:t>타입명</a:t>
            </a:r>
            <a:r>
              <a:rPr lang="en-US" altLang="ko-KR" sz="2000">
                <a:solidFill>
                  <a:schemeClr val="bg1"/>
                </a:solidFill>
              </a:rPr>
              <a:t>, import </a:t>
            </a:r>
            <a:r>
              <a:rPr lang="ko-KR" altLang="en-US" sz="2000">
                <a:solidFill>
                  <a:schemeClr val="bg1"/>
                </a:solidFill>
              </a:rPr>
              <a:t>시 </a:t>
            </a:r>
            <a:r>
              <a:rPr lang="en-US" altLang="ko-KR" sz="2000">
                <a:solidFill>
                  <a:schemeClr val="bg1"/>
                </a:solidFill>
              </a:rPr>
              <a:t>prefix</a:t>
            </a:r>
            <a:r>
              <a:rPr lang="ko-KR" altLang="en-US" sz="2000">
                <a:solidFill>
                  <a:schemeClr val="bg1"/>
                </a:solidFill>
              </a:rPr>
              <a:t>로 사용할 수 없다</a:t>
            </a:r>
            <a:r>
              <a:rPr lang="en-US" altLang="ko-KR" sz="2000">
                <a:solidFill>
                  <a:schemeClr val="bg1"/>
                </a:solidFill>
              </a:rPr>
              <a:t>.</a:t>
            </a: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내장 식별자 목록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259746" y="3550310"/>
          <a:ext cx="9672505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501"/>
                <a:gridCol w="1934501"/>
                <a:gridCol w="1934501"/>
                <a:gridCol w="1934501"/>
                <a:gridCol w="1934501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abstract</a:t>
                      </a:r>
                      <a:endParaRPr lang="ko-KR" altLang="en-US" sz="24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as</a:t>
                      </a:r>
                      <a:endParaRPr lang="ko-KR" altLang="en-US" sz="24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covariant</a:t>
                      </a:r>
                      <a:endParaRPr lang="ko-KR" altLang="en-US" sz="24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deferred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dynamic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export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external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factory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Function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get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implements</a:t>
                      </a:r>
                      <a:endParaRPr lang="ko-KR" altLang="en-US" sz="24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import</a:t>
                      </a:r>
                      <a:endParaRPr lang="ko-KR" altLang="en-US" sz="24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interface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library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 kern="12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mixin</a:t>
                      </a:r>
                      <a:endParaRPr lang="ko-KR" altLang="en-US" sz="2400" kern="12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operator</a:t>
                      </a:r>
                      <a:endParaRPr lang="ko-KR" altLang="en-US" sz="24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part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set</a:t>
                      </a:r>
                      <a:endParaRPr lang="ko-KR" altLang="en-US" sz="24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static</a:t>
                      </a:r>
                      <a:endParaRPr lang="ko-KR" altLang="en-US" sz="240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typedef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3322</ep:Words>
  <ep:PresentationFormat>와이드스크린</ep:PresentationFormat>
  <ep:Paragraphs>847</ep:Paragraphs>
  <ep:Slides>56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56</vt:i4>
      </vt:variant>
    </vt:vector>
  </ep:HeadingPairs>
  <ep:TitlesOfParts>
    <vt:vector size="58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정의 및 사용방식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2022-01-10T03:21:58.000</dcterms:created>
  <dc:creator>GOLD_CUBE</dc:creator>
  <cp:lastModifiedBy>user</cp:lastModifiedBy>
  <dcterms:modified xsi:type="dcterms:W3CDTF">2023-01-09T15:13:34.743</dcterms:modified>
  <cp:revision>140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