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9900"/>
    <a:srgbClr val="01454F"/>
    <a:srgbClr val="003300"/>
    <a:srgbClr val="3B0076"/>
    <a:srgbClr val="00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4" y="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C0F6-F6BF-473E-A0C7-31AC294A506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45CF5-89C7-4530-9ED9-E4B7B9E7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F8FEB-8AB4-441E-85F2-EC8CF784293A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85AF9-1CDE-4AFB-AB98-829B9E094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c8358b748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8c8358b748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c8358b748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8c8358b748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1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0618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3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2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CDE9-AC24-48FA-812B-47AD1F86A31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33B0B-8707-4EA3-B82A-F96E5FEB1A1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79;p14"/>
          <p:cNvPicPr preferRelativeResize="0"/>
          <p:nvPr userDrawn="1"/>
        </p:nvPicPr>
        <p:blipFill rotWithShape="1">
          <a:blip r:embed="rId13">
            <a:alphaModFix/>
          </a:blip>
          <a:srcRect t="1975" r="18354" b="58832"/>
          <a:stretch/>
        </p:blipFill>
        <p:spPr>
          <a:xfrm>
            <a:off x="12879" y="17934"/>
            <a:ext cx="6818811" cy="445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1;p14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78640" y="2869245"/>
            <a:ext cx="6312300" cy="142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1;p14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54" y="2715616"/>
            <a:ext cx="6312300" cy="142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3;p14"/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38637" y="4272240"/>
            <a:ext cx="2024743" cy="258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2;p15"/>
          <p:cNvPicPr preferRelativeResize="0"/>
          <p:nvPr userDrawn="1"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166512" y="276500"/>
            <a:ext cx="753311" cy="1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8337210" y="6176963"/>
            <a:ext cx="3709902" cy="51501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r"/>
            <a:r>
              <a:rPr lang="en-US" sz="2000" b="0" dirty="0"/>
              <a:t>Amazon ML Challenge Finale</a:t>
            </a:r>
          </a:p>
        </p:txBody>
      </p:sp>
    </p:spTree>
    <p:extLst>
      <p:ext uri="{BB962C8B-B14F-4D97-AF65-F5344CB8AC3E}">
        <p14:creationId xmlns:p14="http://schemas.microsoft.com/office/powerpoint/2010/main" val="136234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ctrTitle"/>
          </p:nvPr>
        </p:nvSpPr>
        <p:spPr>
          <a:xfrm>
            <a:off x="791639" y="366202"/>
            <a:ext cx="10608723" cy="1778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GB" sz="4800" dirty="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Amazon ML Challenge Finale</a:t>
            </a:r>
            <a:br>
              <a:rPr lang="en-GB" sz="4800" dirty="0">
                <a:solidFill>
                  <a:srgbClr val="FF9900"/>
                </a:solidFill>
              </a:rPr>
            </a:br>
            <a:r>
              <a:rPr lang="en-GB" sz="3600" dirty="0">
                <a:solidFill>
                  <a:srgbClr val="FF9900"/>
                </a:solidFill>
              </a:rPr>
              <a:t>Test Data</a:t>
            </a:r>
            <a:endParaRPr sz="4800" dirty="0">
              <a:solidFill>
                <a:srgbClr val="FF9900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1941864" y="4540922"/>
            <a:ext cx="146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600" b="1">
                <a:solidFill>
                  <a:schemeClr val="lt1"/>
                </a:solidFill>
              </a:rPr>
              <a:t>Kanahia</a:t>
            </a:r>
            <a:endParaRPr sz="1467"/>
          </a:p>
        </p:txBody>
      </p:sp>
      <p:sp>
        <p:nvSpPr>
          <p:cNvPr id="137" name="Google Shape;137;p25"/>
          <p:cNvSpPr txBox="1"/>
          <p:nvPr/>
        </p:nvSpPr>
        <p:spPr>
          <a:xfrm>
            <a:off x="1602273" y="4879326"/>
            <a:ext cx="2144000" cy="54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67" b="1">
                <a:solidFill>
                  <a:schemeClr val="lt1"/>
                </a:solidFill>
              </a:rPr>
              <a:t>Indian Institute of Technology, IIT Patna</a:t>
            </a:r>
            <a:endParaRPr sz="1467" b="1"/>
          </a:p>
        </p:txBody>
      </p:sp>
      <p:cxnSp>
        <p:nvCxnSpPr>
          <p:cNvPr id="138" name="Google Shape;138;p25"/>
          <p:cNvCxnSpPr/>
          <p:nvPr/>
        </p:nvCxnSpPr>
        <p:spPr>
          <a:xfrm>
            <a:off x="8841492" y="3207653"/>
            <a:ext cx="533600" cy="560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5"/>
          <p:cNvSpPr txBox="1"/>
          <p:nvPr/>
        </p:nvSpPr>
        <p:spPr>
          <a:xfrm>
            <a:off x="4013268" y="4540934"/>
            <a:ext cx="23304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600" b="1">
                <a:solidFill>
                  <a:schemeClr val="lt1"/>
                </a:solidFill>
              </a:rPr>
              <a:t>Anubhav Chandak</a:t>
            </a:r>
            <a:endParaRPr sz="1467"/>
          </a:p>
        </p:txBody>
      </p:sp>
      <p:sp>
        <p:nvSpPr>
          <p:cNvPr id="140" name="Google Shape;140;p25"/>
          <p:cNvSpPr txBox="1"/>
          <p:nvPr/>
        </p:nvSpPr>
        <p:spPr>
          <a:xfrm>
            <a:off x="4106457" y="4879326"/>
            <a:ext cx="2144000" cy="76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>
              <a:buClr>
                <a:schemeClr val="dk1"/>
              </a:buClr>
            </a:pPr>
            <a:r>
              <a:rPr lang="en-GB" sz="1467" b="1">
                <a:solidFill>
                  <a:schemeClr val="lt1"/>
                </a:solidFill>
              </a:rPr>
              <a:t>Indian Institute of Technology, IIT Patna</a:t>
            </a:r>
            <a:endParaRPr sz="1467" b="1">
              <a:solidFill>
                <a:schemeClr val="dk1"/>
              </a:solidFill>
            </a:endParaRPr>
          </a:p>
          <a:p>
            <a:pPr algn="ctr"/>
            <a:endParaRPr sz="1467" b="1">
              <a:solidFill>
                <a:schemeClr val="lt1"/>
              </a:solidFill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6818431" y="4540933"/>
            <a:ext cx="2077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600" b="1">
                <a:solidFill>
                  <a:schemeClr val="lt1"/>
                </a:solidFill>
              </a:rPr>
              <a:t>Animesh Tripathy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697499" y="4879326"/>
            <a:ext cx="2144000" cy="76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>
              <a:buClr>
                <a:schemeClr val="dk1"/>
              </a:buClr>
            </a:pPr>
            <a:r>
              <a:rPr lang="en-GB" sz="1467" b="1">
                <a:solidFill>
                  <a:schemeClr val="lt1"/>
                </a:solidFill>
              </a:rPr>
              <a:t>Indian Institute of Technology, IIT Patna</a:t>
            </a:r>
            <a:endParaRPr sz="1467" b="1">
              <a:solidFill>
                <a:schemeClr val="dk1"/>
              </a:solidFill>
            </a:endParaRPr>
          </a:p>
          <a:p>
            <a:pPr algn="ctr"/>
            <a:endParaRPr sz="1467" b="1">
              <a:solidFill>
                <a:schemeClr val="lt1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9559428" y="4540933"/>
            <a:ext cx="1976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600" b="1">
                <a:solidFill>
                  <a:schemeClr val="lt1"/>
                </a:solidFill>
              </a:rPr>
              <a:t>Kaustubh Kumar</a:t>
            </a:r>
            <a:endParaRPr sz="1467"/>
          </a:p>
        </p:txBody>
      </p:sp>
      <p:sp>
        <p:nvSpPr>
          <p:cNvPr id="144" name="Google Shape;144;p25"/>
          <p:cNvSpPr txBox="1"/>
          <p:nvPr/>
        </p:nvSpPr>
        <p:spPr>
          <a:xfrm>
            <a:off x="9463991" y="4879326"/>
            <a:ext cx="2144000" cy="54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67" b="1">
                <a:solidFill>
                  <a:schemeClr val="lt1"/>
                </a:solidFill>
              </a:rPr>
              <a:t>Indian Institute of Technology, IIT Patna</a:t>
            </a:r>
            <a:endParaRPr sz="1467" b="1">
              <a:solidFill>
                <a:schemeClr val="lt1"/>
              </a:solidFill>
            </a:endParaRPr>
          </a:p>
        </p:txBody>
      </p:sp>
      <p:pic>
        <p:nvPicPr>
          <p:cNvPr id="145" name="Google Shape;145;p25" title="kaustubh_ML_Challenge.jpg"/>
          <p:cNvPicPr preferRelativeResize="0"/>
          <p:nvPr/>
        </p:nvPicPr>
        <p:blipFill rotWithShape="1">
          <a:blip r:embed="rId3">
            <a:alphaModFix/>
          </a:blip>
          <a:srcRect l="23336" t="19448" r="31646" b="6035"/>
          <a:stretch/>
        </p:blipFill>
        <p:spPr>
          <a:xfrm>
            <a:off x="9205833" y="2144467"/>
            <a:ext cx="2240000" cy="21320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" name="Google Shape;146;p25" title="Animesh_Pic_ML_Challenge.jpg"/>
          <p:cNvPicPr preferRelativeResize="0"/>
          <p:nvPr/>
        </p:nvPicPr>
        <p:blipFill rotWithShape="1">
          <a:blip r:embed="rId4">
            <a:alphaModFix/>
          </a:blip>
          <a:srcRect l="18177" t="9085" r="16390" b="10230"/>
          <a:stretch/>
        </p:blipFill>
        <p:spPr>
          <a:xfrm>
            <a:off x="6649484" y="2144467"/>
            <a:ext cx="2240000" cy="21320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48" name="Google Shape;148;p25"/>
          <p:cNvCxnSpPr>
            <a:cxnSpLocks/>
            <a:endCxn id="146" idx="3"/>
          </p:cNvCxnSpPr>
          <p:nvPr/>
        </p:nvCxnSpPr>
        <p:spPr>
          <a:xfrm>
            <a:off x="6251067" y="3210467"/>
            <a:ext cx="3984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9" name="Google Shape;149;p25" title="kanahia_ml_challenge.jpg"/>
          <p:cNvPicPr preferRelativeResize="0"/>
          <p:nvPr/>
        </p:nvPicPr>
        <p:blipFill rotWithShape="1">
          <a:blip r:embed="rId5">
            <a:alphaModFix/>
          </a:blip>
          <a:srcRect l="12712" t="18590" r="14687" b="9878"/>
          <a:stretch/>
        </p:blipFill>
        <p:spPr>
          <a:xfrm>
            <a:off x="1454700" y="2107067"/>
            <a:ext cx="2240000" cy="22068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50" name="Google Shape;150;p25"/>
          <p:cNvCxnSpPr>
            <a:cxnSpLocks/>
          </p:cNvCxnSpPr>
          <p:nvPr/>
        </p:nvCxnSpPr>
        <p:spPr>
          <a:xfrm>
            <a:off x="3694667" y="3210467"/>
            <a:ext cx="3164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44C7B99-83EE-47A0-FF79-FB25F1320D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2" t="12021" r="22951" b="643"/>
          <a:stretch>
            <a:fillRect/>
          </a:stretch>
        </p:blipFill>
        <p:spPr>
          <a:xfrm>
            <a:off x="4055347" y="2173483"/>
            <a:ext cx="2288321" cy="2095063"/>
          </a:xfrm>
          <a:prstGeom prst="hexagon">
            <a:avLst/>
          </a:prstGeom>
          <a:ln w="381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823185" y="1790319"/>
            <a:ext cx="4282892" cy="2273619"/>
          </a:xfrm>
          <a:prstGeom prst="roundRect">
            <a:avLst/>
          </a:prstGeom>
          <a:solidFill>
            <a:schemeClr val="tx1">
              <a:alpha val="25098"/>
            </a:schemeClr>
          </a:solidFill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733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Set Rows - </a:t>
            </a:r>
            <a:r>
              <a:rPr lang="en-GB" sz="1733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75000</a:t>
            </a:r>
            <a:endParaRPr sz="1733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733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Unique </a:t>
            </a:r>
            <a:r>
              <a:rPr lang="en-GB" sz="1733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Catalog_Content</a:t>
            </a:r>
            <a:r>
              <a:rPr lang="en-GB" sz="1733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GB" sz="1733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74900</a:t>
            </a:r>
            <a:endParaRPr sz="1733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733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Unique </a:t>
            </a:r>
            <a:r>
              <a:rPr lang="en-GB" sz="1733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Image_Link</a:t>
            </a:r>
            <a:r>
              <a:rPr lang="en-GB" sz="1733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GB" sz="1733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72288</a:t>
            </a:r>
            <a:endParaRPr sz="1733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GB" sz="1733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Duplicate Summary:</a:t>
            </a:r>
            <a:br>
              <a:rPr lang="en-GB" sz="1733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33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Rows with Duplicate Content -</a:t>
            </a:r>
            <a:r>
              <a:rPr lang="en-GB" sz="1733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193 (0.3%)</a:t>
            </a:r>
            <a:endParaRPr sz="1733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733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Rows with Duplicate Images -</a:t>
            </a:r>
            <a:r>
              <a:rPr lang="en-GB" sz="1733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4887 (6.5%)</a:t>
            </a:r>
            <a:endParaRPr sz="1733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1733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Rows with Exact Duplicate -</a:t>
            </a:r>
            <a:r>
              <a:rPr lang="en-GB" sz="1733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92 (0.1%)</a:t>
            </a:r>
            <a:endParaRPr sz="1733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733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06002" y="1063351"/>
            <a:ext cx="4770123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Lexend"/>
                <a:ea typeface="Lexend"/>
                <a:cs typeface="Lexend"/>
                <a:sym typeface="Lexend"/>
              </a:rPr>
              <a:t>Handling Duplicates</a:t>
            </a:r>
            <a:endParaRPr sz="2400" b="1" dirty="0">
              <a:solidFill>
                <a:schemeClr val="bg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7414349" y="1063351"/>
            <a:ext cx="2740113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Lexend"/>
                <a:ea typeface="Lexend"/>
                <a:cs typeface="Lexend"/>
                <a:sym typeface="Lexend"/>
              </a:rPr>
              <a:t>Price Distribution </a:t>
            </a:r>
            <a:endParaRPr sz="2400" b="1" dirty="0">
              <a:solidFill>
                <a:schemeClr val="bg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941" y="3904181"/>
            <a:ext cx="3211299" cy="2306548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029706-2D9D-D8BB-1F95-1C84C260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5179"/>
              </p:ext>
            </p:extLst>
          </p:nvPr>
        </p:nvGraphicFramePr>
        <p:xfrm>
          <a:off x="6654232" y="1790319"/>
          <a:ext cx="4036326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8163">
                  <a:extLst>
                    <a:ext uri="{9D8B030D-6E8A-4147-A177-3AD203B41FA5}">
                      <a16:colId xmlns:a16="http://schemas.microsoft.com/office/drawing/2014/main" val="2813617400"/>
                    </a:ext>
                  </a:extLst>
                </a:gridCol>
                <a:gridCol w="2018163">
                  <a:extLst>
                    <a:ext uri="{9D8B030D-6E8A-4147-A177-3AD203B41FA5}">
                      <a16:colId xmlns:a16="http://schemas.microsoft.com/office/drawing/2014/main" val="2325873936"/>
                    </a:ext>
                  </a:extLst>
                </a:gridCol>
              </a:tblGrid>
              <a:tr h="2344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Min Price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0.13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34530"/>
                  </a:ext>
                </a:extLst>
              </a:tr>
              <a:tr h="2344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Max Price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2796.00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689748"/>
                  </a:ext>
                </a:extLst>
              </a:tr>
              <a:tr h="2344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Mean Price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23.64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3100"/>
                  </a:ext>
                </a:extLst>
              </a:tr>
              <a:tr h="2344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Standard Deviation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33.37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212940"/>
                  </a:ext>
                </a:extLst>
              </a:tr>
              <a:tr h="2344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Skewness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13.60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5502"/>
                  </a:ext>
                </a:extLst>
              </a:tr>
              <a:tr h="2344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Kurtosis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736.66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0262"/>
                  </a:ext>
                </a:extLst>
              </a:tr>
            </a:tbl>
          </a:graphicData>
        </a:graphic>
      </p:graphicFrame>
      <p:sp>
        <p:nvSpPr>
          <p:cNvPr id="4" name="Google Shape;115;g4b9c1dc936709c09_287">
            <a:extLst>
              <a:ext uri="{FF2B5EF4-FFF2-40B4-BE49-F238E27FC236}">
                <a16:creationId xmlns:a16="http://schemas.microsoft.com/office/drawing/2014/main" id="{0979FEF1-1A23-51EC-AED8-243D0253C7C8}"/>
              </a:ext>
            </a:extLst>
          </p:cNvPr>
          <p:cNvSpPr/>
          <p:nvPr/>
        </p:nvSpPr>
        <p:spPr>
          <a:xfrm>
            <a:off x="823185" y="4421385"/>
            <a:ext cx="4024723" cy="2141997"/>
          </a:xfrm>
          <a:prstGeom prst="roundRect">
            <a:avLst>
              <a:gd name="adj" fmla="val 13549"/>
            </a:avLst>
          </a:prstGeom>
          <a:solidFill>
            <a:schemeClr val="tx1">
              <a:alpha val="25098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Rows with Duplicate Content – </a:t>
            </a: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No changes made to Price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Rows with Duplicate Image – </a:t>
            </a: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Average of Price taken for all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Rows with Exact Duplicate – </a:t>
            </a: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Average of Price taken and all except single pair dropped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29012-CAA6-4D29-7F74-9A3D2F3D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89" y="14018"/>
            <a:ext cx="7053993" cy="1325563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EDA and Data Pre-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CA4D5-BB44-F0CF-BAB5-0895CF7EB68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06" y="3904181"/>
            <a:ext cx="3211299" cy="2306548"/>
          </a:xfrm>
          <a:prstGeom prst="rect">
            <a:avLst/>
          </a:prstGeom>
        </p:spPr>
      </p:pic>
      <p:cxnSp>
        <p:nvCxnSpPr>
          <p:cNvPr id="6" name="Google Shape;194;g303b9f3ee64_31_1">
            <a:extLst>
              <a:ext uri="{FF2B5EF4-FFF2-40B4-BE49-F238E27FC236}">
                <a16:creationId xmlns:a16="http://schemas.microsoft.com/office/drawing/2014/main" id="{2FA9BF82-29FD-D11A-60A4-399523913C84}"/>
              </a:ext>
            </a:extLst>
          </p:cNvPr>
          <p:cNvCxnSpPr/>
          <p:nvPr/>
        </p:nvCxnSpPr>
        <p:spPr>
          <a:xfrm flipH="1">
            <a:off x="5315414" y="1401888"/>
            <a:ext cx="21300" cy="5324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90" y="14018"/>
            <a:ext cx="6929736" cy="1325563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Model Evolution &amp; Rationale</a:t>
            </a:r>
          </a:p>
        </p:txBody>
      </p:sp>
      <p:sp>
        <p:nvSpPr>
          <p:cNvPr id="8" name="Google Shape;115;g4b9c1dc936709c09_287">
            <a:extLst>
              <a:ext uri="{FF2B5EF4-FFF2-40B4-BE49-F238E27FC236}">
                <a16:creationId xmlns:a16="http://schemas.microsoft.com/office/drawing/2014/main" id="{4518BBE7-AD13-ED85-15ED-3B6868BD8517}"/>
              </a:ext>
            </a:extLst>
          </p:cNvPr>
          <p:cNvSpPr/>
          <p:nvPr/>
        </p:nvSpPr>
        <p:spPr>
          <a:xfrm>
            <a:off x="578349" y="2244532"/>
            <a:ext cx="2496600" cy="525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Model Evolution</a:t>
            </a:r>
            <a:endParaRPr sz="1600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9" name="Google Shape;116;g4b9c1dc936709c09_287">
            <a:extLst>
              <a:ext uri="{FF2B5EF4-FFF2-40B4-BE49-F238E27FC236}">
                <a16:creationId xmlns:a16="http://schemas.microsoft.com/office/drawing/2014/main" id="{8A5F27B7-A894-78D9-C00F-333DFAE806E9}"/>
              </a:ext>
            </a:extLst>
          </p:cNvPr>
          <p:cNvSpPr/>
          <p:nvPr/>
        </p:nvSpPr>
        <p:spPr>
          <a:xfrm>
            <a:off x="4213824" y="1487182"/>
            <a:ext cx="2844300" cy="525900"/>
          </a:xfrm>
          <a:prstGeom prst="roundRect">
            <a:avLst>
              <a:gd name="adj" fmla="val 16667"/>
            </a:avLst>
          </a:prstGeom>
          <a:solidFill>
            <a:srgbClr val="01454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Text-Only Baseline</a:t>
            </a:r>
            <a:endParaRPr sz="1600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0" name="Google Shape;117;g4b9c1dc936709c09_287">
            <a:extLst>
              <a:ext uri="{FF2B5EF4-FFF2-40B4-BE49-F238E27FC236}">
                <a16:creationId xmlns:a16="http://schemas.microsoft.com/office/drawing/2014/main" id="{E9B92A49-5029-BD15-4538-E1559AD89815}"/>
              </a:ext>
            </a:extLst>
          </p:cNvPr>
          <p:cNvSpPr/>
          <p:nvPr/>
        </p:nvSpPr>
        <p:spPr>
          <a:xfrm>
            <a:off x="4213824" y="2987250"/>
            <a:ext cx="2844300" cy="609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Vision Language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Model (VLM)</a:t>
            </a:r>
          </a:p>
        </p:txBody>
      </p:sp>
      <p:sp>
        <p:nvSpPr>
          <p:cNvPr id="11" name="Google Shape;118;g4b9c1dc936709c09_287">
            <a:extLst>
              <a:ext uri="{FF2B5EF4-FFF2-40B4-BE49-F238E27FC236}">
                <a16:creationId xmlns:a16="http://schemas.microsoft.com/office/drawing/2014/main" id="{FB876FD8-C917-0EA9-35AC-457D0E121CEF}"/>
              </a:ext>
            </a:extLst>
          </p:cNvPr>
          <p:cNvSpPr/>
          <p:nvPr/>
        </p:nvSpPr>
        <p:spPr>
          <a:xfrm>
            <a:off x="4213824" y="2195216"/>
            <a:ext cx="2844300" cy="609900"/>
          </a:xfrm>
          <a:prstGeom prst="roundRect">
            <a:avLst>
              <a:gd name="adj" fmla="val 16667"/>
            </a:avLst>
          </a:prstGeom>
          <a:solidFill>
            <a:srgbClr val="01454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Custom Dual Encoder</a:t>
            </a:r>
          </a:p>
        </p:txBody>
      </p:sp>
      <p:sp>
        <p:nvSpPr>
          <p:cNvPr id="12" name="Google Shape;119;g4b9c1dc936709c09_287">
            <a:extLst>
              <a:ext uri="{FF2B5EF4-FFF2-40B4-BE49-F238E27FC236}">
                <a16:creationId xmlns:a16="http://schemas.microsoft.com/office/drawing/2014/main" id="{42CE2712-CA54-5A67-6CF6-0BCB43750ACA}"/>
              </a:ext>
            </a:extLst>
          </p:cNvPr>
          <p:cNvSpPr/>
          <p:nvPr/>
        </p:nvSpPr>
        <p:spPr>
          <a:xfrm>
            <a:off x="7934499" y="1890266"/>
            <a:ext cx="3514550" cy="609900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bg1"/>
                </a:solidFill>
                <a:latin typeface="Lexend Medium" panose="020B0604020202020204" charset="0"/>
              </a:rPr>
              <a:t>EfficientNet-B4 + BERT-base </a:t>
            </a:r>
            <a:r>
              <a:rPr lang="en-US" sz="1600" dirty="0">
                <a:solidFill>
                  <a:schemeClr val="bg1"/>
                </a:solidFill>
                <a:latin typeface="Lexend Medium" panose="020B0604020202020204" charset="0"/>
              </a:rPr>
              <a:t>with </a:t>
            </a:r>
            <a:r>
              <a:rPr lang="en-US" sz="1600" b="1" dirty="0">
                <a:solidFill>
                  <a:schemeClr val="bg1"/>
                </a:solidFill>
                <a:latin typeface="Lexend Medium" panose="020B0604020202020204" charset="0"/>
              </a:rPr>
              <a:t>Attention</a:t>
            </a:r>
            <a:r>
              <a:rPr lang="en-US" sz="1600" dirty="0">
                <a:solidFill>
                  <a:schemeClr val="bg1"/>
                </a:solidFill>
                <a:latin typeface="Lexend Medium" panose="020B0604020202020204" charset="0"/>
              </a:rPr>
              <a:t> (M2)</a:t>
            </a:r>
            <a:endParaRPr sz="1600" dirty="0">
              <a:solidFill>
                <a:schemeClr val="bg1"/>
              </a:solidFill>
              <a:latin typeface="Lexend Medium" panose="020B0604020202020204" charset="0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3" name="Google Shape;120;g4b9c1dc936709c09_287">
            <a:extLst>
              <a:ext uri="{FF2B5EF4-FFF2-40B4-BE49-F238E27FC236}">
                <a16:creationId xmlns:a16="http://schemas.microsoft.com/office/drawing/2014/main" id="{9570ED92-5EA8-D3F2-5D73-D5FC67608930}"/>
              </a:ext>
            </a:extLst>
          </p:cNvPr>
          <p:cNvSpPr/>
          <p:nvPr/>
        </p:nvSpPr>
        <p:spPr>
          <a:xfrm>
            <a:off x="7964528" y="2692048"/>
            <a:ext cx="3514550" cy="6099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Fine-Tuned </a:t>
            </a: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OpenAI CLIP-</a:t>
            </a:r>
            <a:r>
              <a:rPr lang="en-US" sz="1600" b="1" dirty="0" err="1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ViT</a:t>
            </a: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-L/14 </a:t>
            </a: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with </a:t>
            </a: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Regression Head </a:t>
            </a: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(M3)</a:t>
            </a:r>
            <a:endParaRPr sz="1600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4" name="Google Shape;121;g4b9c1dc936709c09_287">
            <a:extLst>
              <a:ext uri="{FF2B5EF4-FFF2-40B4-BE49-F238E27FC236}">
                <a16:creationId xmlns:a16="http://schemas.microsoft.com/office/drawing/2014/main" id="{36403E39-0CF3-EB45-F336-C8BFB0DBEDFA}"/>
              </a:ext>
            </a:extLst>
          </p:cNvPr>
          <p:cNvSpPr/>
          <p:nvPr/>
        </p:nvSpPr>
        <p:spPr>
          <a:xfrm>
            <a:off x="7964528" y="3493830"/>
            <a:ext cx="3514550" cy="6099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Fine-Tuned </a:t>
            </a: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LAION CLIP-</a:t>
            </a:r>
            <a:r>
              <a:rPr lang="en-US" sz="1600" b="1" dirty="0" err="1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ViT</a:t>
            </a: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-H/14 </a:t>
            </a: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with </a:t>
            </a: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Regression Head </a:t>
            </a: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(M4)</a:t>
            </a:r>
            <a:endParaRPr sz="1600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5" name="Google Shape;122;g4b9c1dc936709c09_287">
            <a:extLst>
              <a:ext uri="{FF2B5EF4-FFF2-40B4-BE49-F238E27FC236}">
                <a16:creationId xmlns:a16="http://schemas.microsoft.com/office/drawing/2014/main" id="{6B9663E6-9CB0-E039-1524-90F5BB324C7B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074949" y="1750132"/>
            <a:ext cx="1138875" cy="75735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23;g4b9c1dc936709c09_287">
            <a:extLst>
              <a:ext uri="{FF2B5EF4-FFF2-40B4-BE49-F238E27FC236}">
                <a16:creationId xmlns:a16="http://schemas.microsoft.com/office/drawing/2014/main" id="{BB9B3849-A0D9-A3E0-7C82-EF232C509AC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074949" y="2507482"/>
            <a:ext cx="1138875" cy="78471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24;g4b9c1dc936709c09_287">
            <a:extLst>
              <a:ext uri="{FF2B5EF4-FFF2-40B4-BE49-F238E27FC236}">
                <a16:creationId xmlns:a16="http://schemas.microsoft.com/office/drawing/2014/main" id="{0858D2F7-0528-9F7F-DA24-64CFDDC0E37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074949" y="2500166"/>
            <a:ext cx="1138875" cy="731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25;g4b9c1dc936709c09_287">
            <a:extLst>
              <a:ext uri="{FF2B5EF4-FFF2-40B4-BE49-F238E27FC236}">
                <a16:creationId xmlns:a16="http://schemas.microsoft.com/office/drawing/2014/main" id="{4C51D5FF-8A64-A248-8994-34185A98B54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7058124" y="1398194"/>
            <a:ext cx="876374" cy="35193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26;g4b9c1dc936709c09_287">
            <a:extLst>
              <a:ext uri="{FF2B5EF4-FFF2-40B4-BE49-F238E27FC236}">
                <a16:creationId xmlns:a16="http://schemas.microsoft.com/office/drawing/2014/main" id="{D990FD2B-683C-FAC7-55F4-A46D844A4AF3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7058124" y="2996998"/>
            <a:ext cx="906404" cy="29520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27;g4b9c1dc936709c09_287">
            <a:extLst>
              <a:ext uri="{FF2B5EF4-FFF2-40B4-BE49-F238E27FC236}">
                <a16:creationId xmlns:a16="http://schemas.microsoft.com/office/drawing/2014/main" id="{465802AF-DFE6-A727-8A09-47AABCFF737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058124" y="3292200"/>
            <a:ext cx="906404" cy="50658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119;g4b9c1dc936709c09_287">
            <a:extLst>
              <a:ext uri="{FF2B5EF4-FFF2-40B4-BE49-F238E27FC236}">
                <a16:creationId xmlns:a16="http://schemas.microsoft.com/office/drawing/2014/main" id="{3469AA1F-36D2-DEED-32E0-FE5062D0C0F2}"/>
              </a:ext>
            </a:extLst>
          </p:cNvPr>
          <p:cNvSpPr/>
          <p:nvPr/>
        </p:nvSpPr>
        <p:spPr>
          <a:xfrm>
            <a:off x="7934498" y="1093244"/>
            <a:ext cx="3514551" cy="6099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Sentence Transformers</a:t>
            </a: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(Text Embedding) + </a:t>
            </a:r>
            <a:r>
              <a:rPr lang="en-US" sz="1600" b="1" dirty="0" err="1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XGBoost</a:t>
            </a: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(M1)</a:t>
            </a:r>
          </a:p>
        </p:txBody>
      </p:sp>
      <p:cxnSp>
        <p:nvCxnSpPr>
          <p:cNvPr id="26" name="Google Shape;125;g4b9c1dc936709c09_287">
            <a:extLst>
              <a:ext uri="{FF2B5EF4-FFF2-40B4-BE49-F238E27FC236}">
                <a16:creationId xmlns:a16="http://schemas.microsoft.com/office/drawing/2014/main" id="{89BF57C9-3C41-D9F4-514A-AF22E6E8A32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058124" y="2195216"/>
            <a:ext cx="876375" cy="30495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C13B2C64-696D-E324-F925-AB30112A7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35206"/>
              </p:ext>
            </p:extLst>
          </p:nvPr>
        </p:nvGraphicFramePr>
        <p:xfrm>
          <a:off x="2692899" y="4368800"/>
          <a:ext cx="7651252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4052">
                  <a:extLst>
                    <a:ext uri="{9D8B030D-6E8A-4147-A177-3AD203B41FA5}">
                      <a16:colId xmlns:a16="http://schemas.microsoft.com/office/drawing/2014/main" val="131321994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135648970"/>
                    </a:ext>
                  </a:extLst>
                </a:gridCol>
                <a:gridCol w="5822950">
                  <a:extLst>
                    <a:ext uri="{9D8B030D-6E8A-4147-A177-3AD203B41FA5}">
                      <a16:colId xmlns:a16="http://schemas.microsoft.com/office/drawing/2014/main" val="1276529199"/>
                    </a:ext>
                  </a:extLst>
                </a:gridCol>
              </a:tblGrid>
              <a:tr h="36320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Rationale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7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M1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53.78%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Establish a text-only baseline.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43.17%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Validated that multi-modality improves performance.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5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41.97%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Benchmark the hypothesis against a large VLM.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0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M4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40.55%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Scaling to CLIP-H/14 improved performance further by 1.4%.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51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64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5;g4b9c1dc936709c09_287">
            <a:extLst>
              <a:ext uri="{FF2B5EF4-FFF2-40B4-BE49-F238E27FC236}">
                <a16:creationId xmlns:a16="http://schemas.microsoft.com/office/drawing/2014/main" id="{B374C0E1-5A6E-467F-2008-3892C00CF34F}"/>
              </a:ext>
            </a:extLst>
          </p:cNvPr>
          <p:cNvSpPr/>
          <p:nvPr/>
        </p:nvSpPr>
        <p:spPr>
          <a:xfrm>
            <a:off x="436637" y="4505218"/>
            <a:ext cx="2861367" cy="2229433"/>
          </a:xfrm>
          <a:prstGeom prst="roundRect">
            <a:avLst>
              <a:gd name="adj" fmla="val 13549"/>
            </a:avLst>
          </a:prstGeom>
          <a:solidFill>
            <a:schemeClr val="tx1">
              <a:alpha val="25098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32" name="Google Shape;115;g4b9c1dc936709c09_287">
            <a:extLst>
              <a:ext uri="{FF2B5EF4-FFF2-40B4-BE49-F238E27FC236}">
                <a16:creationId xmlns:a16="http://schemas.microsoft.com/office/drawing/2014/main" id="{E330534F-3FBA-C8B0-D9BF-C1C8CA978F56}"/>
              </a:ext>
            </a:extLst>
          </p:cNvPr>
          <p:cNvSpPr/>
          <p:nvPr/>
        </p:nvSpPr>
        <p:spPr>
          <a:xfrm>
            <a:off x="2125517" y="1339581"/>
            <a:ext cx="6206825" cy="2312882"/>
          </a:xfrm>
          <a:prstGeom prst="roundRect">
            <a:avLst>
              <a:gd name="adj" fmla="val 13549"/>
            </a:avLst>
          </a:prstGeom>
          <a:solidFill>
            <a:schemeClr val="tx1">
              <a:alpha val="25098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8C7C097-20E2-A32D-AFCC-3DAEEB18F269}"/>
              </a:ext>
            </a:extLst>
          </p:cNvPr>
          <p:cNvSpPr txBox="1">
            <a:spLocks/>
          </p:cNvSpPr>
          <p:nvPr/>
        </p:nvSpPr>
        <p:spPr>
          <a:xfrm>
            <a:off x="581589" y="14018"/>
            <a:ext cx="10416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9900"/>
                </a:solidFill>
              </a:rPr>
              <a:t>Final Model Architecture &amp; Post-Processing</a:t>
            </a:r>
          </a:p>
        </p:txBody>
      </p:sp>
      <p:sp>
        <p:nvSpPr>
          <p:cNvPr id="22" name="Google Shape;115;g4b9c1dc936709c09_287">
            <a:extLst>
              <a:ext uri="{FF2B5EF4-FFF2-40B4-BE49-F238E27FC236}">
                <a16:creationId xmlns:a16="http://schemas.microsoft.com/office/drawing/2014/main" id="{09F7C603-F0EE-FCB4-E766-6C8B8C47B1D8}"/>
              </a:ext>
            </a:extLst>
          </p:cNvPr>
          <p:cNvSpPr/>
          <p:nvPr/>
        </p:nvSpPr>
        <p:spPr>
          <a:xfrm>
            <a:off x="231171" y="2028775"/>
            <a:ext cx="1684961" cy="5259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Product Image</a:t>
            </a:r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3" name="Google Shape;116;g4b9c1dc936709c09_287">
            <a:extLst>
              <a:ext uri="{FF2B5EF4-FFF2-40B4-BE49-F238E27FC236}">
                <a16:creationId xmlns:a16="http://schemas.microsoft.com/office/drawing/2014/main" id="{E0F28923-8095-2520-F367-42CA998284C2}"/>
              </a:ext>
            </a:extLst>
          </p:cNvPr>
          <p:cNvSpPr/>
          <p:nvPr/>
        </p:nvSpPr>
        <p:spPr>
          <a:xfrm>
            <a:off x="5029575" y="2311023"/>
            <a:ext cx="1833760" cy="5259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Concatenation</a:t>
            </a:r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8" name="Google Shape;121;g4b9c1dc936709c09_287">
            <a:extLst>
              <a:ext uri="{FF2B5EF4-FFF2-40B4-BE49-F238E27FC236}">
                <a16:creationId xmlns:a16="http://schemas.microsoft.com/office/drawing/2014/main" id="{4A0D98B8-61DF-35D1-FCEA-9A26222C4A20}"/>
              </a:ext>
            </a:extLst>
          </p:cNvPr>
          <p:cNvSpPr/>
          <p:nvPr/>
        </p:nvSpPr>
        <p:spPr>
          <a:xfrm>
            <a:off x="10669407" y="2269022"/>
            <a:ext cx="1309824" cy="6099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Predicted Price</a:t>
            </a:r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29" name="Google Shape;122;g4b9c1dc936709c09_287">
            <a:extLst>
              <a:ext uri="{FF2B5EF4-FFF2-40B4-BE49-F238E27FC236}">
                <a16:creationId xmlns:a16="http://schemas.microsoft.com/office/drawing/2014/main" id="{BB89346C-9FB3-5DCF-9286-FA40CEB123D5}"/>
              </a:ext>
            </a:extLst>
          </p:cNvPr>
          <p:cNvCxnSpPr>
            <a:cxnSpLocks/>
            <a:stCxn id="83" idx="3"/>
            <a:endCxn id="23" idx="1"/>
          </p:cNvCxnSpPr>
          <p:nvPr/>
        </p:nvCxnSpPr>
        <p:spPr>
          <a:xfrm>
            <a:off x="4032607" y="2291725"/>
            <a:ext cx="996968" cy="28224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23;g4b9c1dc936709c09_287">
            <a:extLst>
              <a:ext uri="{FF2B5EF4-FFF2-40B4-BE49-F238E27FC236}">
                <a16:creationId xmlns:a16="http://schemas.microsoft.com/office/drawing/2014/main" id="{F09D3CA6-A8E1-8533-67F3-87AA88BDF57A}"/>
              </a:ext>
            </a:extLst>
          </p:cNvPr>
          <p:cNvCxnSpPr>
            <a:cxnSpLocks/>
            <a:stCxn id="22" idx="3"/>
            <a:endCxn id="83" idx="1"/>
          </p:cNvCxnSpPr>
          <p:nvPr/>
        </p:nvCxnSpPr>
        <p:spPr>
          <a:xfrm>
            <a:off x="1916132" y="2291725"/>
            <a:ext cx="38067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24;g4b9c1dc936709c09_287">
            <a:extLst>
              <a:ext uri="{FF2B5EF4-FFF2-40B4-BE49-F238E27FC236}">
                <a16:creationId xmlns:a16="http://schemas.microsoft.com/office/drawing/2014/main" id="{B3446134-0028-6425-7D03-669B6F4B2F6E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>
            <a:off x="1916132" y="2980919"/>
            <a:ext cx="375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Google Shape;115;g4b9c1dc936709c09_287">
            <a:extLst>
              <a:ext uri="{FF2B5EF4-FFF2-40B4-BE49-F238E27FC236}">
                <a16:creationId xmlns:a16="http://schemas.microsoft.com/office/drawing/2014/main" id="{7EAFD853-B50B-6753-A1E9-440D5EE09BBB}"/>
              </a:ext>
            </a:extLst>
          </p:cNvPr>
          <p:cNvSpPr/>
          <p:nvPr/>
        </p:nvSpPr>
        <p:spPr>
          <a:xfrm>
            <a:off x="231171" y="2717969"/>
            <a:ext cx="1684961" cy="5259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Product Text</a:t>
            </a:r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2" name="Google Shape;115;g4b9c1dc936709c09_287">
            <a:extLst>
              <a:ext uri="{FF2B5EF4-FFF2-40B4-BE49-F238E27FC236}">
                <a16:creationId xmlns:a16="http://schemas.microsoft.com/office/drawing/2014/main" id="{EA9AE665-0046-7E18-08D6-CD76E1E5EED0}"/>
              </a:ext>
            </a:extLst>
          </p:cNvPr>
          <p:cNvSpPr/>
          <p:nvPr/>
        </p:nvSpPr>
        <p:spPr>
          <a:xfrm>
            <a:off x="2291443" y="2717969"/>
            <a:ext cx="1735799" cy="5259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Text Encoder</a:t>
            </a:r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3" name="Google Shape;115;g4b9c1dc936709c09_287">
            <a:extLst>
              <a:ext uri="{FF2B5EF4-FFF2-40B4-BE49-F238E27FC236}">
                <a16:creationId xmlns:a16="http://schemas.microsoft.com/office/drawing/2014/main" id="{BB2AC6C4-5283-03B7-D46C-B571D5318C5C}"/>
              </a:ext>
            </a:extLst>
          </p:cNvPr>
          <p:cNvSpPr/>
          <p:nvPr/>
        </p:nvSpPr>
        <p:spPr>
          <a:xfrm>
            <a:off x="2296808" y="2028775"/>
            <a:ext cx="1735799" cy="5259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Image Encoder</a:t>
            </a:r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90" name="Google Shape;122;g4b9c1dc936709c09_287">
            <a:extLst>
              <a:ext uri="{FF2B5EF4-FFF2-40B4-BE49-F238E27FC236}">
                <a16:creationId xmlns:a16="http://schemas.microsoft.com/office/drawing/2014/main" id="{7BB9CCE6-52D2-7B31-3777-AF6F442C13D2}"/>
              </a:ext>
            </a:extLst>
          </p:cNvPr>
          <p:cNvCxnSpPr>
            <a:cxnSpLocks/>
            <a:stCxn id="82" idx="3"/>
            <a:endCxn id="23" idx="1"/>
          </p:cNvCxnSpPr>
          <p:nvPr/>
        </p:nvCxnSpPr>
        <p:spPr>
          <a:xfrm flipV="1">
            <a:off x="4027242" y="2573973"/>
            <a:ext cx="1002333" cy="4069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2DF01CF-05E2-F606-C757-D1B992DE0E0C}"/>
              </a:ext>
            </a:extLst>
          </p:cNvPr>
          <p:cNvSpPr txBox="1"/>
          <p:nvPr/>
        </p:nvSpPr>
        <p:spPr>
          <a:xfrm rot="1033424">
            <a:off x="3900778" y="1920048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exend Medium" panose="020B0604020202020204" charset="0"/>
              </a:rPr>
              <a:t>1024-D Image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Lexend Medium" panose="020B0604020202020204" charset="0"/>
              </a:rPr>
              <a:t>Embedding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2E85200-63C7-EF8B-ECC9-C5F3245ACD58}"/>
              </a:ext>
            </a:extLst>
          </p:cNvPr>
          <p:cNvSpPr txBox="1"/>
          <p:nvPr/>
        </p:nvSpPr>
        <p:spPr>
          <a:xfrm rot="20193263">
            <a:off x="3992716" y="2770964"/>
            <a:ext cx="1145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exend Medium" panose="020B0604020202020204" charset="0"/>
              </a:rPr>
              <a:t>1024-D Text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Lexend Medium" panose="020B0604020202020204" charset="0"/>
              </a:rPr>
              <a:t>Embedding</a:t>
            </a:r>
          </a:p>
        </p:txBody>
      </p:sp>
      <p:sp>
        <p:nvSpPr>
          <p:cNvPr id="103" name="Google Shape;116;g4b9c1dc936709c09_287">
            <a:extLst>
              <a:ext uri="{FF2B5EF4-FFF2-40B4-BE49-F238E27FC236}">
                <a16:creationId xmlns:a16="http://schemas.microsoft.com/office/drawing/2014/main" id="{4EBA65B2-B4EC-F702-37A7-97376EC14DD1}"/>
              </a:ext>
            </a:extLst>
          </p:cNvPr>
          <p:cNvSpPr/>
          <p:nvPr/>
        </p:nvSpPr>
        <p:spPr>
          <a:xfrm>
            <a:off x="8559714" y="1545115"/>
            <a:ext cx="1833760" cy="2057715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Regression Head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Multi-Layer Perceptron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Batch Normalization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GELU Activation</a:t>
            </a:r>
          </a:p>
        </p:txBody>
      </p:sp>
      <p:cxnSp>
        <p:nvCxnSpPr>
          <p:cNvPr id="105" name="Google Shape;122;g4b9c1dc936709c09_287">
            <a:extLst>
              <a:ext uri="{FF2B5EF4-FFF2-40B4-BE49-F238E27FC236}">
                <a16:creationId xmlns:a16="http://schemas.microsoft.com/office/drawing/2014/main" id="{10FA002B-4AB3-4EAF-5099-5E0ECE577909}"/>
              </a:ext>
            </a:extLst>
          </p:cNvPr>
          <p:cNvCxnSpPr>
            <a:cxnSpLocks/>
            <a:stCxn id="23" idx="3"/>
            <a:endCxn id="103" idx="1"/>
          </p:cNvCxnSpPr>
          <p:nvPr/>
        </p:nvCxnSpPr>
        <p:spPr>
          <a:xfrm>
            <a:off x="6863335" y="2573973"/>
            <a:ext cx="169637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A73C1DE-B00D-5D51-3C2A-A652D8DAD412}"/>
              </a:ext>
            </a:extLst>
          </p:cNvPr>
          <p:cNvSpPr txBox="1"/>
          <p:nvPr/>
        </p:nvSpPr>
        <p:spPr>
          <a:xfrm>
            <a:off x="6869140" y="2313703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exend Medium" panose="020B0604020202020204" charset="0"/>
              </a:rPr>
              <a:t>2048-D Fused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Lexend Medium" panose="020B0604020202020204" charset="0"/>
              </a:rPr>
              <a:t>Features</a:t>
            </a:r>
          </a:p>
        </p:txBody>
      </p:sp>
      <p:cxnSp>
        <p:nvCxnSpPr>
          <p:cNvPr id="111" name="Google Shape;124;g4b9c1dc936709c09_287">
            <a:extLst>
              <a:ext uri="{FF2B5EF4-FFF2-40B4-BE49-F238E27FC236}">
                <a16:creationId xmlns:a16="http://schemas.microsoft.com/office/drawing/2014/main" id="{1047E58D-50EB-83B7-FAC9-BCB3CA24B157}"/>
              </a:ext>
            </a:extLst>
          </p:cNvPr>
          <p:cNvCxnSpPr>
            <a:cxnSpLocks/>
            <a:stCxn id="103" idx="3"/>
            <a:endCxn id="28" idx="1"/>
          </p:cNvCxnSpPr>
          <p:nvPr/>
        </p:nvCxnSpPr>
        <p:spPr>
          <a:xfrm flipV="1">
            <a:off x="10393474" y="2573972"/>
            <a:ext cx="275933" cy="1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48A8C5D-371D-A987-8F74-82EA91558B94}"/>
              </a:ext>
            </a:extLst>
          </p:cNvPr>
          <p:cNvSpPr txBox="1"/>
          <p:nvPr/>
        </p:nvSpPr>
        <p:spPr>
          <a:xfrm>
            <a:off x="5808423" y="1398094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exend Medium" panose="020B0604020202020204" charset="0"/>
              </a:rPr>
              <a:t>Feature Representation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exend Medium" panose="020B0604020202020204" charset="0"/>
              </a:rPr>
              <a:t>(LAION CLIP-</a:t>
            </a:r>
            <a:r>
              <a:rPr lang="en-US" sz="1600" b="1" dirty="0" err="1">
                <a:solidFill>
                  <a:schemeClr val="bg1"/>
                </a:solidFill>
                <a:latin typeface="Lexend Medium" panose="020B0604020202020204" charset="0"/>
              </a:rPr>
              <a:t>ViT</a:t>
            </a:r>
            <a:r>
              <a:rPr lang="en-US" sz="1600" b="1" dirty="0">
                <a:solidFill>
                  <a:schemeClr val="bg1"/>
                </a:solidFill>
                <a:latin typeface="Lexend Medium" panose="020B0604020202020204" charset="0"/>
              </a:rPr>
              <a:t>-H/14)</a:t>
            </a:r>
          </a:p>
        </p:txBody>
      </p:sp>
      <p:sp>
        <p:nvSpPr>
          <p:cNvPr id="139" name="Google Shape;115;g4b9c1dc936709c09_287">
            <a:extLst>
              <a:ext uri="{FF2B5EF4-FFF2-40B4-BE49-F238E27FC236}">
                <a16:creationId xmlns:a16="http://schemas.microsoft.com/office/drawing/2014/main" id="{ECF877E8-1BB0-74CE-86C7-E2D147BD6070}"/>
              </a:ext>
            </a:extLst>
          </p:cNvPr>
          <p:cNvSpPr/>
          <p:nvPr/>
        </p:nvSpPr>
        <p:spPr>
          <a:xfrm>
            <a:off x="3811715" y="5351797"/>
            <a:ext cx="729838" cy="5259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M3</a:t>
            </a:r>
          </a:p>
        </p:txBody>
      </p:sp>
      <p:sp>
        <p:nvSpPr>
          <p:cNvPr id="140" name="Google Shape;115;g4b9c1dc936709c09_287">
            <a:extLst>
              <a:ext uri="{FF2B5EF4-FFF2-40B4-BE49-F238E27FC236}">
                <a16:creationId xmlns:a16="http://schemas.microsoft.com/office/drawing/2014/main" id="{5D413108-8F05-087B-F93F-76A9E169DA16}"/>
              </a:ext>
            </a:extLst>
          </p:cNvPr>
          <p:cNvSpPr/>
          <p:nvPr/>
        </p:nvSpPr>
        <p:spPr>
          <a:xfrm>
            <a:off x="3811715" y="5968680"/>
            <a:ext cx="729838" cy="5259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M4</a:t>
            </a:r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44" name="Google Shape;115;g4b9c1dc936709c09_287">
            <a:extLst>
              <a:ext uri="{FF2B5EF4-FFF2-40B4-BE49-F238E27FC236}">
                <a16:creationId xmlns:a16="http://schemas.microsoft.com/office/drawing/2014/main" id="{62FD5DE8-B0FD-0155-4750-C310FE5D8BB6}"/>
              </a:ext>
            </a:extLst>
          </p:cNvPr>
          <p:cNvSpPr/>
          <p:nvPr/>
        </p:nvSpPr>
        <p:spPr>
          <a:xfrm>
            <a:off x="6704458" y="5247376"/>
            <a:ext cx="1735799" cy="734739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Final Predicted Price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8.455</a:t>
            </a:r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46" name="Google Shape;123;g4b9c1dc936709c09_287">
            <a:extLst>
              <a:ext uri="{FF2B5EF4-FFF2-40B4-BE49-F238E27FC236}">
                <a16:creationId xmlns:a16="http://schemas.microsoft.com/office/drawing/2014/main" id="{7F82DDF2-E14A-D988-066B-8F920D83E3CB}"/>
              </a:ext>
            </a:extLst>
          </p:cNvPr>
          <p:cNvCxnSpPr>
            <a:cxnSpLocks/>
            <a:stCxn id="139" idx="3"/>
            <a:endCxn id="66" idx="1"/>
          </p:cNvCxnSpPr>
          <p:nvPr/>
        </p:nvCxnSpPr>
        <p:spPr>
          <a:xfrm>
            <a:off x="4541553" y="5614747"/>
            <a:ext cx="48337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23;g4b9c1dc936709c09_287">
            <a:extLst>
              <a:ext uri="{FF2B5EF4-FFF2-40B4-BE49-F238E27FC236}">
                <a16:creationId xmlns:a16="http://schemas.microsoft.com/office/drawing/2014/main" id="{4529AAFF-0ADF-E5EF-C3B6-A3D2C2FFC8F9}"/>
              </a:ext>
            </a:extLst>
          </p:cNvPr>
          <p:cNvCxnSpPr>
            <a:cxnSpLocks/>
            <a:stCxn id="140" idx="3"/>
            <a:endCxn id="66" idx="1"/>
          </p:cNvCxnSpPr>
          <p:nvPr/>
        </p:nvCxnSpPr>
        <p:spPr>
          <a:xfrm flipV="1">
            <a:off x="4541553" y="5614747"/>
            <a:ext cx="483378" cy="616883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795510A9-87AA-2889-2A6D-2ACFC378C81F}"/>
              </a:ext>
            </a:extLst>
          </p:cNvPr>
          <p:cNvSpPr txBox="1">
            <a:spLocks/>
          </p:cNvSpPr>
          <p:nvPr/>
        </p:nvSpPr>
        <p:spPr>
          <a:xfrm>
            <a:off x="2590179" y="3999897"/>
            <a:ext cx="6712551" cy="476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Final Model: Weighted Ensemble of M2, M3 and M4</a:t>
            </a:r>
          </a:p>
        </p:txBody>
      </p:sp>
      <p:sp>
        <p:nvSpPr>
          <p:cNvPr id="169" name="Google Shape;115;g4b9c1dc936709c09_287">
            <a:extLst>
              <a:ext uri="{FF2B5EF4-FFF2-40B4-BE49-F238E27FC236}">
                <a16:creationId xmlns:a16="http://schemas.microsoft.com/office/drawing/2014/main" id="{EA6EF80A-7B4C-6AB0-3B7E-4BD0C2A4535B}"/>
              </a:ext>
            </a:extLst>
          </p:cNvPr>
          <p:cNvSpPr/>
          <p:nvPr/>
        </p:nvSpPr>
        <p:spPr>
          <a:xfrm>
            <a:off x="8815907" y="4804894"/>
            <a:ext cx="3163324" cy="1450466"/>
          </a:xfrm>
          <a:prstGeom prst="roundRect">
            <a:avLst>
              <a:gd name="adj" fmla="val 13549"/>
            </a:avLst>
          </a:prstGeom>
          <a:solidFill>
            <a:schemeClr val="tx1">
              <a:alpha val="25098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Weights were optimized via </a:t>
            </a:r>
            <a:r>
              <a:rPr lang="en-US" sz="1600" b="1" dirty="0" err="1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GridSearch</a:t>
            </a: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to minimize validation SMAPE.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Improved robustness and accuracy.</a:t>
            </a:r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71" name="Google Shape;115;g4b9c1dc936709c09_287">
            <a:extLst>
              <a:ext uri="{FF2B5EF4-FFF2-40B4-BE49-F238E27FC236}">
                <a16:creationId xmlns:a16="http://schemas.microsoft.com/office/drawing/2014/main" id="{A07E862B-1B0B-152D-7558-760FDEE2CC79}"/>
              </a:ext>
            </a:extLst>
          </p:cNvPr>
          <p:cNvSpPr/>
          <p:nvPr/>
        </p:nvSpPr>
        <p:spPr>
          <a:xfrm>
            <a:off x="3811715" y="4734915"/>
            <a:ext cx="729838" cy="525900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M2</a:t>
            </a:r>
          </a:p>
        </p:txBody>
      </p:sp>
      <p:cxnSp>
        <p:nvCxnSpPr>
          <p:cNvPr id="178" name="Google Shape;123;g4b9c1dc936709c09_287">
            <a:extLst>
              <a:ext uri="{FF2B5EF4-FFF2-40B4-BE49-F238E27FC236}">
                <a16:creationId xmlns:a16="http://schemas.microsoft.com/office/drawing/2014/main" id="{9755CC7D-8F12-5DD4-DF3D-A268CDF210DE}"/>
              </a:ext>
            </a:extLst>
          </p:cNvPr>
          <p:cNvCxnSpPr>
            <a:cxnSpLocks/>
            <a:stCxn id="171" idx="3"/>
            <a:endCxn id="66" idx="1"/>
          </p:cNvCxnSpPr>
          <p:nvPr/>
        </p:nvCxnSpPr>
        <p:spPr>
          <a:xfrm>
            <a:off x="4541553" y="4997865"/>
            <a:ext cx="483378" cy="61688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BE16C2-1D0F-C4E6-E453-0EC3DFB1C8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47" y="4566715"/>
            <a:ext cx="1493037" cy="12200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748330-66CC-5808-1E33-965312DA67C1}"/>
              </a:ext>
            </a:extLst>
          </p:cNvPr>
          <p:cNvSpPr txBox="1"/>
          <p:nvPr/>
        </p:nvSpPr>
        <p:spPr>
          <a:xfrm>
            <a:off x="429058" y="5769965"/>
            <a:ext cx="2974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Item Id: 40595</a:t>
            </a:r>
          </a:p>
          <a:p>
            <a:pPr algn="just"/>
            <a:r>
              <a:rPr lang="fr-FR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Item Description: Royal Lime </a:t>
            </a:r>
          </a:p>
          <a:p>
            <a:pPr algn="just"/>
            <a:r>
              <a:rPr lang="fr-FR" b="1" dirty="0" err="1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Gelatin</a:t>
            </a:r>
            <a:r>
              <a:rPr lang="fr-FR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Dessert Mix…</a:t>
            </a:r>
          </a:p>
        </p:txBody>
      </p:sp>
      <p:cxnSp>
        <p:nvCxnSpPr>
          <p:cNvPr id="24" name="Google Shape;123;g4b9c1dc936709c09_287">
            <a:extLst>
              <a:ext uri="{FF2B5EF4-FFF2-40B4-BE49-F238E27FC236}">
                <a16:creationId xmlns:a16="http://schemas.microsoft.com/office/drawing/2014/main" id="{BCEA9E94-B4A1-34DB-53F1-178DAD5BA71D}"/>
              </a:ext>
            </a:extLst>
          </p:cNvPr>
          <p:cNvCxnSpPr>
            <a:cxnSpLocks/>
            <a:stCxn id="20" idx="3"/>
            <a:endCxn id="171" idx="1"/>
          </p:cNvCxnSpPr>
          <p:nvPr/>
        </p:nvCxnSpPr>
        <p:spPr>
          <a:xfrm flipV="1">
            <a:off x="3298004" y="4997865"/>
            <a:ext cx="513711" cy="62207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23;g4b9c1dc936709c09_287">
            <a:extLst>
              <a:ext uri="{FF2B5EF4-FFF2-40B4-BE49-F238E27FC236}">
                <a16:creationId xmlns:a16="http://schemas.microsoft.com/office/drawing/2014/main" id="{2DE51DA8-608E-CC77-D894-08219A983E10}"/>
              </a:ext>
            </a:extLst>
          </p:cNvPr>
          <p:cNvCxnSpPr>
            <a:cxnSpLocks/>
            <a:stCxn id="20" idx="3"/>
            <a:endCxn id="139" idx="1"/>
          </p:cNvCxnSpPr>
          <p:nvPr/>
        </p:nvCxnSpPr>
        <p:spPr>
          <a:xfrm flipV="1">
            <a:off x="3298004" y="5614747"/>
            <a:ext cx="513711" cy="518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123;g4b9c1dc936709c09_287">
            <a:extLst>
              <a:ext uri="{FF2B5EF4-FFF2-40B4-BE49-F238E27FC236}">
                <a16:creationId xmlns:a16="http://schemas.microsoft.com/office/drawing/2014/main" id="{6BC46CFB-CA8B-4821-D81C-405D94E11D32}"/>
              </a:ext>
            </a:extLst>
          </p:cNvPr>
          <p:cNvCxnSpPr>
            <a:cxnSpLocks/>
            <a:stCxn id="20" idx="3"/>
            <a:endCxn id="140" idx="1"/>
          </p:cNvCxnSpPr>
          <p:nvPr/>
        </p:nvCxnSpPr>
        <p:spPr>
          <a:xfrm>
            <a:off x="3298004" y="5619935"/>
            <a:ext cx="513711" cy="611695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115;g4b9c1dc936709c09_287">
            <a:extLst>
              <a:ext uri="{FF2B5EF4-FFF2-40B4-BE49-F238E27FC236}">
                <a16:creationId xmlns:a16="http://schemas.microsoft.com/office/drawing/2014/main" id="{05602923-6B21-38D8-220A-AC92787D8092}"/>
              </a:ext>
            </a:extLst>
          </p:cNvPr>
          <p:cNvSpPr/>
          <p:nvPr/>
        </p:nvSpPr>
        <p:spPr>
          <a:xfrm>
            <a:off x="5024931" y="5303712"/>
            <a:ext cx="1102533" cy="622069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Ensemble</a:t>
            </a:r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73" name="Google Shape;123;g4b9c1dc936709c09_287">
            <a:extLst>
              <a:ext uri="{FF2B5EF4-FFF2-40B4-BE49-F238E27FC236}">
                <a16:creationId xmlns:a16="http://schemas.microsoft.com/office/drawing/2014/main" id="{FAFE4925-6012-55D5-E05C-2CF8816F76EC}"/>
              </a:ext>
            </a:extLst>
          </p:cNvPr>
          <p:cNvCxnSpPr>
            <a:cxnSpLocks/>
            <a:stCxn id="66" idx="3"/>
            <a:endCxn id="144" idx="1"/>
          </p:cNvCxnSpPr>
          <p:nvPr/>
        </p:nvCxnSpPr>
        <p:spPr>
          <a:xfrm flipV="1">
            <a:off x="6127464" y="5614746"/>
            <a:ext cx="576994" cy="1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6495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g4b9c1dc936709c09_287">
            <a:extLst>
              <a:ext uri="{FF2B5EF4-FFF2-40B4-BE49-F238E27FC236}">
                <a16:creationId xmlns:a16="http://schemas.microsoft.com/office/drawing/2014/main" id="{8BFA3A73-F20F-E5FC-321A-4F1C4083FA03}"/>
              </a:ext>
            </a:extLst>
          </p:cNvPr>
          <p:cNvSpPr/>
          <p:nvPr/>
        </p:nvSpPr>
        <p:spPr>
          <a:xfrm>
            <a:off x="719194" y="1677621"/>
            <a:ext cx="5469001" cy="4887566"/>
          </a:xfrm>
          <a:prstGeom prst="roundRect">
            <a:avLst>
              <a:gd name="adj" fmla="val 13549"/>
            </a:avLst>
          </a:prstGeom>
          <a:solidFill>
            <a:schemeClr val="tx1">
              <a:alpha val="25098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sz="1600" b="1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6721"/>
            <a:ext cx="5385955" cy="4739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Hyper-parameters and Training details:</a:t>
            </a:r>
          </a:p>
          <a:p>
            <a:r>
              <a:rPr lang="en-US" dirty="0"/>
              <a:t>Target Variable: log(1 + price)</a:t>
            </a:r>
          </a:p>
          <a:p>
            <a:r>
              <a:rPr lang="en-US" dirty="0"/>
              <a:t>Loss Function: SMAPE</a:t>
            </a:r>
          </a:p>
          <a:p>
            <a:r>
              <a:rPr lang="en-US" dirty="0"/>
              <a:t>Train/Validation Split: 85%/15%</a:t>
            </a:r>
          </a:p>
          <a:p>
            <a:r>
              <a:rPr lang="en-US" dirty="0"/>
              <a:t>Optimizer: </a:t>
            </a:r>
            <a:r>
              <a:rPr lang="en-US" dirty="0" err="1"/>
              <a:t>AdamW</a:t>
            </a:r>
            <a:r>
              <a:rPr lang="en-US" dirty="0"/>
              <a:t> </a:t>
            </a:r>
          </a:p>
          <a:p>
            <a:r>
              <a:rPr lang="en-US" dirty="0"/>
              <a:t>Epochs per model:</a:t>
            </a:r>
          </a:p>
          <a:p>
            <a:pPr lvl="1"/>
            <a:r>
              <a:rPr lang="en-US" dirty="0"/>
              <a:t>Epochs (M2): 15</a:t>
            </a:r>
          </a:p>
          <a:p>
            <a:pPr lvl="1"/>
            <a:r>
              <a:rPr lang="en-US" dirty="0"/>
              <a:t>Epochs (M3): 30</a:t>
            </a:r>
          </a:p>
          <a:p>
            <a:pPr lvl="1"/>
            <a:r>
              <a:rPr lang="en-US" dirty="0"/>
              <a:t>Epochs (M4): 45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3E06AE-251A-D8D8-0481-9002824A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89" y="14018"/>
            <a:ext cx="10026478" cy="1325563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Training Configuration and Performance Summary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98ADE36-196D-18A4-1138-B87E8AABC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87320"/>
              </p:ext>
            </p:extLst>
          </p:nvPr>
        </p:nvGraphicFramePr>
        <p:xfrm>
          <a:off x="6552928" y="1677621"/>
          <a:ext cx="51493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357">
                  <a:extLst>
                    <a:ext uri="{9D8B030D-6E8A-4147-A177-3AD203B41FA5}">
                      <a16:colId xmlns:a16="http://schemas.microsoft.com/office/drawing/2014/main" val="2104057802"/>
                    </a:ext>
                  </a:extLst>
                </a:gridCol>
                <a:gridCol w="1263722">
                  <a:extLst>
                    <a:ext uri="{9D8B030D-6E8A-4147-A177-3AD203B41FA5}">
                      <a16:colId xmlns:a16="http://schemas.microsoft.com/office/drawing/2014/main" val="4037775864"/>
                    </a:ext>
                  </a:extLst>
                </a:gridCol>
                <a:gridCol w="1017141">
                  <a:extLst>
                    <a:ext uri="{9D8B030D-6E8A-4147-A177-3AD203B41FA5}">
                      <a16:colId xmlns:a16="http://schemas.microsoft.com/office/drawing/2014/main" val="1365035080"/>
                    </a:ext>
                  </a:extLst>
                </a:gridCol>
                <a:gridCol w="1166117">
                  <a:extLst>
                    <a:ext uri="{9D8B030D-6E8A-4147-A177-3AD203B41FA5}">
                      <a16:colId xmlns:a16="http://schemas.microsoft.com/office/drawing/2014/main" val="146611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SMAPE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MAE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RMSE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8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M1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53.78%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1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M2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43.17%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9.67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21.04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5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M3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41.97%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9.56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21.94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69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M4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40.55%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9.48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20.46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8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Final Ensemble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39.45%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8795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37CE63D-9DD6-3C41-ED7A-128EFEFF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93587"/>
              </p:ext>
            </p:extLst>
          </p:nvPr>
        </p:nvGraphicFramePr>
        <p:xfrm>
          <a:off x="7289800" y="4448859"/>
          <a:ext cx="406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73">
                  <a:extLst>
                    <a:ext uri="{9D8B030D-6E8A-4147-A177-3AD203B41FA5}">
                      <a16:colId xmlns:a16="http://schemas.microsoft.com/office/drawing/2014/main" val="3587857775"/>
                    </a:ext>
                  </a:extLst>
                </a:gridCol>
                <a:gridCol w="3163027">
                  <a:extLst>
                    <a:ext uri="{9D8B030D-6E8A-4147-A177-3AD203B41FA5}">
                      <a16:colId xmlns:a16="http://schemas.microsoft.com/office/drawing/2014/main" val="98011768"/>
                    </a:ext>
                  </a:extLst>
                </a:gridCol>
              </a:tblGrid>
              <a:tr h="36333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Inference Time per data point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24280"/>
                  </a:ext>
                </a:extLst>
              </a:tr>
              <a:tr h="36333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M2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25.30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20397"/>
                  </a:ext>
                </a:extLst>
              </a:tr>
              <a:tr h="36333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M3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10.08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42617"/>
                  </a:ext>
                </a:extLst>
              </a:tr>
              <a:tr h="36333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M4</a:t>
                      </a: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11.37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2626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21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7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3;g303b9f3ee64_31_1">
            <a:extLst>
              <a:ext uri="{FF2B5EF4-FFF2-40B4-BE49-F238E27FC236}">
                <a16:creationId xmlns:a16="http://schemas.microsoft.com/office/drawing/2014/main" id="{463CE8AB-71EB-94A4-14C7-A18BB53688F3}"/>
              </a:ext>
            </a:extLst>
          </p:cNvPr>
          <p:cNvSpPr/>
          <p:nvPr/>
        </p:nvSpPr>
        <p:spPr>
          <a:xfrm>
            <a:off x="6758098" y="1226580"/>
            <a:ext cx="3483837" cy="538500"/>
          </a:xfrm>
          <a:prstGeom prst="roundRect">
            <a:avLst>
              <a:gd name="adj" fmla="val 39336"/>
            </a:avLst>
          </a:prstGeom>
          <a:solidFill>
            <a:srgbClr val="B7B7B7">
              <a:alpha val="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Future Scope</a:t>
            </a:r>
            <a:endParaRPr sz="2000" dirty="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5" name="Google Shape;174;g303b9f3ee64_31_1">
            <a:extLst>
              <a:ext uri="{FF2B5EF4-FFF2-40B4-BE49-F238E27FC236}">
                <a16:creationId xmlns:a16="http://schemas.microsoft.com/office/drawing/2014/main" id="{74DDE287-DBDD-851A-83C0-BA5DFC013B2F}"/>
              </a:ext>
            </a:extLst>
          </p:cNvPr>
          <p:cNvSpPr/>
          <p:nvPr/>
        </p:nvSpPr>
        <p:spPr>
          <a:xfrm>
            <a:off x="7150499" y="1951455"/>
            <a:ext cx="4482300" cy="6486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Split data across several GPUs to parallelize inference</a:t>
            </a:r>
          </a:p>
        </p:txBody>
      </p:sp>
      <p:sp>
        <p:nvSpPr>
          <p:cNvPr id="6" name="Google Shape;175;g303b9f3ee64_31_1">
            <a:extLst>
              <a:ext uri="{FF2B5EF4-FFF2-40B4-BE49-F238E27FC236}">
                <a16:creationId xmlns:a16="http://schemas.microsoft.com/office/drawing/2014/main" id="{FD5F72CF-1C23-EA5A-C3DC-F198E0C8C73F}"/>
              </a:ext>
            </a:extLst>
          </p:cNvPr>
          <p:cNvSpPr/>
          <p:nvPr/>
        </p:nvSpPr>
        <p:spPr>
          <a:xfrm>
            <a:off x="7150511" y="2853330"/>
            <a:ext cx="4482300" cy="5385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Feature Fusion before Regression Head</a:t>
            </a:r>
          </a:p>
        </p:txBody>
      </p:sp>
      <p:cxnSp>
        <p:nvCxnSpPr>
          <p:cNvPr id="7" name="Google Shape;179;g303b9f3ee64_31_1">
            <a:extLst>
              <a:ext uri="{FF2B5EF4-FFF2-40B4-BE49-F238E27FC236}">
                <a16:creationId xmlns:a16="http://schemas.microsoft.com/office/drawing/2014/main" id="{BD0C29A9-0692-37CF-C5E1-FE502108D9F0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6758097" y="1495829"/>
            <a:ext cx="392401" cy="779925"/>
          </a:xfrm>
          <a:prstGeom prst="bentConnector3">
            <a:avLst>
              <a:gd name="adj1" fmla="val -5825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" name="Google Shape;180;g303b9f3ee64_31_1">
            <a:extLst>
              <a:ext uri="{FF2B5EF4-FFF2-40B4-BE49-F238E27FC236}">
                <a16:creationId xmlns:a16="http://schemas.microsoft.com/office/drawing/2014/main" id="{1BC4E7F0-36A8-F883-A770-C3CC5BFD80E7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H="1" flipV="1">
            <a:off x="6758097" y="1495830"/>
            <a:ext cx="392413" cy="1626750"/>
          </a:xfrm>
          <a:prstGeom prst="bentConnector3">
            <a:avLst>
              <a:gd name="adj1" fmla="val -58255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" name="Google Shape;175;g303b9f3ee64_31_1">
            <a:extLst>
              <a:ext uri="{FF2B5EF4-FFF2-40B4-BE49-F238E27FC236}">
                <a16:creationId xmlns:a16="http://schemas.microsoft.com/office/drawing/2014/main" id="{90CBD2FC-23C8-B945-A7D8-5772FA87EEEE}"/>
              </a:ext>
            </a:extLst>
          </p:cNvPr>
          <p:cNvSpPr/>
          <p:nvPr/>
        </p:nvSpPr>
        <p:spPr>
          <a:xfrm>
            <a:off x="7150499" y="3645105"/>
            <a:ext cx="4482300" cy="5385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Domain-Specific Pre-training on Amazon's Catalog</a:t>
            </a:r>
          </a:p>
        </p:txBody>
      </p:sp>
      <p:cxnSp>
        <p:nvCxnSpPr>
          <p:cNvPr id="15" name="Google Shape;180;g303b9f3ee64_31_1">
            <a:extLst>
              <a:ext uri="{FF2B5EF4-FFF2-40B4-BE49-F238E27FC236}">
                <a16:creationId xmlns:a16="http://schemas.microsoft.com/office/drawing/2014/main" id="{0A4DCEEA-4B8C-BE07-B136-9F7735F65EC8}"/>
              </a:ext>
            </a:extLst>
          </p:cNvPr>
          <p:cNvCxnSpPr>
            <a:cxnSpLocks/>
            <a:stCxn id="4" idx="1"/>
            <a:endCxn id="11" idx="1"/>
          </p:cNvCxnSpPr>
          <p:nvPr/>
        </p:nvCxnSpPr>
        <p:spPr>
          <a:xfrm rot="10800000" flipH="1" flipV="1">
            <a:off x="6758097" y="1495829"/>
            <a:ext cx="392401" cy="2418525"/>
          </a:xfrm>
          <a:prstGeom prst="bentConnector3">
            <a:avLst>
              <a:gd name="adj1" fmla="val -5825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" name="Google Shape;185;g303b9f3ee64_31_1">
            <a:extLst>
              <a:ext uri="{FF2B5EF4-FFF2-40B4-BE49-F238E27FC236}">
                <a16:creationId xmlns:a16="http://schemas.microsoft.com/office/drawing/2014/main" id="{B4F5287E-1B99-C46B-96B7-26C72002F055}"/>
              </a:ext>
            </a:extLst>
          </p:cNvPr>
          <p:cNvSpPr/>
          <p:nvPr/>
        </p:nvSpPr>
        <p:spPr>
          <a:xfrm>
            <a:off x="824388" y="1226581"/>
            <a:ext cx="3963000" cy="538500"/>
          </a:xfrm>
          <a:prstGeom prst="roundRect">
            <a:avLst>
              <a:gd name="adj" fmla="val 32632"/>
            </a:avLst>
          </a:prstGeom>
          <a:solidFill>
            <a:srgbClr val="B7B7B7">
              <a:alpha val="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Exploration</a:t>
            </a:r>
            <a:endParaRPr sz="2000" dirty="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" name="Google Shape;186;g303b9f3ee64_31_1">
            <a:extLst>
              <a:ext uri="{FF2B5EF4-FFF2-40B4-BE49-F238E27FC236}">
                <a16:creationId xmlns:a16="http://schemas.microsoft.com/office/drawing/2014/main" id="{8A6A4D5F-2B41-77BD-5CD0-0A23DCD98123}"/>
              </a:ext>
            </a:extLst>
          </p:cNvPr>
          <p:cNvSpPr/>
          <p:nvPr/>
        </p:nvSpPr>
        <p:spPr>
          <a:xfrm>
            <a:off x="1192638" y="1909181"/>
            <a:ext cx="4094100" cy="6195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efficientnet_b5, deberta-v3-large, Qwen2-VL-2B-Instruct</a:t>
            </a:r>
            <a:endParaRPr sz="1600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6" name="Google Shape;187;g303b9f3ee64_31_1">
            <a:extLst>
              <a:ext uri="{FF2B5EF4-FFF2-40B4-BE49-F238E27FC236}">
                <a16:creationId xmlns:a16="http://schemas.microsoft.com/office/drawing/2014/main" id="{CB936C63-6B2D-F564-D7BD-5C87879ADDA3}"/>
              </a:ext>
            </a:extLst>
          </p:cNvPr>
          <p:cNvSpPr/>
          <p:nvPr/>
        </p:nvSpPr>
        <p:spPr>
          <a:xfrm>
            <a:off x="1207742" y="2672781"/>
            <a:ext cx="4094100" cy="6996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Different </a:t>
            </a:r>
            <a:r>
              <a:rPr lang="en-US" sz="1600" dirty="0" err="1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Ensembling</a:t>
            </a: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Approaches: Bagging, Boosting</a:t>
            </a:r>
            <a:endParaRPr sz="1600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27" name="Google Shape;189;g303b9f3ee64_31_1">
            <a:extLst>
              <a:ext uri="{FF2B5EF4-FFF2-40B4-BE49-F238E27FC236}">
                <a16:creationId xmlns:a16="http://schemas.microsoft.com/office/drawing/2014/main" id="{A082F1D9-9E16-F752-F5A4-87B9A6B802DB}"/>
              </a:ext>
            </a:extLst>
          </p:cNvPr>
          <p:cNvCxnSpPr>
            <a:stCxn id="24" idx="1"/>
            <a:endCxn id="25" idx="1"/>
          </p:cNvCxnSpPr>
          <p:nvPr/>
        </p:nvCxnSpPr>
        <p:spPr>
          <a:xfrm rot="10800000" flipH="1" flipV="1">
            <a:off x="824388" y="1495831"/>
            <a:ext cx="368250" cy="723100"/>
          </a:xfrm>
          <a:prstGeom prst="bentConnector3">
            <a:avLst>
              <a:gd name="adj1" fmla="val -6207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8" name="Google Shape;190;g303b9f3ee64_31_1">
            <a:extLst>
              <a:ext uri="{FF2B5EF4-FFF2-40B4-BE49-F238E27FC236}">
                <a16:creationId xmlns:a16="http://schemas.microsoft.com/office/drawing/2014/main" id="{CECD26EB-C2AD-112E-7E8C-097157B2D124}"/>
              </a:ext>
            </a:extLst>
          </p:cNvPr>
          <p:cNvCxnSpPr>
            <a:stCxn id="24" idx="1"/>
            <a:endCxn id="26" idx="1"/>
          </p:cNvCxnSpPr>
          <p:nvPr/>
        </p:nvCxnSpPr>
        <p:spPr>
          <a:xfrm rot="10800000" flipH="1" flipV="1">
            <a:off x="824388" y="1495831"/>
            <a:ext cx="383354" cy="1526750"/>
          </a:xfrm>
          <a:prstGeom prst="bentConnector3">
            <a:avLst>
              <a:gd name="adj1" fmla="val -5963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2" name="Google Shape;194;g303b9f3ee64_31_1">
            <a:extLst>
              <a:ext uri="{FF2B5EF4-FFF2-40B4-BE49-F238E27FC236}">
                <a16:creationId xmlns:a16="http://schemas.microsoft.com/office/drawing/2014/main" id="{41324B0E-F12F-DB60-0D3A-F94B4EB53A4B}"/>
              </a:ext>
            </a:extLst>
          </p:cNvPr>
          <p:cNvCxnSpPr/>
          <p:nvPr/>
        </p:nvCxnSpPr>
        <p:spPr>
          <a:xfrm flipH="1">
            <a:off x="5897325" y="1295725"/>
            <a:ext cx="21300" cy="5324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01AF9CF4-814F-E0F5-D7D9-888316CD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90" y="14018"/>
            <a:ext cx="7965756" cy="1325563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Scalability and Enhancements</a:t>
            </a:r>
          </a:p>
        </p:txBody>
      </p:sp>
      <p:sp>
        <p:nvSpPr>
          <p:cNvPr id="43" name="Google Shape;185;g303b9f3ee64_31_1">
            <a:extLst>
              <a:ext uri="{FF2B5EF4-FFF2-40B4-BE49-F238E27FC236}">
                <a16:creationId xmlns:a16="http://schemas.microsoft.com/office/drawing/2014/main" id="{8A26345A-0D8E-A1AC-3F0C-D8ECAFB7506E}"/>
              </a:ext>
            </a:extLst>
          </p:cNvPr>
          <p:cNvSpPr/>
          <p:nvPr/>
        </p:nvSpPr>
        <p:spPr>
          <a:xfrm>
            <a:off x="987619" y="4436331"/>
            <a:ext cx="3963000" cy="538500"/>
          </a:xfrm>
          <a:prstGeom prst="roundRect">
            <a:avLst>
              <a:gd name="adj" fmla="val 32632"/>
            </a:avLst>
          </a:prstGeom>
          <a:solidFill>
            <a:srgbClr val="B7B7B7">
              <a:alpha val="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Scalability</a:t>
            </a:r>
            <a:endParaRPr sz="2000" dirty="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" name="Google Shape;186;g303b9f3ee64_31_1">
            <a:extLst>
              <a:ext uri="{FF2B5EF4-FFF2-40B4-BE49-F238E27FC236}">
                <a16:creationId xmlns:a16="http://schemas.microsoft.com/office/drawing/2014/main" id="{B035006B-014C-85A6-77D1-7987B642AFCE}"/>
              </a:ext>
            </a:extLst>
          </p:cNvPr>
          <p:cNvSpPr/>
          <p:nvPr/>
        </p:nvSpPr>
        <p:spPr>
          <a:xfrm>
            <a:off x="1355869" y="5118931"/>
            <a:ext cx="4196484" cy="6195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Light-weight Models Used (All &lt;1B Params)</a:t>
            </a:r>
            <a:endParaRPr sz="1600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45" name="Google Shape;187;g303b9f3ee64_31_1">
            <a:extLst>
              <a:ext uri="{FF2B5EF4-FFF2-40B4-BE49-F238E27FC236}">
                <a16:creationId xmlns:a16="http://schemas.microsoft.com/office/drawing/2014/main" id="{18A8CD1F-3651-5A2E-94ED-B1718B4A4BFE}"/>
              </a:ext>
            </a:extLst>
          </p:cNvPr>
          <p:cNvSpPr/>
          <p:nvPr/>
        </p:nvSpPr>
        <p:spPr>
          <a:xfrm>
            <a:off x="1355819" y="5854181"/>
            <a:ext cx="4196484" cy="699600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Asynchronus</a:t>
            </a: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Pipeline Architecture</a:t>
            </a:r>
            <a:endParaRPr sz="1600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46" name="Google Shape;189;g303b9f3ee64_31_1">
            <a:extLst>
              <a:ext uri="{FF2B5EF4-FFF2-40B4-BE49-F238E27FC236}">
                <a16:creationId xmlns:a16="http://schemas.microsoft.com/office/drawing/2014/main" id="{19E24F50-210E-C996-C23D-EABD06B2CD9D}"/>
              </a:ext>
            </a:extLst>
          </p:cNvPr>
          <p:cNvCxnSpPr>
            <a:cxnSpLocks/>
            <a:stCxn id="43" idx="1"/>
            <a:endCxn id="44" idx="1"/>
          </p:cNvCxnSpPr>
          <p:nvPr/>
        </p:nvCxnSpPr>
        <p:spPr>
          <a:xfrm rot="10800000" flipH="1" flipV="1">
            <a:off x="987619" y="4705581"/>
            <a:ext cx="368250" cy="723100"/>
          </a:xfrm>
          <a:prstGeom prst="bentConnector3">
            <a:avLst>
              <a:gd name="adj1" fmla="val -6207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47" name="Google Shape;190;g303b9f3ee64_31_1">
            <a:extLst>
              <a:ext uri="{FF2B5EF4-FFF2-40B4-BE49-F238E27FC236}">
                <a16:creationId xmlns:a16="http://schemas.microsoft.com/office/drawing/2014/main" id="{46AE26BC-7E80-99B8-45DA-4560AD31C7C5}"/>
              </a:ext>
            </a:extLst>
          </p:cNvPr>
          <p:cNvCxnSpPr>
            <a:cxnSpLocks/>
            <a:stCxn id="43" idx="1"/>
            <a:endCxn id="45" idx="1"/>
          </p:cNvCxnSpPr>
          <p:nvPr/>
        </p:nvCxnSpPr>
        <p:spPr>
          <a:xfrm rot="10800000" flipH="1" flipV="1">
            <a:off x="987619" y="4705581"/>
            <a:ext cx="368200" cy="1498400"/>
          </a:xfrm>
          <a:prstGeom prst="bentConnector3">
            <a:avLst>
              <a:gd name="adj1" fmla="val -62086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61" name="Google Shape;187;g303b9f3ee64_31_1">
            <a:extLst>
              <a:ext uri="{FF2B5EF4-FFF2-40B4-BE49-F238E27FC236}">
                <a16:creationId xmlns:a16="http://schemas.microsoft.com/office/drawing/2014/main" id="{F02B96F6-A4AE-B7CD-A419-8836726AC284}"/>
              </a:ext>
            </a:extLst>
          </p:cNvPr>
          <p:cNvSpPr/>
          <p:nvPr/>
        </p:nvSpPr>
        <p:spPr>
          <a:xfrm>
            <a:off x="1207742" y="3515468"/>
            <a:ext cx="4094100" cy="6996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K-Fold Validation</a:t>
            </a:r>
            <a:endParaRPr sz="1600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62" name="Google Shape;190;g303b9f3ee64_31_1">
            <a:extLst>
              <a:ext uri="{FF2B5EF4-FFF2-40B4-BE49-F238E27FC236}">
                <a16:creationId xmlns:a16="http://schemas.microsoft.com/office/drawing/2014/main" id="{3940D316-A393-C7C4-98BD-9E0989B8D128}"/>
              </a:ext>
            </a:extLst>
          </p:cNvPr>
          <p:cNvCxnSpPr>
            <a:cxnSpLocks/>
            <a:stCxn id="24" idx="1"/>
            <a:endCxn id="61" idx="1"/>
          </p:cNvCxnSpPr>
          <p:nvPr/>
        </p:nvCxnSpPr>
        <p:spPr>
          <a:xfrm rot="10800000" flipH="1" flipV="1">
            <a:off x="824388" y="1495830"/>
            <a:ext cx="383354" cy="2369437"/>
          </a:xfrm>
          <a:prstGeom prst="bentConnector3">
            <a:avLst>
              <a:gd name="adj1" fmla="val -5963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70" name="Google Shape;175;g303b9f3ee64_31_1">
            <a:extLst>
              <a:ext uri="{FF2B5EF4-FFF2-40B4-BE49-F238E27FC236}">
                <a16:creationId xmlns:a16="http://schemas.microsoft.com/office/drawing/2014/main" id="{72E3FD25-B30E-E131-D3FA-A5A8CAB883AA}"/>
              </a:ext>
            </a:extLst>
          </p:cNvPr>
          <p:cNvSpPr/>
          <p:nvPr/>
        </p:nvSpPr>
        <p:spPr>
          <a:xfrm>
            <a:off x="7189884" y="4436880"/>
            <a:ext cx="4482300" cy="5385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Model Temporal Dynamics</a:t>
            </a:r>
          </a:p>
        </p:txBody>
      </p:sp>
      <p:sp>
        <p:nvSpPr>
          <p:cNvPr id="71" name="Google Shape;175;g303b9f3ee64_31_1">
            <a:extLst>
              <a:ext uri="{FF2B5EF4-FFF2-40B4-BE49-F238E27FC236}">
                <a16:creationId xmlns:a16="http://schemas.microsoft.com/office/drawing/2014/main" id="{B0E0EA23-A14E-33D8-F341-05DEFE00FC91}"/>
              </a:ext>
            </a:extLst>
          </p:cNvPr>
          <p:cNvSpPr/>
          <p:nvPr/>
        </p:nvSpPr>
        <p:spPr>
          <a:xfrm>
            <a:off x="7189884" y="5228655"/>
            <a:ext cx="4482300" cy="5385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Incorporate Additional Data Modalities</a:t>
            </a:r>
          </a:p>
        </p:txBody>
      </p:sp>
      <p:cxnSp>
        <p:nvCxnSpPr>
          <p:cNvPr id="72" name="Google Shape;180;g303b9f3ee64_31_1">
            <a:extLst>
              <a:ext uri="{FF2B5EF4-FFF2-40B4-BE49-F238E27FC236}">
                <a16:creationId xmlns:a16="http://schemas.microsoft.com/office/drawing/2014/main" id="{4D9E376F-DCBD-7889-7444-1DF53DD567BD}"/>
              </a:ext>
            </a:extLst>
          </p:cNvPr>
          <p:cNvCxnSpPr>
            <a:cxnSpLocks/>
            <a:stCxn id="4" idx="1"/>
            <a:endCxn id="70" idx="1"/>
          </p:cNvCxnSpPr>
          <p:nvPr/>
        </p:nvCxnSpPr>
        <p:spPr>
          <a:xfrm rot="10800000" flipH="1" flipV="1">
            <a:off x="6758098" y="1495830"/>
            <a:ext cx="431786" cy="3210300"/>
          </a:xfrm>
          <a:prstGeom prst="bentConnector3">
            <a:avLst>
              <a:gd name="adj1" fmla="val -5294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6" name="Google Shape;180;g303b9f3ee64_31_1">
            <a:extLst>
              <a:ext uri="{FF2B5EF4-FFF2-40B4-BE49-F238E27FC236}">
                <a16:creationId xmlns:a16="http://schemas.microsoft.com/office/drawing/2014/main" id="{EDBA5AC9-8FC5-AB68-35B3-CCB6EED7F29F}"/>
              </a:ext>
            </a:extLst>
          </p:cNvPr>
          <p:cNvCxnSpPr>
            <a:cxnSpLocks/>
            <a:stCxn id="4" idx="1"/>
            <a:endCxn id="71" idx="1"/>
          </p:cNvCxnSpPr>
          <p:nvPr/>
        </p:nvCxnSpPr>
        <p:spPr>
          <a:xfrm rot="10800000" flipH="1" flipV="1">
            <a:off x="6758098" y="1495829"/>
            <a:ext cx="431786" cy="4002075"/>
          </a:xfrm>
          <a:prstGeom prst="bentConnector3">
            <a:avLst>
              <a:gd name="adj1" fmla="val -5294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75114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505</Words>
  <Application>Microsoft Office PowerPoint</Application>
  <PresentationFormat>Widescreen</PresentationFormat>
  <Paragraphs>147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Amazon Ember</vt:lpstr>
      <vt:lpstr>Arial</vt:lpstr>
      <vt:lpstr>Calibri</vt:lpstr>
      <vt:lpstr>Lexend</vt:lpstr>
      <vt:lpstr>Lexend Medium</vt:lpstr>
      <vt:lpstr>Lexend SemiBold</vt:lpstr>
      <vt:lpstr>Office Theme</vt:lpstr>
      <vt:lpstr>Amazon ML Challenge Finale Test Data</vt:lpstr>
      <vt:lpstr>EDA and Data Pre- Processing</vt:lpstr>
      <vt:lpstr>Model Evolution &amp; Rationale</vt:lpstr>
      <vt:lpstr>PowerPoint Presentation</vt:lpstr>
      <vt:lpstr>Training Configuration and Performance Summary</vt:lpstr>
      <vt:lpstr>Scalability and Enhancements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Kulkarni, Ketaki</dc:creator>
  <cp:lastModifiedBy>Kaustubh Kumar</cp:lastModifiedBy>
  <cp:revision>22</cp:revision>
  <dcterms:created xsi:type="dcterms:W3CDTF">2021-07-20T09:44:52Z</dcterms:created>
  <dcterms:modified xsi:type="dcterms:W3CDTF">2025-10-16T06:06:35Z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2025-10-14T14:51:12Z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0d9df720-dc2f-4487-818a-d637087037a9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10, 3, 0, 1</vt:lpwstr>
  </property>
</Properties>
</file>