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handoutMasterIdLst>
    <p:handoutMasterId r:id="rId11"/>
  </p:handoutMasterIdLst>
  <p:sldIdLst>
    <p:sldId id="272" r:id="rId2"/>
    <p:sldId id="274" r:id="rId3"/>
    <p:sldId id="275" r:id="rId4"/>
    <p:sldId id="276" r:id="rId5"/>
    <p:sldId id="277" r:id="rId6"/>
    <p:sldId id="278" r:id="rId7"/>
    <p:sldId id="279" r:id="rId8"/>
    <p:sldId id="280" r:id="rId9"/>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4512" autoAdjust="0"/>
  </p:normalViewPr>
  <p:slideViewPr>
    <p:cSldViewPr snapToGrid="0">
      <p:cViewPr varScale="1">
        <p:scale>
          <a:sx n="55" d="100"/>
          <a:sy n="55" d="100"/>
        </p:scale>
        <p:origin x="1742" y="6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09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2025年2月10日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2025年2月10日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r>
              <a:rPr lang="ja-JP" altLang="en-US" dirty="0">
                <a:latin typeface="Meiryo UI" panose="020B0604030504040204" pitchFamily="50" charset="-128"/>
                <a:ea typeface="Meiryo UI" panose="020B0604030504040204" pitchFamily="50" charset="-128"/>
              </a:rPr>
              <a:t>よろしくお願いいたします。</a:t>
            </a:r>
            <a:endParaRPr lang="en-US" altLang="ja-JP" dirty="0">
              <a:latin typeface="Meiryo UI" panose="020B0604030504040204" pitchFamily="50" charset="-128"/>
              <a:ea typeface="Meiryo UI" panose="020B0604030504040204" pitchFamily="50" charset="-128"/>
            </a:endParaRPr>
          </a:p>
          <a:p>
            <a:pPr rtl="0"/>
            <a:r>
              <a:rPr lang="ja-JP" altLang="en-US" dirty="0">
                <a:latin typeface="Meiryo UI" panose="020B0604030504040204" pitchFamily="50" charset="-128"/>
                <a:ea typeface="Meiryo UI" panose="020B0604030504040204" pitchFamily="50" charset="-128"/>
              </a:rPr>
              <a:t>今回ミヨンダというシステムを作りまして、そちらの発表をさせていただきます。</a:t>
            </a: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初めにこのシステムの目的と作成の背景になります。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目的としまして、女性が月経周期やそれに基づく体調状況、また体調に合わせた美容ケアを把握し、美容と健康の両立をサポートすることになります。</a:t>
            </a:r>
            <a:endParaRPr kumimoji="1"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背景としまして、多忙な生活の中で自身の体調や美容スケジュールを一目で管理できるツールの重要が高まっていますが、これらを一元的に提供するサービスが少なく、</a:t>
            </a:r>
            <a:r>
              <a:rPr lang="ja-JP" altLang="en-US" dirty="0"/>
              <a:t>月経管理と美容管理を連携させたサービスの必要性を感じたことになります。</a:t>
            </a:r>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824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まず、このシステムでは直近の月経情報と周期を登録するだけで、次回の月経が自動で予測され、スケジュールへ反映されます。毎回入力する手間はありません。</a:t>
            </a:r>
          </a:p>
          <a:p>
            <a:r>
              <a:rPr lang="ja-JP" altLang="en-US" dirty="0"/>
              <a:t>また、登録情報をもとに、月経期、卵胞期、ニュートラル期、アンバランス期といった各フェーズが自動で計算され、フェーズごとの体調の変化をコメントで確認できます。</a:t>
            </a:r>
          </a:p>
          <a:p>
            <a:r>
              <a:rPr lang="ja-JP" altLang="en-US" dirty="0"/>
              <a:t>さらに、自分がやりたい美容ケアやリラックスの予定を登録することができます。</a:t>
            </a:r>
            <a:endParaRPr lang="en-US" altLang="ja-JP" dirty="0"/>
          </a:p>
          <a:p>
            <a:r>
              <a:rPr lang="ja-JP" altLang="en-US" dirty="0"/>
              <a:t>最後に、管理者が登録したおすすめサロン情報も閲覧でき、サロンの選択肢を広げることができます。</a:t>
            </a:r>
          </a:p>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3</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358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4</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2845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0" dirty="0"/>
              <a:t>1</a:t>
            </a:r>
            <a:r>
              <a:rPr lang="ja-JP" altLang="en-US" b="0" dirty="0"/>
              <a:t>つ目のポイントは「自動化による簡単なスケジュール管理」です。</a:t>
            </a:r>
          </a:p>
          <a:p>
            <a:r>
              <a:rPr lang="ja-JP" altLang="en-US" b="0" dirty="0"/>
              <a:t>一度、月経情報を登録するだけで、次回の月経予測や各フェーズのタイミングが自動で計算され、スケジュールに反映されます。これにより、毎回の入力が不要となり、日常の負担を軽減できます。</a:t>
            </a:r>
          </a:p>
          <a:p>
            <a:r>
              <a:rPr lang="en-US" altLang="ja-JP" b="0" dirty="0"/>
              <a:t>2</a:t>
            </a:r>
            <a:r>
              <a:rPr lang="ja-JP" altLang="en-US" b="0" dirty="0"/>
              <a:t>つ目は「カスタマイズ可能な美容計画」です。</a:t>
            </a:r>
          </a:p>
          <a:p>
            <a:r>
              <a:rPr lang="ja-JP" altLang="en-US" b="0" dirty="0"/>
              <a:t>月経周期に合わせて、美容ケアを最適なタイミングで行うことができ、自分が登録した美容項目も自動で反映されるため、無理なくスケジュールを組むことができます。</a:t>
            </a:r>
          </a:p>
          <a:p>
            <a:r>
              <a:rPr lang="en-US" altLang="ja-JP" b="0" dirty="0"/>
              <a:t>3</a:t>
            </a:r>
            <a:r>
              <a:rPr lang="ja-JP" altLang="en-US" b="0" dirty="0"/>
              <a:t>つ目は「おすすめサロン情報の提供」です。</a:t>
            </a:r>
          </a:p>
          <a:p>
            <a:r>
              <a:rPr lang="ja-JP" altLang="en-US" b="0" dirty="0"/>
              <a:t>管理者が厳選したサロン情報がいつでも確認できるので、新しい美容ケアに挑戦するきっかけになります。</a:t>
            </a:r>
          </a:p>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5</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26760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0" dirty="0">
                <a:effectLst/>
                <a:latin typeface="Meiryo UI" panose="020B0604030504040204" pitchFamily="50" charset="-128"/>
                <a:ea typeface="Meiryo UI" panose="020B0604030504040204" pitchFamily="50" charset="-128"/>
              </a:rPr>
              <a:t>・</a:t>
            </a:r>
            <a:r>
              <a:rPr lang="ja-JP" altLang="en-US" b="0" dirty="0">
                <a:effectLst/>
              </a:rPr>
              <a:t>まず、バッチ処理の見直しです。</a:t>
            </a:r>
            <a:br>
              <a:rPr lang="ja-JP" altLang="en-US" b="0" dirty="0">
                <a:effectLst/>
              </a:rPr>
            </a:br>
            <a:r>
              <a:rPr lang="ja-JP" altLang="en-US" b="0" dirty="0">
                <a:effectLst/>
              </a:rPr>
              <a:t>現在は次回の月経予定日が</a:t>
            </a:r>
            <a:r>
              <a:rPr lang="en-US" altLang="ja-JP" b="0" dirty="0">
                <a:effectLst/>
              </a:rPr>
              <a:t>1</a:t>
            </a:r>
            <a:r>
              <a:rPr lang="ja-JP" altLang="en-US" b="0" dirty="0">
                <a:effectLst/>
              </a:rPr>
              <a:t>か月分しかできない計算に留まっていますが、長期的なスケジュールも正確に予測できるよう、データベースの構造や処理方法を改善したいと考えています。</a:t>
            </a:r>
          </a:p>
          <a:p>
            <a:r>
              <a:rPr lang="ja-JP" altLang="en-US" b="0" dirty="0">
                <a:effectLst/>
              </a:rPr>
              <a:t>次に、サロン情報の絞り込みです。</a:t>
            </a:r>
            <a:br>
              <a:rPr lang="ja-JP" altLang="en-US" b="0" dirty="0">
                <a:effectLst/>
              </a:rPr>
            </a:br>
            <a:r>
              <a:rPr lang="ja-JP" altLang="en-US" b="0" dirty="0">
                <a:effectLst/>
              </a:rPr>
              <a:t>ユーザーがよく利用するエリアや好みに合わせたサロン情報を表示することで、より最適な情報提供ができるよう改善したいです。</a:t>
            </a:r>
          </a:p>
          <a:p>
            <a:r>
              <a:rPr lang="ja-JP" altLang="en-US" b="0" dirty="0">
                <a:effectLst/>
              </a:rPr>
              <a:t>次に、画像保存の見直しです。</a:t>
            </a:r>
            <a:br>
              <a:rPr lang="ja-JP" altLang="en-US" b="0" dirty="0">
                <a:effectLst/>
              </a:rPr>
            </a:br>
            <a:r>
              <a:rPr lang="ja-JP" altLang="en-US" b="0" dirty="0">
                <a:effectLst/>
              </a:rPr>
              <a:t>現在はシステム内に画像を保存していますが、今後データ量の増加が見込まれるため、</a:t>
            </a:r>
            <a:r>
              <a:rPr lang="en-US" altLang="ja-JP" b="0" dirty="0">
                <a:effectLst/>
              </a:rPr>
              <a:t>AWS</a:t>
            </a:r>
            <a:r>
              <a:rPr lang="ja-JP" altLang="en-US" b="0" dirty="0">
                <a:effectLst/>
              </a:rPr>
              <a:t>の</a:t>
            </a:r>
            <a:r>
              <a:rPr lang="en-US" altLang="ja-JP" b="0" dirty="0">
                <a:effectLst/>
              </a:rPr>
              <a:t>S3</a:t>
            </a:r>
            <a:r>
              <a:rPr lang="ja-JP" altLang="en-US" b="0" dirty="0">
                <a:effectLst/>
              </a:rPr>
              <a:t>を活用し、最適な保存環境へ移行したいです。</a:t>
            </a:r>
          </a:p>
          <a:p>
            <a:r>
              <a:rPr kumimoji="1" lang="ja-JP" altLang="en-US" dirty="0">
                <a:latin typeface="Meiryo UI" panose="020B0604030504040204" pitchFamily="50" charset="-128"/>
                <a:ea typeface="Meiryo UI" panose="020B0604030504040204" pitchFamily="50" charset="-128"/>
              </a:rPr>
              <a:t>最後に、ホットペッパービューティーの</a:t>
            </a:r>
            <a:r>
              <a:rPr kumimoji="1" lang="en-US" altLang="ja-JP" dirty="0">
                <a:latin typeface="Meiryo UI" panose="020B0604030504040204" pitchFamily="50" charset="-128"/>
                <a:ea typeface="Meiryo UI" panose="020B0604030504040204" pitchFamily="50" charset="-128"/>
              </a:rPr>
              <a:t>API</a:t>
            </a:r>
            <a:r>
              <a:rPr kumimoji="1" lang="ja-JP" altLang="en-US" dirty="0">
                <a:latin typeface="Meiryo UI" panose="020B0604030504040204" pitchFamily="50" charset="-128"/>
                <a:ea typeface="Meiryo UI" panose="020B0604030504040204" pitchFamily="50" charset="-128"/>
              </a:rPr>
              <a:t>です。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将来的に近くのサロン情報であったりホットペッパービューティーの方で人気なサロン情報を掲載できればサイトの信頼性や有益性が増すと考えているので挑戦したいです。</a:t>
            </a:r>
            <a:endParaRPr kumimoji="1" lang="en-US" alt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6</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6100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latin typeface="Meiryo UI" panose="020B0604030504040204" pitchFamily="50" charset="-128"/>
                <a:ea typeface="Meiryo UI" panose="020B0604030504040204" pitchFamily="50" charset="-128"/>
              </a:rPr>
              <a:t>続いて感想となりまして、今回</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タスク管理の重要性を改めて実感しました。</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納期に遅れてしまうことがあり、その原因を振り返ると自分の作業にどのくらい時間がかかるのか見積もる力が不足していたことやそこに対してあまり時間をかけなかったことです。</a:t>
            </a:r>
            <a:endParaRPr kumimoji="1" lang="en-US" altLang="ja-JP" dirty="0">
              <a:latin typeface="Meiryo UI" panose="020B0604030504040204" pitchFamily="50" charset="-128"/>
              <a:ea typeface="Meiryo UI" panose="020B0604030504040204" pitchFamily="50" charset="-128"/>
            </a:endParaRPr>
          </a:p>
          <a:p>
            <a:r>
              <a:rPr kumimoji="1" lang="ja-JP" altLang="en-US" dirty="0">
                <a:latin typeface="Meiryo UI" panose="020B0604030504040204" pitchFamily="50" charset="-128"/>
                <a:ea typeface="Meiryo UI" panose="020B0604030504040204" pitchFamily="50" charset="-128"/>
              </a:rPr>
              <a:t>今後は作業内容を細かく洗い出すことや小さな段階ごとに時間を見積ることを意識し、納期に対する責任感を強く持つようにします。</a:t>
            </a:r>
            <a:endParaRPr kumimoji="1" lang="en-US" altLang="ja-JP"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7</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44907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3B0CF2-7F87-4E02-A248-870047730F99}" type="slidenum">
              <a:rPr lang="en-US" altLang="ja-JP" smtClean="0"/>
              <a:pPr/>
              <a:t>8</a:t>
            </a:fld>
            <a:endParaRPr lang="ja-JP" altLang="en-US" dirty="0"/>
          </a:p>
        </p:txBody>
      </p:sp>
    </p:spTree>
    <p:extLst>
      <p:ext uri="{BB962C8B-B14F-4D97-AF65-F5344CB8AC3E}">
        <p14:creationId xmlns:p14="http://schemas.microsoft.com/office/powerpoint/2010/main" val="145576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2025年2月10日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2025年2月10日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a:t>第 </a:t>
            </a:r>
            <a:r>
              <a:rPr kumimoji="1" lang="en-US" altLang="ja-JP" noProof="0" dirty="0"/>
              <a:t>2 </a:t>
            </a:r>
            <a:r>
              <a:rPr kumimoji="1" lang="ja-JP" altLang="en-US" noProof="0" dirty="0"/>
              <a:t>レベル</a:t>
            </a:r>
          </a:p>
          <a:p>
            <a:pPr lvl="2"/>
            <a:r>
              <a:rPr kumimoji="1" lang="ja-JP" altLang="en-US" noProof="0" dirty="0"/>
              <a:t>第 </a:t>
            </a:r>
            <a:r>
              <a:rPr kumimoji="1" lang="en-US" altLang="ja-JP" noProof="0" dirty="0"/>
              <a:t>3 </a:t>
            </a:r>
            <a:r>
              <a:rPr kumimoji="1" lang="ja-JP" altLang="en-US" noProof="0" dirty="0"/>
              <a:t>レベル</a:t>
            </a:r>
          </a:p>
          <a:p>
            <a:pPr lvl="3"/>
            <a:r>
              <a:rPr kumimoji="1" lang="ja-JP" altLang="en-US" noProof="0" dirty="0"/>
              <a:t>第 </a:t>
            </a:r>
            <a:r>
              <a:rPr kumimoji="1" lang="en-US" altLang="ja-JP" noProof="0" dirty="0"/>
              <a:t>4 </a:t>
            </a:r>
            <a:r>
              <a:rPr kumimoji="1" lang="ja-JP" altLang="en-US" noProof="0" dirty="0"/>
              <a:t>レベル</a:t>
            </a:r>
          </a:p>
          <a:p>
            <a:pPr lvl="4"/>
            <a:r>
              <a:rPr kumimoji="1" lang="ja-JP" altLang="en-US" noProof="0" dirty="0"/>
              <a:t>第 </a:t>
            </a:r>
            <a:r>
              <a:rPr kumimoji="1" lang="en-US" altLang="ja-JP" noProof="0" dirty="0"/>
              <a:t>5 </a:t>
            </a:r>
            <a:r>
              <a:rPr kumimoji="1" lang="ja-JP" altLang="en-US" noProof="0" dirty="0"/>
              <a:t>レベル</a:t>
            </a:r>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2025年2月10日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2025年2月10日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2025年2月10日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2025年2月10日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a:t>マスター テキストの書式設定</a:t>
            </a:r>
          </a:p>
          <a:p>
            <a:pPr lvl="1" rtl="0" eaLnBrk="1" latinLnBrk="0" hangingPunct="1"/>
            <a:r>
              <a:rPr lang="ja-JP" altLang="en-US"/>
              <a:t>第 </a:t>
            </a:r>
            <a:r>
              <a:rPr lang="en-US" altLang="ja-JP"/>
              <a:t>2 </a:t>
            </a:r>
            <a:r>
              <a:rPr lang="ja-JP" altLang="en-US"/>
              <a:t>レベル</a:t>
            </a:r>
          </a:p>
          <a:p>
            <a:pPr lvl="2" rtl="0" eaLnBrk="1" latinLnBrk="0" hangingPunct="1"/>
            <a:r>
              <a:rPr lang="ja-JP" altLang="en-US"/>
              <a:t>第 </a:t>
            </a:r>
            <a:r>
              <a:rPr lang="en-US" altLang="ja-JP"/>
              <a:t>3 </a:t>
            </a:r>
            <a:r>
              <a:rPr lang="ja-JP" altLang="en-US"/>
              <a:t>レベル</a:t>
            </a:r>
          </a:p>
          <a:p>
            <a:pPr lvl="3" rtl="0" eaLnBrk="1" latinLnBrk="0" hangingPunct="1"/>
            <a:r>
              <a:rPr lang="ja-JP" altLang="en-US"/>
              <a:t>第 </a:t>
            </a:r>
            <a:r>
              <a:rPr lang="en-US" altLang="ja-JP"/>
              <a:t>4 </a:t>
            </a:r>
            <a:r>
              <a:rPr lang="ja-JP" altLang="en-US"/>
              <a:t>レベル</a:t>
            </a:r>
          </a:p>
          <a:p>
            <a:pPr lvl="4" rtl="0" eaLnBrk="1" latinLnBrk="0" hangingPunct="1"/>
            <a:r>
              <a:rPr lang="ja-JP" altLang="en-US"/>
              <a:t>第 </a:t>
            </a:r>
            <a:r>
              <a:rPr lang="en-US" altLang="ja-JP"/>
              <a:t>5 </a:t>
            </a:r>
            <a:r>
              <a:rPr lang="ja-JP" altLang="en-US"/>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2025年2月10日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2025年2月10日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2025年2月10日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a:t>マスター テキストの書式設定</a:t>
            </a:r>
          </a:p>
          <a:p>
            <a:pPr lvl="1" rtl="0" eaLnBrk="1" latinLnBrk="0" hangingPunct="1"/>
            <a:r>
              <a:rPr lang="ja-JP" altLang="en-US" noProof="0"/>
              <a:t>第 </a:t>
            </a:r>
            <a:r>
              <a:rPr lang="en-US" altLang="ja-JP" noProof="0"/>
              <a:t>2 </a:t>
            </a:r>
            <a:r>
              <a:rPr lang="ja-JP" altLang="en-US" noProof="0"/>
              <a:t>レベル</a:t>
            </a:r>
          </a:p>
          <a:p>
            <a:pPr lvl="2" rtl="0" eaLnBrk="1" latinLnBrk="0" hangingPunct="1"/>
            <a:r>
              <a:rPr lang="ja-JP" altLang="en-US" noProof="0"/>
              <a:t>第 </a:t>
            </a:r>
            <a:r>
              <a:rPr lang="en-US" altLang="ja-JP" noProof="0"/>
              <a:t>3 </a:t>
            </a:r>
            <a:r>
              <a:rPr lang="ja-JP" altLang="en-US" noProof="0"/>
              <a:t>レベル</a:t>
            </a:r>
          </a:p>
          <a:p>
            <a:pPr lvl="3" rtl="0" eaLnBrk="1" latinLnBrk="0" hangingPunct="1"/>
            <a:r>
              <a:rPr lang="ja-JP" altLang="en-US" noProof="0"/>
              <a:t>第 </a:t>
            </a:r>
            <a:r>
              <a:rPr lang="en-US" altLang="ja-JP" noProof="0"/>
              <a:t>4 </a:t>
            </a:r>
            <a:r>
              <a:rPr lang="ja-JP" altLang="en-US" noProof="0"/>
              <a:t>レベル</a:t>
            </a:r>
          </a:p>
          <a:p>
            <a:pPr lvl="4" rtl="0" eaLnBrk="1" latinLnBrk="0" hangingPunct="1"/>
            <a:r>
              <a:rPr lang="ja-JP" altLang="en-US" noProof="0"/>
              <a:t>第 </a:t>
            </a:r>
            <a:r>
              <a:rPr lang="en-US" altLang="ja-JP" noProof="0"/>
              <a:t>5 </a:t>
            </a:r>
            <a:r>
              <a:rPr lang="ja-JP" altLang="en-US" noProof="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2025年2月10日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a:t>アイコンをクリックして図を追加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2025年2月10日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a:t>クリックしてマスター テキストのスタイルを編集</a:t>
            </a:r>
          </a:p>
          <a:p>
            <a:pPr lvl="1" rtl="0" eaLnBrk="1" latinLnBrk="0" hangingPunct="1"/>
            <a:r>
              <a:rPr lang="ja-JP" altLang="en-US" noProof="0" dirty="0"/>
              <a:t>第 </a:t>
            </a:r>
            <a:r>
              <a:rPr lang="en-US" altLang="ja-JP" noProof="0" dirty="0"/>
              <a:t>2 </a:t>
            </a:r>
            <a:r>
              <a:rPr lang="ja-JP" altLang="en-US" noProof="0" dirty="0"/>
              <a:t>レベル</a:t>
            </a:r>
          </a:p>
          <a:p>
            <a:pPr lvl="2" rtl="0" eaLnBrk="1" latinLnBrk="0" hangingPunct="1"/>
            <a:r>
              <a:rPr lang="ja-JP" altLang="en-US" noProof="0" dirty="0"/>
              <a:t>第 </a:t>
            </a:r>
            <a:r>
              <a:rPr lang="en-US" altLang="ja-JP" noProof="0" dirty="0"/>
              <a:t>3 </a:t>
            </a:r>
            <a:r>
              <a:rPr lang="ja-JP" altLang="en-US" noProof="0" dirty="0"/>
              <a:t>レベル</a:t>
            </a:r>
          </a:p>
          <a:p>
            <a:pPr lvl="3" rtl="0" eaLnBrk="1" latinLnBrk="0" hangingPunct="1"/>
            <a:r>
              <a:rPr lang="ja-JP" altLang="en-US" noProof="0" dirty="0"/>
              <a:t>第 </a:t>
            </a:r>
            <a:r>
              <a:rPr lang="en-US" altLang="ja-JP" noProof="0" dirty="0"/>
              <a:t>4 </a:t>
            </a:r>
            <a:r>
              <a:rPr lang="ja-JP" altLang="en-US" noProof="0" dirty="0"/>
              <a:t>レベル</a:t>
            </a:r>
          </a:p>
          <a:p>
            <a:pPr lvl="4" rtl="0" eaLnBrk="1" latinLnBrk="0" hangingPunct="1"/>
            <a:r>
              <a:rPr lang="ja-JP" altLang="en-US" noProof="0" dirty="0"/>
              <a:t>第 </a:t>
            </a:r>
            <a:r>
              <a:rPr lang="en-US" altLang="ja-JP" noProof="0" dirty="0"/>
              <a:t>5 </a:t>
            </a:r>
            <a:r>
              <a:rPr lang="ja-JP" altLang="en-US" noProof="0" dirty="0"/>
              <a:t>レベル</a:t>
            </a:r>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2025年2月10日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a:t>フッターを追加</a:t>
            </a:r>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a:xfrm>
            <a:off x="711200" y="1371600"/>
            <a:ext cx="10774218" cy="1828800"/>
          </a:xfrm>
        </p:spPr>
        <p:txBody>
          <a:bodyPr rtlCol="0"/>
          <a:lstStyle/>
          <a:p>
            <a:pPr rtl="0"/>
            <a:r>
              <a:rPr lang="en-US" altLang="ja-JP" dirty="0">
                <a:latin typeface="ＭＳ 明朝" panose="02020609040205080304" pitchFamily="17" charset="-128"/>
                <a:ea typeface="ＭＳ 明朝" panose="02020609040205080304" pitchFamily="17" charset="-128"/>
              </a:rPr>
              <a:t>【</a:t>
            </a:r>
            <a:r>
              <a:rPr lang="en-US" altLang="ja-JP" dirty="0" err="1">
                <a:latin typeface="ＭＳ 明朝" panose="02020609040205080304" pitchFamily="17" charset="-128"/>
                <a:ea typeface="ＭＳ 明朝" panose="02020609040205080304" pitchFamily="17" charset="-128"/>
              </a:rPr>
              <a:t>Miyonda</a:t>
            </a:r>
            <a:r>
              <a:rPr lang="en-US" altLang="ja-JP" dirty="0">
                <a:latin typeface="ＭＳ 明朝" panose="02020609040205080304" pitchFamily="17" charset="-128"/>
                <a:ea typeface="ＭＳ 明朝" panose="02020609040205080304" pitchFamily="17" charset="-128"/>
              </a:rPr>
              <a:t>‐</a:t>
            </a:r>
            <a:r>
              <a:rPr lang="ja-JP" altLang="en-US" dirty="0">
                <a:latin typeface="ＭＳ 明朝" panose="02020609040205080304" pitchFamily="17" charset="-128"/>
                <a:ea typeface="ＭＳ 明朝" panose="02020609040205080304" pitchFamily="17" charset="-128"/>
              </a:rPr>
              <a:t>ミヨンダ</a:t>
            </a:r>
            <a:r>
              <a:rPr lang="en-US" altLang="ja-JP" dirty="0">
                <a:latin typeface="ＭＳ 明朝" panose="02020609040205080304" pitchFamily="17" charset="-128"/>
                <a:ea typeface="ＭＳ 明朝" panose="02020609040205080304" pitchFamily="17" charset="-128"/>
              </a:rPr>
              <a:t>-】</a:t>
            </a:r>
            <a:r>
              <a:rPr lang="ja-JP" altLang="en-US" dirty="0">
                <a:latin typeface="ＭＳ 明朝" panose="02020609040205080304" pitchFamily="17" charset="-128"/>
                <a:ea typeface="ＭＳ 明朝" panose="02020609040205080304" pitchFamily="17" charset="-128"/>
              </a:rPr>
              <a:t>自作発表</a:t>
            </a:r>
          </a:p>
        </p:txBody>
      </p:sp>
      <p:sp>
        <p:nvSpPr>
          <p:cNvPr id="5" name="サブタイトル 4"/>
          <p:cNvSpPr>
            <a:spLocks noGrp="1"/>
          </p:cNvSpPr>
          <p:nvPr>
            <p:ph type="subTitle" idx="1"/>
          </p:nvPr>
        </p:nvSpPr>
        <p:spPr/>
        <p:txBody>
          <a:bodyPr rtlCol="0"/>
          <a:lstStyle/>
          <a:p>
            <a:pPr rtl="0"/>
            <a:r>
              <a:rPr lang="ja-JP" altLang="en-US" dirty="0">
                <a:latin typeface="ＭＳ 明朝" panose="02020609040205080304" pitchFamily="17" charset="-128"/>
                <a:ea typeface="ＭＳ 明朝" panose="02020609040205080304" pitchFamily="17" charset="-128"/>
              </a:rPr>
              <a:t>名嘉眞　華西</a:t>
            </a:r>
          </a:p>
          <a:p>
            <a:pPr rtl="0"/>
            <a:endParaRPr lang="ja-JP" altLang="en-US" dirty="0"/>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normAutofit/>
          </a:bodyPr>
          <a:lstStyle/>
          <a:p>
            <a:pPr rtl="0"/>
            <a:r>
              <a:rPr lang="ja-JP" altLang="en-US" dirty="0">
                <a:latin typeface="ＭＳ 明朝" panose="02020609040205080304" pitchFamily="17" charset="-128"/>
                <a:ea typeface="ＭＳ 明朝" panose="02020609040205080304" pitchFamily="17" charset="-128"/>
              </a:rPr>
              <a:t>目的・背景</a:t>
            </a:r>
          </a:p>
        </p:txBody>
      </p:sp>
      <p:sp>
        <p:nvSpPr>
          <p:cNvPr id="2" name="コンテンツ プレースホルダー 1"/>
          <p:cNvSpPr>
            <a:spLocks noGrp="1"/>
          </p:cNvSpPr>
          <p:nvPr>
            <p:ph idx="1"/>
          </p:nvPr>
        </p:nvSpPr>
        <p:spPr/>
        <p:txBody>
          <a:bodyPr rtlCol="0"/>
          <a:lstStyle/>
          <a:p>
            <a:pPr rtl="0"/>
            <a:endParaRPr lang="ja-JP" altLang="en-US" dirty="0">
              <a:latin typeface="ＭＳ 明朝" panose="02020609040205080304" pitchFamily="17" charset="-128"/>
              <a:ea typeface="ＭＳ 明朝" panose="02020609040205080304" pitchFamily="17" charset="-128"/>
            </a:endParaRPr>
          </a:p>
          <a:p>
            <a:pPr lvl="1" rtl="0"/>
            <a:r>
              <a:rPr lang="ja-JP" altLang="en-US" dirty="0">
                <a:latin typeface="ＭＳ 明朝" panose="02020609040205080304" pitchFamily="17" charset="-128"/>
                <a:ea typeface="ＭＳ 明朝" panose="02020609040205080304" pitchFamily="17" charset="-128"/>
              </a:rPr>
              <a:t>目的</a:t>
            </a:r>
            <a:endParaRPr lang="en-US" altLang="ja-JP" dirty="0">
              <a:latin typeface="ＭＳ 明朝" panose="02020609040205080304" pitchFamily="17" charset="-128"/>
              <a:ea typeface="ＭＳ 明朝" panose="02020609040205080304" pitchFamily="17" charset="-128"/>
            </a:endParaRPr>
          </a:p>
          <a:p>
            <a:pPr marL="393192" lvl="1" indent="0" rtl="0">
              <a:buNone/>
            </a:pPr>
            <a:r>
              <a:rPr kumimoji="1" lang="ja-JP" altLang="en-US" dirty="0"/>
              <a:t>女性が月経周期やそれに基づく体調状況、また体調に合わせた美容ケアを把握し、美容と健康の両立をサポートする。</a:t>
            </a:r>
            <a:endParaRPr kumimoji="1" lang="en-US" altLang="ja-JP" dirty="0"/>
          </a:p>
          <a:p>
            <a:pPr marL="393192" lvl="1" indent="0" rtl="0">
              <a:buNone/>
            </a:pPr>
            <a:endParaRPr lang="en-US" altLang="ja-JP" dirty="0">
              <a:highlight>
                <a:srgbClr val="FFFF00"/>
              </a:highlight>
              <a:latin typeface="Meiryo UI" panose="020B0604030504040204" pitchFamily="50" charset="-128"/>
              <a:ea typeface="Meiryo UI" panose="020B0604030504040204" pitchFamily="50" charset="-128"/>
            </a:endParaRPr>
          </a:p>
          <a:p>
            <a:pPr lvl="1"/>
            <a:r>
              <a:rPr lang="ja-JP" altLang="en-US" dirty="0">
                <a:latin typeface="ＭＳ 明朝" panose="02020609040205080304" pitchFamily="17" charset="-128"/>
                <a:ea typeface="ＭＳ 明朝" panose="02020609040205080304" pitchFamily="17" charset="-128"/>
              </a:rPr>
              <a:t>背景</a:t>
            </a:r>
            <a:endParaRPr lang="en-US" altLang="ja-JP" dirty="0">
              <a:latin typeface="ＭＳ 明朝" panose="02020609040205080304" pitchFamily="17" charset="-128"/>
              <a:ea typeface="ＭＳ 明朝" panose="02020609040205080304" pitchFamily="17" charset="-128"/>
            </a:endParaRPr>
          </a:p>
          <a:p>
            <a:pPr marL="393192" lvl="1" indent="0">
              <a:buNone/>
            </a:pPr>
            <a:r>
              <a:rPr lang="ja-JP" altLang="en-US" dirty="0"/>
              <a:t>自身の体調や美容スケジュールを一元的に管理するサービスが少なく、月経管理と美容管理を連携させたサービスの必要性を感じた。</a:t>
            </a:r>
            <a:endParaRPr lang="ja-JP" altLang="en-US"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333955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ＭＳ 明朝" panose="02020609040205080304" pitchFamily="17" charset="-128"/>
                <a:ea typeface="ＭＳ 明朝" panose="02020609040205080304" pitchFamily="17" charset="-128"/>
              </a:rPr>
              <a:t>システム説明</a:t>
            </a:r>
          </a:p>
        </p:txBody>
      </p:sp>
      <p:sp>
        <p:nvSpPr>
          <p:cNvPr id="2" name="コンテンツ プレースホルダー 1"/>
          <p:cNvSpPr>
            <a:spLocks noGrp="1"/>
          </p:cNvSpPr>
          <p:nvPr>
            <p:ph idx="1"/>
          </p:nvPr>
        </p:nvSpPr>
        <p:spPr/>
        <p:txBody>
          <a:bodyPr rtlCol="0">
            <a:normAutofit/>
          </a:bodyPr>
          <a:lstStyle/>
          <a:p>
            <a:pPr rtl="0"/>
            <a:r>
              <a:rPr lang="ja-JP" altLang="en-US" dirty="0"/>
              <a:t>月経スケジュールの自動入力</a:t>
            </a:r>
            <a:endParaRPr lang="en-US" altLang="ja-JP" dirty="0"/>
          </a:p>
          <a:p>
            <a:pPr rtl="0"/>
            <a:endParaRPr lang="en-US" altLang="ja-JP" dirty="0"/>
          </a:p>
          <a:p>
            <a:pPr rtl="0"/>
            <a:r>
              <a:rPr lang="ja-JP" altLang="en-US" dirty="0">
                <a:latin typeface="ＭＳ 明朝" panose="02020609040205080304" pitchFamily="17" charset="-128"/>
                <a:ea typeface="ＭＳ 明朝" panose="02020609040205080304" pitchFamily="17" charset="-128"/>
              </a:rPr>
              <a:t>月経フェーズごとのサポート</a:t>
            </a:r>
            <a:endParaRPr lang="en-US" altLang="ja-JP" dirty="0">
              <a:latin typeface="ＭＳ 明朝" panose="02020609040205080304" pitchFamily="17" charset="-128"/>
              <a:ea typeface="ＭＳ 明朝" panose="02020609040205080304" pitchFamily="17" charset="-128"/>
            </a:endParaRPr>
          </a:p>
          <a:p>
            <a:pPr rtl="0"/>
            <a:endParaRPr lang="en-US" altLang="ja-JP" dirty="0"/>
          </a:p>
          <a:p>
            <a:pPr rtl="0"/>
            <a:r>
              <a:rPr lang="ja-JP" altLang="en-US" dirty="0"/>
              <a:t>美容スケジュールの登録</a:t>
            </a:r>
            <a:endParaRPr lang="en-US" altLang="ja-JP" dirty="0"/>
          </a:p>
          <a:p>
            <a:pPr rtl="0"/>
            <a:endParaRPr lang="en-US" altLang="ja-JP" dirty="0"/>
          </a:p>
          <a:p>
            <a:pPr rtl="0"/>
            <a:r>
              <a:rPr lang="ja-JP" altLang="en-US" dirty="0"/>
              <a:t>おすすめサロン情報の閲覧</a:t>
            </a:r>
            <a:endParaRPr lang="ja-JP" altLang="en-US"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ＭＳ 明朝" panose="02020609040205080304" pitchFamily="17" charset="-128"/>
                <a:ea typeface="ＭＳ 明朝" panose="02020609040205080304" pitchFamily="17" charset="-128"/>
              </a:rPr>
              <a:t>デモンストレーション</a:t>
            </a:r>
          </a:p>
        </p:txBody>
      </p:sp>
      <p:sp>
        <p:nvSpPr>
          <p:cNvPr id="2" name="コンテンツ プレースホルダー 1"/>
          <p:cNvSpPr>
            <a:spLocks noGrp="1"/>
          </p:cNvSpPr>
          <p:nvPr>
            <p:ph idx="1"/>
          </p:nvPr>
        </p:nvSpPr>
        <p:spPr/>
        <p:txBody>
          <a:bodyPr rtlCol="0"/>
          <a:lstStyle/>
          <a:p>
            <a:pPr marL="0" indent="0" rtl="0">
              <a:buNone/>
            </a:pPr>
            <a:endParaRPr lang="ja-JP" altLang="en-US" dirty="0"/>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ＭＳ 明朝" panose="02020609040205080304" pitchFamily="17" charset="-128"/>
                <a:ea typeface="ＭＳ 明朝" panose="02020609040205080304" pitchFamily="17" charset="-128"/>
              </a:rPr>
              <a:t>このシステムの売り</a:t>
            </a:r>
          </a:p>
        </p:txBody>
      </p:sp>
      <p:sp>
        <p:nvSpPr>
          <p:cNvPr id="2" name="コンテンツ プレースホルダー 1"/>
          <p:cNvSpPr>
            <a:spLocks noGrp="1"/>
          </p:cNvSpPr>
          <p:nvPr>
            <p:ph idx="1"/>
          </p:nvPr>
        </p:nvSpPr>
        <p:spPr/>
        <p:txBody>
          <a:bodyPr rtlCol="0"/>
          <a:lstStyle/>
          <a:p>
            <a:pPr rtl="0"/>
            <a:r>
              <a:rPr lang="ja-JP" altLang="en-US" dirty="0">
                <a:latin typeface="ＭＳ 明朝" panose="02020609040205080304" pitchFamily="17" charset="-128"/>
                <a:ea typeface="ＭＳ 明朝" panose="02020609040205080304" pitchFamily="17" charset="-128"/>
              </a:rPr>
              <a:t>自動で簡単なスケジュール管理</a:t>
            </a:r>
            <a:endParaRPr lang="en-US" altLang="ja-JP" dirty="0">
              <a:latin typeface="ＭＳ 明朝" panose="02020609040205080304" pitchFamily="17" charset="-128"/>
              <a:ea typeface="ＭＳ 明朝" panose="02020609040205080304" pitchFamily="17" charset="-128"/>
            </a:endParaRPr>
          </a:p>
          <a:p>
            <a:pPr rtl="0"/>
            <a:endParaRPr lang="en-US" altLang="ja-JP" dirty="0"/>
          </a:p>
          <a:p>
            <a:pPr rtl="0"/>
            <a:r>
              <a:rPr lang="ja-JP" altLang="en-US" dirty="0">
                <a:latin typeface="ＭＳ 明朝" panose="02020609040205080304" pitchFamily="17" charset="-128"/>
                <a:ea typeface="ＭＳ 明朝" panose="02020609040205080304" pitchFamily="17" charset="-128"/>
              </a:rPr>
              <a:t>カスタマイズできる美容計画</a:t>
            </a:r>
            <a:endParaRPr lang="en-US" altLang="ja-JP" dirty="0">
              <a:latin typeface="ＭＳ 明朝" panose="02020609040205080304" pitchFamily="17" charset="-128"/>
              <a:ea typeface="ＭＳ 明朝" panose="02020609040205080304" pitchFamily="17" charset="-128"/>
            </a:endParaRPr>
          </a:p>
          <a:p>
            <a:pPr rtl="0"/>
            <a:endParaRPr lang="en-US" altLang="ja-JP" dirty="0"/>
          </a:p>
          <a:p>
            <a:pPr rtl="0"/>
            <a:r>
              <a:rPr lang="ja-JP" altLang="en-US" dirty="0">
                <a:latin typeface="ＭＳ 明朝" panose="02020609040205080304" pitchFamily="17" charset="-128"/>
                <a:ea typeface="ＭＳ 明朝" panose="02020609040205080304" pitchFamily="17" charset="-128"/>
              </a:rPr>
              <a:t>おすすめサロン情報の閲覧</a:t>
            </a:r>
            <a:endParaRPr lang="en-US" altLang="ja-JP" dirty="0">
              <a:latin typeface="ＭＳ 明朝" panose="02020609040205080304" pitchFamily="17" charset="-128"/>
              <a:ea typeface="ＭＳ 明朝" panose="02020609040205080304" pitchFamily="17" charset="-128"/>
            </a:endParaRPr>
          </a:p>
          <a:p>
            <a:pPr marL="0" indent="0" rtl="0">
              <a:buNone/>
            </a:pPr>
            <a:endParaRPr lang="en-US" altLang="ja-JP" dirty="0"/>
          </a:p>
          <a:p>
            <a:pPr marL="0" indent="0" rtl="0">
              <a:buNone/>
            </a:pPr>
            <a:endParaRPr lang="en-US" altLang="ja-JP" dirty="0"/>
          </a:p>
        </p:txBody>
      </p:sp>
    </p:spTree>
    <p:extLst>
      <p:ext uri="{BB962C8B-B14F-4D97-AF65-F5344CB8AC3E}">
        <p14:creationId xmlns:p14="http://schemas.microsoft.com/office/powerpoint/2010/main" val="141945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a:latin typeface="ＭＳ 明朝" panose="02020609040205080304" pitchFamily="17" charset="-128"/>
                <a:ea typeface="ＭＳ 明朝" panose="02020609040205080304" pitchFamily="17" charset="-128"/>
              </a:rPr>
              <a:t>今後のシステム展望</a:t>
            </a:r>
            <a:endParaRPr lang="ja" dirty="0">
              <a:latin typeface="ＭＳ 明朝" panose="02020609040205080304" pitchFamily="17" charset="-128"/>
              <a:ea typeface="ＭＳ 明朝" panose="02020609040205080304" pitchFamily="17" charset="-128"/>
            </a:endParaRPr>
          </a:p>
        </p:txBody>
      </p:sp>
      <p:sp>
        <p:nvSpPr>
          <p:cNvPr id="2" name="コンテンツ プレースホルダー 1"/>
          <p:cNvSpPr>
            <a:spLocks noGrp="1"/>
          </p:cNvSpPr>
          <p:nvPr>
            <p:ph idx="1"/>
          </p:nvPr>
        </p:nvSpPr>
        <p:spPr/>
        <p:txBody>
          <a:bodyPr rtlCol="0"/>
          <a:lstStyle/>
          <a:p>
            <a:pPr rtl="0"/>
            <a:r>
              <a:rPr lang="ja-JP" altLang="en-US" dirty="0">
                <a:latin typeface="ＭＳ 明朝" panose="02020609040205080304" pitchFamily="17" charset="-128"/>
                <a:ea typeface="ＭＳ 明朝" panose="02020609040205080304" pitchFamily="17" charset="-128"/>
              </a:rPr>
              <a:t>バッチ処理の見直し</a:t>
            </a:r>
            <a:endParaRPr lang="en-US" altLang="ja-JP" dirty="0">
              <a:latin typeface="ＭＳ 明朝" panose="02020609040205080304" pitchFamily="17" charset="-128"/>
              <a:ea typeface="ＭＳ 明朝" panose="02020609040205080304" pitchFamily="17" charset="-128"/>
            </a:endParaRPr>
          </a:p>
          <a:p>
            <a:pPr rtl="0"/>
            <a:endParaRPr lang="en-US" altLang="ja-JP" dirty="0">
              <a:latin typeface="ＭＳ 明朝" panose="02020609040205080304" pitchFamily="17" charset="-128"/>
              <a:ea typeface="ＭＳ 明朝" panose="02020609040205080304" pitchFamily="17" charset="-128"/>
            </a:endParaRPr>
          </a:p>
          <a:p>
            <a:pPr rtl="0"/>
            <a:r>
              <a:rPr lang="ja-JP" altLang="en-US" dirty="0"/>
              <a:t>サロン情報の絞り込み</a:t>
            </a:r>
            <a:endParaRPr lang="en-US" altLang="ja-JP" dirty="0"/>
          </a:p>
          <a:p>
            <a:pPr rtl="0"/>
            <a:endParaRPr lang="en-US" altLang="ja-JP" dirty="0"/>
          </a:p>
          <a:p>
            <a:pPr rtl="0"/>
            <a:r>
              <a:rPr lang="ja-JP" altLang="en-US" dirty="0">
                <a:latin typeface="ＭＳ 明朝" panose="02020609040205080304" pitchFamily="17" charset="-128"/>
                <a:ea typeface="ＭＳ 明朝" panose="02020609040205080304" pitchFamily="17" charset="-128"/>
              </a:rPr>
              <a:t>画像保存</a:t>
            </a:r>
            <a:r>
              <a:rPr lang="ja-JP" altLang="en-US" dirty="0"/>
              <a:t>の見直し</a:t>
            </a:r>
            <a:endParaRPr lang="en-US" altLang="ja-JP" dirty="0"/>
          </a:p>
          <a:p>
            <a:pPr rtl="0"/>
            <a:endParaRPr lang="en-US" dirty="0">
              <a:latin typeface="ＭＳ 明朝" panose="02020609040205080304" pitchFamily="17" charset="-128"/>
              <a:ea typeface="ＭＳ 明朝" panose="02020609040205080304" pitchFamily="17" charset="-128"/>
            </a:endParaRPr>
          </a:p>
          <a:p>
            <a:pPr rtl="0"/>
            <a:r>
              <a:rPr lang="ja-JP" altLang="en-US" dirty="0"/>
              <a:t>ホットペッパー</a:t>
            </a:r>
            <a:r>
              <a:rPr lang="en-US" altLang="ja-JP" dirty="0"/>
              <a:t>API</a:t>
            </a:r>
            <a:r>
              <a:rPr lang="ja-JP" altLang="en-US" dirty="0"/>
              <a:t>の利用</a:t>
            </a:r>
            <a:endParaRPr lang="en-US" dirty="0">
              <a:latin typeface="ＭＳ 明朝" panose="02020609040205080304" pitchFamily="17" charset="-128"/>
              <a:ea typeface="ＭＳ 明朝" panose="02020609040205080304" pitchFamily="17" charset="-128"/>
            </a:endParaRPr>
          </a:p>
        </p:txBody>
      </p:sp>
    </p:spTree>
    <p:extLst>
      <p:ext uri="{BB962C8B-B14F-4D97-AF65-F5344CB8AC3E}">
        <p14:creationId xmlns:p14="http://schemas.microsoft.com/office/powerpoint/2010/main" val="2054880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normAutofit/>
          </a:bodyPr>
          <a:lstStyle/>
          <a:p>
            <a:pPr rtl="0"/>
            <a:r>
              <a:rPr lang="ja-JP" altLang="en-US" dirty="0">
                <a:latin typeface="ＭＳ 明朝" panose="02020609040205080304" pitchFamily="17" charset="-128"/>
                <a:ea typeface="ＭＳ 明朝" panose="02020609040205080304" pitchFamily="17" charset="-128"/>
              </a:rPr>
              <a:t>感想</a:t>
            </a:r>
            <a:endParaRPr lang="ja" dirty="0">
              <a:latin typeface="ＭＳ 明朝" panose="02020609040205080304" pitchFamily="17" charset="-128"/>
              <a:ea typeface="ＭＳ 明朝" panose="02020609040205080304" pitchFamily="17" charset="-128"/>
            </a:endParaRPr>
          </a:p>
        </p:txBody>
      </p:sp>
      <p:sp>
        <p:nvSpPr>
          <p:cNvPr id="2" name="コンテンツ プレースホルダー 1"/>
          <p:cNvSpPr>
            <a:spLocks noGrp="1"/>
          </p:cNvSpPr>
          <p:nvPr>
            <p:ph idx="1"/>
          </p:nvPr>
        </p:nvSpPr>
        <p:spPr/>
        <p:txBody>
          <a:bodyPr rtlCol="0"/>
          <a:lstStyle/>
          <a:p>
            <a:pPr marL="0" indent="0" rtl="0">
              <a:buNone/>
            </a:pPr>
            <a:endParaRPr lang="en-US" altLang="ja-JP" dirty="0"/>
          </a:p>
          <a:p>
            <a:pPr rtl="0"/>
            <a:r>
              <a:rPr lang="ja-JP" altLang="en-US" dirty="0">
                <a:latin typeface="ＭＳ 明朝" panose="02020609040205080304" pitchFamily="17" charset="-128"/>
                <a:ea typeface="ＭＳ 明朝" panose="02020609040205080304" pitchFamily="17" charset="-128"/>
              </a:rPr>
              <a:t>タスク管理の重要性</a:t>
            </a:r>
            <a:r>
              <a:rPr lang="ja-JP" altLang="en-US" dirty="0"/>
              <a:t>について再認識</a:t>
            </a:r>
            <a:endParaRPr lang="en-US" altLang="ja-JP" dirty="0"/>
          </a:p>
          <a:p>
            <a:pPr rtl="0"/>
            <a:endParaRPr lang="en-US" altLang="ja-JP" dirty="0"/>
          </a:p>
          <a:p>
            <a:pPr marL="0" indent="0">
              <a:buNone/>
            </a:pPr>
            <a:r>
              <a:rPr kumimoji="1" lang="ja-JP" altLang="en-US" dirty="0"/>
              <a:t>納期に遅れてしまうことがあり、その原因は作業にどのくらい時間がかかるのか見積もる力が不足していたことやそこに対してあまり時間をかけなかったこと。今後は作業内容の細かく洗い出すことや小さな段階ごとに時間を見積ることを意識し、納期に対する責任感を強く持つ。</a:t>
            </a:r>
            <a:endParaRPr kumimoji="1" lang="en-US" altLang="ja-JP" dirty="0"/>
          </a:p>
          <a:p>
            <a:pPr rtl="0"/>
            <a:endParaRPr lang="en-US" altLang="ja-JP" dirty="0"/>
          </a:p>
        </p:txBody>
      </p:sp>
    </p:spTree>
    <p:extLst>
      <p:ext uri="{BB962C8B-B14F-4D97-AF65-F5344CB8AC3E}">
        <p14:creationId xmlns:p14="http://schemas.microsoft.com/office/powerpoint/2010/main" val="11260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5286CC-5990-AF06-2684-12775E59C850}"/>
              </a:ext>
            </a:extLst>
          </p:cNvPr>
          <p:cNvSpPr>
            <a:spLocks noGrp="1"/>
          </p:cNvSpPr>
          <p:nvPr>
            <p:ph type="title"/>
          </p:nvPr>
        </p:nvSpPr>
        <p:spPr>
          <a:xfrm>
            <a:off x="914400" y="2747772"/>
            <a:ext cx="10363200" cy="1362456"/>
          </a:xfrm>
        </p:spPr>
        <p:txBody>
          <a:bodyPr/>
          <a:lstStyle/>
          <a:p>
            <a:r>
              <a:rPr kumimoji="1" lang="ja-JP" altLang="en-US" dirty="0">
                <a:latin typeface="ＭＳ 明朝" panose="02020609040205080304" pitchFamily="17" charset="-128"/>
                <a:ea typeface="ＭＳ 明朝" panose="02020609040205080304" pitchFamily="17" charset="-128"/>
              </a:rPr>
              <a:t>ご清聴ありがとうございました。</a:t>
            </a:r>
          </a:p>
        </p:txBody>
      </p:sp>
    </p:spTree>
    <p:extLst>
      <p:ext uri="{BB962C8B-B14F-4D97-AF65-F5344CB8AC3E}">
        <p14:creationId xmlns:p14="http://schemas.microsoft.com/office/powerpoint/2010/main" val="3324306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ブレーンストーミングのプレゼンテーション</Template>
  <TotalTime>181</TotalTime>
  <Words>883</Words>
  <Application>Microsoft Office PowerPoint</Application>
  <PresentationFormat>ワイド画面</PresentationFormat>
  <Paragraphs>71</Paragraphs>
  <Slides>8</Slides>
  <Notes>8</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Meiryo UI</vt:lpstr>
      <vt:lpstr>ＭＳ 明朝</vt:lpstr>
      <vt:lpstr>Palatino Linotype</vt:lpstr>
      <vt:lpstr>Wingdings 2</vt:lpstr>
      <vt:lpstr>ブレーンストーミングのプレゼンテーション</vt:lpstr>
      <vt:lpstr>【Miyonda‐ミヨンダ-】自作発表</vt:lpstr>
      <vt:lpstr>目的・背景</vt:lpstr>
      <vt:lpstr>システム説明</vt:lpstr>
      <vt:lpstr>デモンストレーション</vt:lpstr>
      <vt:lpstr>このシステムの売り</vt:lpstr>
      <vt:lpstr>今後のシステム展望</vt:lpstr>
      <vt:lpstr>感想</vt:lpstr>
      <vt:lpstr>ご清聴ありがとうございました。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名嘉眞 華西</dc:creator>
  <cp:lastModifiedBy>名嘉眞 華西</cp:lastModifiedBy>
  <cp:revision>1</cp:revision>
  <dcterms:created xsi:type="dcterms:W3CDTF">2025-02-10T08:26:14Z</dcterms:created>
  <dcterms:modified xsi:type="dcterms:W3CDTF">2025-02-10T11:27:19Z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