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3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981" y="1309053"/>
            <a:ext cx="330200" cy="281940"/>
          </a:xfrm>
          <a:custGeom>
            <a:avLst/>
            <a:gdLst/>
            <a:ahLst/>
            <a:cxnLst/>
            <a:rect l="l" t="t" r="r" b="b"/>
            <a:pathLst>
              <a:path w="330200" h="281940">
                <a:moveTo>
                  <a:pt x="249957" y="281622"/>
                </a:moveTo>
                <a:lnTo>
                  <a:pt x="80168" y="281622"/>
                </a:lnTo>
                <a:lnTo>
                  <a:pt x="0" y="143072"/>
                </a:lnTo>
                <a:lnTo>
                  <a:pt x="82612" y="0"/>
                </a:lnTo>
                <a:lnTo>
                  <a:pt x="247513" y="0"/>
                </a:lnTo>
                <a:lnTo>
                  <a:pt x="330114" y="143072"/>
                </a:lnTo>
                <a:lnTo>
                  <a:pt x="249957" y="28162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883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5160" y="561974"/>
                </a:moveTo>
                <a:lnTo>
                  <a:pt x="245079" y="561974"/>
                </a:lnTo>
                <a:lnTo>
                  <a:pt x="113034" y="333161"/>
                </a:lnTo>
                <a:lnTo>
                  <a:pt x="55586" y="233673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301515" y="88142"/>
                </a:lnTo>
                <a:lnTo>
                  <a:pt x="412607" y="280352"/>
                </a:lnTo>
                <a:lnTo>
                  <a:pt x="443123" y="333161"/>
                </a:lnTo>
                <a:lnTo>
                  <a:pt x="495015" y="423425"/>
                </a:lnTo>
                <a:lnTo>
                  <a:pt x="415160" y="561974"/>
                </a:lnTo>
                <a:close/>
              </a:path>
              <a:path w="495300" h="561975">
                <a:moveTo>
                  <a:pt x="301567" y="88166"/>
                </a:move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997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4858" y="561974"/>
                </a:moveTo>
                <a:lnTo>
                  <a:pt x="245070" y="561974"/>
                </a:lnTo>
                <a:lnTo>
                  <a:pt x="164901" y="423425"/>
                </a:lnTo>
                <a:lnTo>
                  <a:pt x="165153" y="423005"/>
                </a:lnTo>
                <a:lnTo>
                  <a:pt x="82660" y="280352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297546" y="81281"/>
                </a:lnTo>
                <a:lnTo>
                  <a:pt x="297988" y="81281"/>
                </a:lnTo>
                <a:lnTo>
                  <a:pt x="439128" y="326096"/>
                </a:lnTo>
                <a:lnTo>
                  <a:pt x="438901" y="326228"/>
                </a:lnTo>
                <a:lnTo>
                  <a:pt x="495015" y="423425"/>
                </a:lnTo>
                <a:lnTo>
                  <a:pt x="414858" y="561974"/>
                </a:lnTo>
                <a:close/>
              </a:path>
              <a:path w="495300" h="561975">
                <a:moveTo>
                  <a:pt x="297988" y="81281"/>
                </a:moveTo>
                <a:lnTo>
                  <a:pt x="297546" y="81281"/>
                </a:lnTo>
                <a:lnTo>
                  <a:pt x="297870" y="81078"/>
                </a:lnTo>
                <a:lnTo>
                  <a:pt x="297988" y="81281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33484" y="6603999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9"/>
                </a:moveTo>
                <a:lnTo>
                  <a:pt x="1035165" y="3682999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784736" y="0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2" y="0"/>
                </a:moveTo>
                <a:lnTo>
                  <a:pt x="0" y="0"/>
                </a:lnTo>
                <a:lnTo>
                  <a:pt x="614623" y="1064357"/>
                </a:lnTo>
                <a:lnTo>
                  <a:pt x="2426837" y="1064357"/>
                </a:lnTo>
                <a:lnTo>
                  <a:pt x="304137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303687" y="0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5" y="0"/>
                </a:moveTo>
                <a:lnTo>
                  <a:pt x="1521749" y="0"/>
                </a:lnTo>
                <a:lnTo>
                  <a:pt x="610882" y="1577311"/>
                </a:lnTo>
                <a:lnTo>
                  <a:pt x="611014" y="1577311"/>
                </a:lnTo>
                <a:lnTo>
                  <a:pt x="0" y="2633270"/>
                </a:lnTo>
                <a:lnTo>
                  <a:pt x="871976" y="4140125"/>
                </a:lnTo>
                <a:lnTo>
                  <a:pt x="2756008" y="4140125"/>
                </a:lnTo>
                <a:lnTo>
                  <a:pt x="3313713" y="3176274"/>
                </a:lnTo>
                <a:lnTo>
                  <a:pt x="3314129" y="3176274"/>
                </a:lnTo>
                <a:lnTo>
                  <a:pt x="4534423" y="1064357"/>
                </a:lnTo>
                <a:lnTo>
                  <a:pt x="4535741" y="1064357"/>
                </a:lnTo>
                <a:lnTo>
                  <a:pt x="4869789" y="484055"/>
                </a:lnTo>
                <a:lnTo>
                  <a:pt x="4869525" y="483923"/>
                </a:lnTo>
                <a:lnTo>
                  <a:pt x="5147915" y="0"/>
                </a:lnTo>
                <a:close/>
              </a:path>
              <a:path w="5147944" h="4140200">
                <a:moveTo>
                  <a:pt x="3314129" y="3176274"/>
                </a:moveTo>
                <a:lnTo>
                  <a:pt x="3313713" y="3176274"/>
                </a:lnTo>
                <a:lnTo>
                  <a:pt x="3313977" y="3176537"/>
                </a:lnTo>
                <a:lnTo>
                  <a:pt x="3314129" y="31762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931542" y="0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1" y="0"/>
                </a:lnTo>
                <a:lnTo>
                  <a:pt x="908414" y="1064357"/>
                </a:lnTo>
                <a:lnTo>
                  <a:pt x="907886" y="1064357"/>
                </a:lnTo>
                <a:lnTo>
                  <a:pt x="0" y="2633270"/>
                </a:lnTo>
                <a:lnTo>
                  <a:pt x="871975" y="4140125"/>
                </a:lnTo>
                <a:lnTo>
                  <a:pt x="2356457" y="4140125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33484" y="6604004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5"/>
                </a:moveTo>
                <a:lnTo>
                  <a:pt x="1035163" y="3682995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784737" y="3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0" y="0"/>
                </a:moveTo>
                <a:lnTo>
                  <a:pt x="0" y="0"/>
                </a:lnTo>
                <a:lnTo>
                  <a:pt x="614622" y="1064356"/>
                </a:lnTo>
                <a:lnTo>
                  <a:pt x="2426836" y="1064356"/>
                </a:lnTo>
                <a:lnTo>
                  <a:pt x="304137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303687" y="3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4" y="0"/>
                </a:moveTo>
                <a:lnTo>
                  <a:pt x="1521749" y="0"/>
                </a:lnTo>
                <a:lnTo>
                  <a:pt x="610882" y="1577310"/>
                </a:lnTo>
                <a:lnTo>
                  <a:pt x="611014" y="1577310"/>
                </a:lnTo>
                <a:lnTo>
                  <a:pt x="0" y="2633268"/>
                </a:lnTo>
                <a:lnTo>
                  <a:pt x="871976" y="4140124"/>
                </a:lnTo>
                <a:lnTo>
                  <a:pt x="2756007" y="4140124"/>
                </a:lnTo>
                <a:lnTo>
                  <a:pt x="3313713" y="3176272"/>
                </a:lnTo>
                <a:lnTo>
                  <a:pt x="3314129" y="3176272"/>
                </a:lnTo>
                <a:lnTo>
                  <a:pt x="4534423" y="1064356"/>
                </a:lnTo>
                <a:lnTo>
                  <a:pt x="4535741" y="1064356"/>
                </a:lnTo>
                <a:lnTo>
                  <a:pt x="4869789" y="484053"/>
                </a:lnTo>
                <a:lnTo>
                  <a:pt x="4869525" y="483921"/>
                </a:lnTo>
                <a:lnTo>
                  <a:pt x="5147914" y="0"/>
                </a:lnTo>
                <a:close/>
              </a:path>
              <a:path w="5147944" h="4140200">
                <a:moveTo>
                  <a:pt x="3314129" y="3176272"/>
                </a:moveTo>
                <a:lnTo>
                  <a:pt x="3313713" y="3176272"/>
                </a:lnTo>
                <a:lnTo>
                  <a:pt x="3313977" y="3176536"/>
                </a:lnTo>
                <a:lnTo>
                  <a:pt x="3314129" y="317627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931543" y="3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0" y="0"/>
                </a:lnTo>
                <a:lnTo>
                  <a:pt x="908414" y="1064356"/>
                </a:lnTo>
                <a:lnTo>
                  <a:pt x="907886" y="1064356"/>
                </a:lnTo>
                <a:lnTo>
                  <a:pt x="0" y="2633268"/>
                </a:lnTo>
                <a:lnTo>
                  <a:pt x="871976" y="4140124"/>
                </a:lnTo>
                <a:lnTo>
                  <a:pt x="2356457" y="4140124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7146" y="1985926"/>
            <a:ext cx="10363200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7146" y="3004890"/>
            <a:ext cx="10828655" cy="466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9854" y="231216"/>
            <a:ext cx="3381374" cy="3381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5855" y="0"/>
            <a:ext cx="2582144" cy="2609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83" y="7808717"/>
            <a:ext cx="3994785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4435"/>
              </a:lnSpc>
              <a:spcBef>
                <a:spcPts val="105"/>
              </a:spcBef>
            </a:pPr>
            <a:r>
              <a:rPr sz="3700" b="1" spc="65" dirty="0">
                <a:latin typeface="Trebuchet MS"/>
                <a:cs typeface="Trebuchet MS"/>
              </a:rPr>
              <a:t>SUBMITTED</a:t>
            </a:r>
            <a:r>
              <a:rPr sz="3700" b="1" spc="-35" dirty="0">
                <a:latin typeface="Trebuchet MS"/>
                <a:cs typeface="Trebuchet MS"/>
              </a:rPr>
              <a:t> </a:t>
            </a:r>
            <a:r>
              <a:rPr sz="3700" b="1" spc="-195" dirty="0">
                <a:latin typeface="Trebuchet MS"/>
                <a:cs typeface="Trebuchet MS"/>
              </a:rPr>
              <a:t>TO: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spc="40" dirty="0">
                <a:latin typeface="Trebuchet MS"/>
                <a:cs typeface="Trebuchet MS"/>
              </a:rPr>
              <a:t>Prof.</a:t>
            </a:r>
            <a:r>
              <a:rPr sz="3700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Nidhi</a:t>
            </a:r>
            <a:r>
              <a:rPr sz="3700" spc="5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Nigam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7299" y="7805239"/>
            <a:ext cx="3408679" cy="115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35"/>
              </a:lnSpc>
              <a:spcBef>
                <a:spcPts val="100"/>
              </a:spcBef>
            </a:pPr>
            <a:r>
              <a:rPr sz="3700" b="1" spc="60" dirty="0">
                <a:latin typeface="Trebuchet MS"/>
                <a:cs typeface="Trebuchet MS"/>
              </a:rPr>
              <a:t>SUBMITTED</a:t>
            </a:r>
            <a:r>
              <a:rPr sz="3700" b="1" spc="-50" dirty="0">
                <a:latin typeface="Trebuchet MS"/>
                <a:cs typeface="Trebuchet MS"/>
              </a:rPr>
              <a:t> </a:t>
            </a:r>
            <a:r>
              <a:rPr sz="3700" b="1" spc="-100" dirty="0">
                <a:latin typeface="Trebuchet MS"/>
                <a:cs typeface="Trebuchet MS"/>
              </a:rPr>
              <a:t>BY: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b="1" spc="100" dirty="0">
                <a:latin typeface="Trebuchet MS"/>
                <a:cs typeface="Trebuchet MS"/>
              </a:rPr>
              <a:t>Kanak</a:t>
            </a:r>
            <a:r>
              <a:rPr sz="3700" b="1" spc="-40" dirty="0">
                <a:latin typeface="Trebuchet MS"/>
                <a:cs typeface="Trebuchet MS"/>
              </a:rPr>
              <a:t> </a:t>
            </a:r>
            <a:r>
              <a:rPr sz="3700" b="1" spc="-50" dirty="0">
                <a:latin typeface="Trebuchet MS"/>
                <a:cs typeface="Trebuchet MS"/>
              </a:rPr>
              <a:t>Joshi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6715" y="3961080"/>
            <a:ext cx="8230870" cy="21310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b="1" spc="-110" dirty="0">
                <a:latin typeface="Trebuchet MS"/>
                <a:cs typeface="Trebuchet MS"/>
              </a:rPr>
              <a:t>SUBJECT: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-25" dirty="0">
                <a:latin typeface="Trebuchet MS"/>
                <a:cs typeface="Trebuchet MS"/>
              </a:rPr>
              <a:t>EVALUATION</a:t>
            </a:r>
            <a:r>
              <a:rPr sz="3600" b="1" spc="-15" dirty="0">
                <a:latin typeface="Trebuchet MS"/>
                <a:cs typeface="Trebuchet MS"/>
              </a:rPr>
              <a:t> </a:t>
            </a:r>
            <a:r>
              <a:rPr sz="3600" b="1" spc="-145" dirty="0">
                <a:latin typeface="Trebuchet MS"/>
                <a:cs typeface="Trebuchet MS"/>
              </a:rPr>
              <a:t>OF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80" dirty="0">
                <a:latin typeface="Trebuchet MS"/>
                <a:cs typeface="Trebuchet MS"/>
              </a:rPr>
              <a:t>INTERNSHIP </a:t>
            </a:r>
            <a:r>
              <a:rPr sz="3600" b="1" spc="-107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TOPIC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-105" dirty="0">
                <a:latin typeface="Trebuchet MS"/>
                <a:cs typeface="Trebuchet MS"/>
              </a:rPr>
              <a:t>:-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85" dirty="0">
                <a:latin typeface="Trebuchet MS"/>
                <a:cs typeface="Trebuchet MS"/>
              </a:rPr>
              <a:t>WINDOWS</a:t>
            </a:r>
            <a:r>
              <a:rPr sz="3600" b="1" spc="-25" dirty="0">
                <a:latin typeface="Trebuchet MS"/>
                <a:cs typeface="Trebuchet MS"/>
              </a:rPr>
              <a:t> </a:t>
            </a:r>
            <a:r>
              <a:rPr sz="3600" b="1" spc="114" dirty="0">
                <a:latin typeface="Trebuchet MS"/>
                <a:cs typeface="Trebuchet MS"/>
              </a:rPr>
              <a:t>PASSWORD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RESET</a:t>
            </a:r>
            <a:endParaRPr sz="3600">
              <a:latin typeface="Trebuchet MS"/>
              <a:cs typeface="Trebuchet MS"/>
            </a:endParaRPr>
          </a:p>
          <a:p>
            <a:pPr marR="473709" algn="ctr">
              <a:lnSpc>
                <a:spcPct val="100000"/>
              </a:lnSpc>
              <a:spcBef>
                <a:spcPts val="3615"/>
              </a:spcBef>
            </a:pPr>
            <a:r>
              <a:rPr sz="3900" b="1" spc="320" dirty="0">
                <a:latin typeface="Trebuchet MS"/>
                <a:cs typeface="Trebuchet MS"/>
              </a:rPr>
              <a:t>S</a:t>
            </a:r>
            <a:r>
              <a:rPr sz="3900" b="1" spc="-45" dirty="0">
                <a:latin typeface="Trebuchet MS"/>
                <a:cs typeface="Trebuchet MS"/>
              </a:rPr>
              <a:t>E</a:t>
            </a:r>
            <a:r>
              <a:rPr sz="3900" b="1" spc="320" dirty="0">
                <a:latin typeface="Trebuchet MS"/>
                <a:cs typeface="Trebuchet MS"/>
              </a:rPr>
              <a:t>SS</a:t>
            </a:r>
            <a:r>
              <a:rPr sz="3900" b="1" spc="175" dirty="0">
                <a:latin typeface="Trebuchet MS"/>
                <a:cs typeface="Trebuchet MS"/>
              </a:rPr>
              <a:t>I</a:t>
            </a:r>
            <a:r>
              <a:rPr sz="3900" b="1" spc="65" dirty="0">
                <a:latin typeface="Trebuchet MS"/>
                <a:cs typeface="Trebuchet MS"/>
              </a:rPr>
              <a:t>O</a:t>
            </a:r>
            <a:r>
              <a:rPr sz="3900" b="1" dirty="0">
                <a:latin typeface="Trebuchet MS"/>
                <a:cs typeface="Trebuchet MS"/>
              </a:rPr>
              <a:t>N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500" dirty="0">
                <a:latin typeface="Trebuchet MS"/>
                <a:cs typeface="Trebuchet MS"/>
              </a:rPr>
              <a:t>: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85" dirty="0">
                <a:latin typeface="Trebuchet MS"/>
                <a:cs typeface="Trebuchet MS"/>
              </a:rPr>
              <a:t>0</a:t>
            </a:r>
            <a:r>
              <a:rPr sz="3900" b="1" spc="-175" dirty="0">
                <a:latin typeface="Trebuchet MS"/>
                <a:cs typeface="Trebuchet MS"/>
              </a:rPr>
              <a:t>22</a:t>
            </a:r>
            <a:r>
              <a:rPr sz="3900" b="1" spc="265" dirty="0">
                <a:latin typeface="Trebuchet MS"/>
                <a:cs typeface="Trebuchet MS"/>
              </a:rPr>
              <a:t>-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-280" dirty="0">
                <a:latin typeface="Trebuchet MS"/>
                <a:cs typeface="Trebuchet MS"/>
              </a:rPr>
              <a:t>3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182" y="1990306"/>
            <a:ext cx="10727690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50"/>
              </a:lnSpc>
              <a:spcBef>
                <a:spcPts val="95"/>
              </a:spcBef>
            </a:pPr>
            <a:r>
              <a:rPr sz="3350" spc="204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120" dirty="0">
                <a:latin typeface="Trebuchet MS"/>
                <a:cs typeface="Trebuchet MS"/>
              </a:rPr>
              <a:t>p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5</a:t>
            </a:r>
            <a:r>
              <a:rPr sz="3350" spc="-430" dirty="0">
                <a:latin typeface="Trebuchet MS"/>
                <a:cs typeface="Trebuchet MS"/>
              </a:rPr>
              <a:t>: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65" dirty="0">
                <a:latin typeface="Trebuchet MS"/>
                <a:cs typeface="Trebuchet MS"/>
              </a:rPr>
              <a:t>R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200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150" dirty="0">
                <a:latin typeface="Trebuchet MS"/>
                <a:cs typeface="Trebuchet MS"/>
              </a:rPr>
              <a:t>o</a:t>
            </a:r>
            <a:r>
              <a:rPr sz="3350" spc="-20" dirty="0">
                <a:latin typeface="Trebuchet MS"/>
                <a:cs typeface="Trebuchet MS"/>
              </a:rPr>
              <a:t>r</a:t>
            </a:r>
            <a:r>
              <a:rPr sz="3350" spc="-5" dirty="0">
                <a:latin typeface="Trebuchet MS"/>
                <a:cs typeface="Trebuchet MS"/>
              </a:rPr>
              <a:t>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5" dirty="0">
                <a:latin typeface="Trebuchet MS"/>
                <a:cs typeface="Trebuchet MS"/>
              </a:rPr>
              <a:t>U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5" dirty="0">
                <a:latin typeface="Trebuchet MS"/>
                <a:cs typeface="Trebuchet MS"/>
              </a:rPr>
              <a:t>l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20" dirty="0">
                <a:latin typeface="Trebuchet MS"/>
                <a:cs typeface="Trebuchet MS"/>
              </a:rPr>
              <a:t>M</a:t>
            </a:r>
            <a:r>
              <a:rPr sz="3350" spc="50" dirty="0">
                <a:latin typeface="Trebuchet MS"/>
                <a:cs typeface="Trebuchet MS"/>
              </a:rPr>
              <a:t>a</a:t>
            </a:r>
            <a:r>
              <a:rPr sz="3350" spc="120" dirty="0">
                <a:latin typeface="Trebuchet MS"/>
                <a:cs typeface="Trebuchet MS"/>
              </a:rPr>
              <a:t>n</a:t>
            </a:r>
            <a:r>
              <a:rPr sz="3350" spc="50" dirty="0">
                <a:latin typeface="Trebuchet MS"/>
                <a:cs typeface="Trebuchet MS"/>
              </a:rPr>
              <a:t>ag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-15" dirty="0">
                <a:latin typeface="Trebuchet MS"/>
                <a:cs typeface="Trebuchet MS"/>
              </a:rPr>
              <a:t>r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ts val="3679"/>
              </a:lnSpc>
              <a:spcBef>
                <a:spcPts val="229"/>
              </a:spcBef>
            </a:pPr>
            <a:r>
              <a:rPr sz="3350" spc="-30" dirty="0">
                <a:latin typeface="Trebuchet MS"/>
                <a:cs typeface="Trebuchet MS"/>
              </a:rPr>
              <a:t>·Insert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reset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disk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into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30" dirty="0">
                <a:latin typeface="Trebuchet MS"/>
                <a:cs typeface="Trebuchet MS"/>
              </a:rPr>
              <a:t>click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Power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45" dirty="0">
                <a:latin typeface="Trebuchet MS"/>
                <a:cs typeface="Trebuchet MS"/>
              </a:rPr>
              <a:t>icon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restart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429"/>
              </a:lnSpc>
            </a:pPr>
            <a:r>
              <a:rPr sz="3350" spc="-60" dirty="0">
                <a:latin typeface="Trebuchet MS"/>
                <a:cs typeface="Trebuchet MS"/>
              </a:rPr>
              <a:t>·When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boots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14" dirty="0">
                <a:latin typeface="Trebuchet MS"/>
                <a:cs typeface="Trebuchet MS"/>
              </a:rPr>
              <a:t>up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from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disk,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" dirty="0">
                <a:latin typeface="Trebuchet MS"/>
                <a:cs typeface="Trebuchet MS"/>
              </a:rPr>
              <a:t>Shift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+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675"/>
              </a:lnSpc>
            </a:pPr>
            <a:r>
              <a:rPr sz="3350" spc="-110" dirty="0">
                <a:latin typeface="Trebuchet MS"/>
                <a:cs typeface="Trebuchet MS"/>
              </a:rPr>
              <a:t>F10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open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command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50" dirty="0">
                <a:latin typeface="Trebuchet MS"/>
                <a:cs typeface="Trebuchet MS"/>
              </a:rPr>
              <a:t>prompt</a:t>
            </a:r>
            <a:endParaRPr sz="3350">
              <a:latin typeface="Trebuchet MS"/>
              <a:cs typeface="Trebuchet MS"/>
            </a:endParaRPr>
          </a:p>
          <a:p>
            <a:pPr marL="12700" marR="459105">
              <a:lnSpc>
                <a:spcPts val="3679"/>
              </a:lnSpc>
              <a:spcBef>
                <a:spcPts val="235"/>
              </a:spcBef>
            </a:pPr>
            <a:r>
              <a:rPr sz="3350" spc="-114" dirty="0">
                <a:latin typeface="Trebuchet MS"/>
                <a:cs typeface="Trebuchet MS"/>
              </a:rPr>
              <a:t>·Type </a:t>
            </a:r>
            <a:r>
              <a:rPr sz="3350" spc="80" dirty="0">
                <a:latin typeface="Trebuchet MS"/>
                <a:cs typeface="Trebuchet MS"/>
              </a:rPr>
              <a:t>command </a:t>
            </a:r>
            <a:r>
              <a:rPr sz="3350" spc="85" dirty="0">
                <a:latin typeface="Trebuchet MS"/>
                <a:cs typeface="Trebuchet MS"/>
              </a:rPr>
              <a:t>"copy </a:t>
            </a:r>
            <a:r>
              <a:rPr sz="3350" spc="-5" dirty="0">
                <a:latin typeface="Trebuchet MS"/>
                <a:cs typeface="Trebuchet MS"/>
              </a:rPr>
              <a:t>d:\utilman.exe </a:t>
            </a:r>
            <a:r>
              <a:rPr sz="3350" dirty="0">
                <a:latin typeface="Trebuchet MS"/>
                <a:cs typeface="Trebuchet MS"/>
              </a:rPr>
              <a:t> </a:t>
            </a:r>
            <a:r>
              <a:rPr sz="3350" spc="40" dirty="0">
                <a:latin typeface="Trebuchet MS"/>
                <a:cs typeface="Trebuchet MS"/>
              </a:rPr>
              <a:t>d:\windows\system32\utilman.exe",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80" dirty="0">
                <a:latin typeface="Trebuchet MS"/>
                <a:cs typeface="Trebuchet MS"/>
              </a:rPr>
              <a:t>Enter,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then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type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20" dirty="0">
                <a:latin typeface="Trebuchet MS"/>
                <a:cs typeface="Trebuchet MS"/>
              </a:rPr>
              <a:t>"Yes"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restore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40" dirty="0">
                <a:latin typeface="Trebuchet MS"/>
                <a:cs typeface="Trebuchet MS"/>
              </a:rPr>
              <a:t>Utility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Manager.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562" y="775043"/>
            <a:ext cx="11687174" cy="437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718" y="5724434"/>
            <a:ext cx="10319385" cy="170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95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0" dirty="0">
                <a:latin typeface="Trebuchet MS"/>
                <a:cs typeface="Trebuchet MS"/>
              </a:rPr>
              <a:t>6: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account</a:t>
            </a:r>
            <a:endParaRPr sz="2950">
              <a:latin typeface="Trebuchet MS"/>
              <a:cs typeface="Trebuchet MS"/>
            </a:endParaRPr>
          </a:p>
          <a:p>
            <a:pPr marL="12700" marR="5080" indent="98425">
              <a:lnSpc>
                <a:spcPts val="3229"/>
              </a:lnSpc>
              <a:spcBef>
                <a:spcPts val="204"/>
              </a:spcBef>
            </a:pPr>
            <a:r>
              <a:rPr sz="2950" spc="30" dirty="0">
                <a:latin typeface="Trebuchet MS"/>
                <a:cs typeface="Trebuchet MS"/>
              </a:rPr>
              <a:t>Close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window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35" dirty="0">
                <a:latin typeface="Trebuchet MS"/>
                <a:cs typeface="Trebuchet MS"/>
              </a:rPr>
              <a:t>reboot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computer. </a:t>
            </a:r>
            <a:r>
              <a:rPr sz="2950" spc="45" dirty="0">
                <a:latin typeface="Trebuchet MS"/>
                <a:cs typeface="Trebuchet MS"/>
              </a:rPr>
              <a:t>Login </a:t>
            </a:r>
            <a:r>
              <a:rPr sz="2950" spc="-30" dirty="0">
                <a:latin typeface="Trebuchet MS"/>
                <a:cs typeface="Trebuchet MS"/>
              </a:rPr>
              <a:t>with </a:t>
            </a:r>
            <a:r>
              <a:rPr sz="2950" spc="-5" dirty="0">
                <a:latin typeface="Trebuchet MS"/>
                <a:cs typeface="Trebuchet MS"/>
              </a:rPr>
              <a:t>the </a:t>
            </a:r>
            <a:r>
              <a:rPr sz="2950" spc="65" dirty="0">
                <a:latin typeface="Trebuchet MS"/>
                <a:cs typeface="Trebuchet MS"/>
              </a:rPr>
              <a:t>admin </a:t>
            </a:r>
            <a:r>
              <a:rPr sz="2950" spc="20" dirty="0">
                <a:latin typeface="Trebuchet MS"/>
                <a:cs typeface="Trebuchet MS"/>
              </a:rPr>
              <a:t>account </a:t>
            </a:r>
            <a:r>
              <a:rPr sz="2950" spc="70" dirty="0">
                <a:latin typeface="Trebuchet MS"/>
                <a:cs typeface="Trebuchet MS"/>
              </a:rPr>
              <a:t>you </a:t>
            </a:r>
            <a:r>
              <a:rPr sz="2950" spc="35" dirty="0">
                <a:latin typeface="Trebuchet MS"/>
                <a:cs typeface="Trebuchet MS"/>
              </a:rPr>
              <a:t>have </a:t>
            </a:r>
            <a:r>
              <a:rPr sz="2950" spc="5" dirty="0">
                <a:latin typeface="Trebuchet MS"/>
                <a:cs typeface="Trebuchet MS"/>
              </a:rPr>
              <a:t>reset </a:t>
            </a:r>
            <a:r>
              <a:rPr sz="2950" spc="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successfully.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69" y="3241546"/>
            <a:ext cx="5336540" cy="26847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890"/>
              </a:spcBef>
            </a:pPr>
            <a:r>
              <a:rPr sz="6200" spc="90" dirty="0">
                <a:solidFill>
                  <a:srgbClr val="FFFFFF"/>
                </a:solidFill>
                <a:latin typeface="Trebuchet MS"/>
                <a:cs typeface="Trebuchet MS"/>
              </a:rPr>
              <a:t>Advantage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6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sz="6200" spc="-1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2059590"/>
            <a:ext cx="146965" cy="1469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248" y="1801948"/>
            <a:ext cx="10641330" cy="1609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spc="100" dirty="0"/>
              <a:t>user</a:t>
            </a:r>
            <a:r>
              <a:rPr spc="-185" dirty="0"/>
              <a:t> </a:t>
            </a:r>
            <a:r>
              <a:rPr spc="125" dirty="0"/>
              <a:t>knows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dirty="0"/>
              <a:t>correct</a:t>
            </a:r>
            <a:r>
              <a:rPr spc="-185" dirty="0"/>
              <a:t> </a:t>
            </a:r>
            <a:r>
              <a:rPr spc="110" dirty="0"/>
              <a:t>commands</a:t>
            </a:r>
            <a:r>
              <a:rPr spc="-185" dirty="0"/>
              <a:t> </a:t>
            </a:r>
            <a:r>
              <a:rPr spc="45" dirty="0"/>
              <a:t>then</a:t>
            </a:r>
            <a:r>
              <a:rPr spc="-190" dirty="0"/>
              <a:t> </a:t>
            </a:r>
            <a:r>
              <a:rPr spc="75" dirty="0"/>
              <a:t>this </a:t>
            </a:r>
            <a:r>
              <a:rPr spc="-1100" dirty="0"/>
              <a:t> </a:t>
            </a:r>
            <a:r>
              <a:rPr spc="30" dirty="0"/>
              <a:t>type </a:t>
            </a:r>
            <a:r>
              <a:rPr spc="45" dirty="0"/>
              <a:t>of </a:t>
            </a:r>
            <a:r>
              <a:rPr dirty="0"/>
              <a:t>interface </a:t>
            </a:r>
            <a:r>
              <a:rPr spc="45" dirty="0"/>
              <a:t>can </a:t>
            </a:r>
            <a:r>
              <a:rPr spc="80" dirty="0"/>
              <a:t>be </a:t>
            </a:r>
            <a:r>
              <a:rPr spc="60" dirty="0"/>
              <a:t>much </a:t>
            </a:r>
            <a:r>
              <a:rPr spc="35" dirty="0"/>
              <a:t>faster </a:t>
            </a:r>
            <a:r>
              <a:rPr spc="60" dirty="0"/>
              <a:t>than </a:t>
            </a:r>
            <a:r>
              <a:rPr spc="85" dirty="0"/>
              <a:t>any </a:t>
            </a:r>
            <a:r>
              <a:rPr spc="90" dirty="0"/>
              <a:t> </a:t>
            </a:r>
            <a:r>
              <a:rPr spc="50" dirty="0"/>
              <a:t>other</a:t>
            </a:r>
            <a:r>
              <a:rPr spc="-195" dirty="0"/>
              <a:t> </a:t>
            </a:r>
            <a:r>
              <a:rPr spc="30" dirty="0"/>
              <a:t>type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90" dirty="0"/>
              <a:t> </a:t>
            </a:r>
            <a:r>
              <a:rPr spc="-45" dirty="0"/>
              <a:t>interface.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3588035"/>
            <a:ext cx="146965" cy="1469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10248" y="3330392"/>
            <a:ext cx="10507980" cy="41567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 </a:t>
            </a:r>
            <a:r>
              <a:rPr sz="3700" spc="114" dirty="0">
                <a:solidFill>
                  <a:srgbClr val="261766"/>
                </a:solidFill>
                <a:latin typeface="Trebuchet MS"/>
                <a:cs typeface="Trebuchet MS"/>
              </a:rPr>
              <a:t>needs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less </a:t>
            </a:r>
            <a:r>
              <a:rPr sz="3700" spc="65" dirty="0">
                <a:solidFill>
                  <a:srgbClr val="261766"/>
                </a:solidFill>
                <a:latin typeface="Trebuchet MS"/>
                <a:cs typeface="Trebuchet MS"/>
              </a:rPr>
              <a:t>memory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(RAM)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5" dirty="0">
                <a:solidFill>
                  <a:srgbClr val="261766"/>
                </a:solidFill>
                <a:latin typeface="Trebuchet MS"/>
                <a:cs typeface="Trebuchet MS"/>
              </a:rPr>
              <a:t>in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order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8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compared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0" dirty="0">
                <a:solidFill>
                  <a:srgbClr val="261766"/>
                </a:solidFill>
                <a:latin typeface="Trebuchet MS"/>
                <a:cs typeface="Trebuchet MS"/>
              </a:rPr>
              <a:t>other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types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0" dirty="0">
                <a:solidFill>
                  <a:srgbClr val="261766"/>
                </a:solidFill>
                <a:latin typeface="Trebuchet MS"/>
                <a:cs typeface="Trebuchet MS"/>
              </a:rPr>
              <a:t>user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interfaces.</a:t>
            </a:r>
            <a:endParaRPr sz="3700">
              <a:latin typeface="Trebuchet MS"/>
              <a:cs typeface="Trebuchet MS"/>
            </a:endParaRPr>
          </a:p>
          <a:p>
            <a:pPr marL="12700" marR="211454">
              <a:lnSpc>
                <a:spcPts val="4010"/>
              </a:lnSpc>
              <a:spcBef>
                <a:spcPts val="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" dirty="0">
                <a:solidFill>
                  <a:srgbClr val="261766"/>
                </a:solidFill>
                <a:latin typeface="Trebuchet MS"/>
                <a:cs typeface="Trebuchet MS"/>
              </a:rPr>
              <a:t>CPU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5" dirty="0">
                <a:solidFill>
                  <a:srgbClr val="261766"/>
                </a:solidFill>
                <a:latin typeface="Trebuchet MS"/>
                <a:cs typeface="Trebuchet MS"/>
              </a:rPr>
              <a:t>processing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time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others.</a:t>
            </a:r>
            <a:endParaRPr sz="3700">
              <a:latin typeface="Trebuchet MS"/>
              <a:cs typeface="Trebuchet MS"/>
            </a:endParaRPr>
          </a:p>
          <a:p>
            <a:pPr marL="12700" marR="527685">
              <a:lnSpc>
                <a:spcPts val="401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low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resolution,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cheaper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monitor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can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0" dirty="0">
                <a:solidFill>
                  <a:srgbClr val="261766"/>
                </a:solidFill>
                <a:latin typeface="Trebuchet MS"/>
                <a:cs typeface="Trebuchet MS"/>
              </a:rPr>
              <a:t>be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used </a:t>
            </a:r>
            <a:r>
              <a:rPr sz="3700" spc="-10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with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45" dirty="0">
                <a:solidFill>
                  <a:srgbClr val="261766"/>
                </a:solidFill>
                <a:latin typeface="Trebuchet MS"/>
                <a:cs typeface="Trebuchet MS"/>
              </a:rPr>
              <a:t>interface.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395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CLI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require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5" dirty="0">
                <a:solidFill>
                  <a:srgbClr val="261766"/>
                </a:solidFill>
                <a:latin typeface="Trebuchet MS"/>
                <a:cs typeface="Trebuchet MS"/>
              </a:rPr>
              <a:t>Windows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261766"/>
                </a:solidFill>
                <a:latin typeface="Trebuchet MS"/>
                <a:cs typeface="Trebuchet MS"/>
              </a:rPr>
              <a:t>run.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5116480"/>
            <a:ext cx="146965" cy="1469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6135443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7154406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69" y="3241549"/>
            <a:ext cx="4970780" cy="26847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8915" marR="219075" indent="-196850">
              <a:lnSpc>
                <a:spcPts val="6750"/>
              </a:lnSpc>
              <a:spcBef>
                <a:spcPts val="900"/>
              </a:spcBef>
            </a:pPr>
            <a:r>
              <a:rPr sz="6200" spc="135" dirty="0">
                <a:solidFill>
                  <a:srgbClr val="FFFFFF"/>
                </a:solidFill>
                <a:latin typeface="Trebuchet MS"/>
                <a:cs typeface="Trebuchet MS"/>
              </a:rPr>
              <a:t>Disdvantage </a:t>
            </a:r>
            <a:r>
              <a:rPr sz="62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62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endParaRPr sz="6200">
              <a:latin typeface="Trebuchet MS"/>
              <a:cs typeface="Trebuchet MS"/>
            </a:endParaRPr>
          </a:p>
          <a:p>
            <a:pPr marL="12700">
              <a:lnSpc>
                <a:spcPts val="6640"/>
              </a:lnSpc>
            </a:pP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2243570"/>
            <a:ext cx="146965" cy="1469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35" dirty="0"/>
              <a:t>F</a:t>
            </a:r>
            <a:r>
              <a:rPr spc="175" dirty="0"/>
              <a:t>o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265" dirty="0"/>
              <a:t>s</a:t>
            </a:r>
            <a:r>
              <a:rPr spc="175" dirty="0"/>
              <a:t>o</a:t>
            </a:r>
            <a:r>
              <a:rPr spc="75" dirty="0"/>
              <a:t>m</a:t>
            </a:r>
            <a:r>
              <a:rPr spc="15" dirty="0"/>
              <a:t>e</a:t>
            </a:r>
            <a:r>
              <a:rPr spc="175" dirty="0"/>
              <a:t>o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-190" dirty="0"/>
              <a:t> </a:t>
            </a:r>
            <a:r>
              <a:rPr spc="-40" dirty="0"/>
              <a:t>w</a:t>
            </a:r>
            <a:r>
              <a:rPr spc="125" dirty="0"/>
              <a:t>h</a:t>
            </a:r>
            <a:r>
              <a:rPr spc="175" dirty="0"/>
              <a:t>o</a:t>
            </a:r>
            <a:r>
              <a:rPr spc="-190" dirty="0"/>
              <a:t> </a:t>
            </a:r>
            <a:r>
              <a:rPr spc="125" dirty="0"/>
              <a:t>h</a:t>
            </a:r>
            <a:r>
              <a:rPr spc="75" dirty="0"/>
              <a:t>a</a:t>
            </a:r>
            <a:r>
              <a:rPr spc="265" dirty="0"/>
              <a:t>s</a:t>
            </a:r>
            <a:r>
              <a:rPr spc="-190" dirty="0"/>
              <a:t> 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50" dirty="0"/>
              <a:t>v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114" dirty="0"/>
              <a:t>u</a:t>
            </a:r>
            <a:r>
              <a:rPr spc="265" dirty="0"/>
              <a:t>s</a:t>
            </a:r>
            <a:r>
              <a:rPr spc="15" dirty="0"/>
              <a:t>e</a:t>
            </a:r>
            <a:r>
              <a:rPr spc="155" dirty="0"/>
              <a:t>d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dirty="0"/>
              <a:t>L</a:t>
            </a:r>
            <a:r>
              <a:rPr spc="55" dirty="0"/>
              <a:t>I</a:t>
            </a:r>
            <a:r>
              <a:rPr spc="-470" dirty="0"/>
              <a:t>,</a:t>
            </a:r>
            <a:r>
              <a:rPr spc="-190" dirty="0"/>
              <a:t> </a:t>
            </a:r>
            <a:r>
              <a:rPr spc="-15" dirty="0"/>
              <a:t>i</a:t>
            </a:r>
            <a:r>
              <a:rPr spc="-80" dirty="0"/>
              <a:t>t</a:t>
            </a:r>
            <a:r>
              <a:rPr spc="-190" dirty="0"/>
              <a:t> </a:t>
            </a:r>
            <a:r>
              <a:rPr spc="-65" dirty="0"/>
              <a:t>c</a:t>
            </a:r>
            <a:r>
              <a:rPr spc="75" dirty="0"/>
              <a:t>a</a:t>
            </a:r>
            <a:r>
              <a:rPr spc="125" dirty="0"/>
              <a:t>n</a:t>
            </a:r>
            <a:r>
              <a:rPr spc="-190" dirty="0"/>
              <a:t> </a:t>
            </a:r>
            <a:r>
              <a:rPr spc="145" dirty="0"/>
              <a:t>b</a:t>
            </a:r>
            <a:r>
              <a:rPr spc="10" dirty="0"/>
              <a:t>e  </a:t>
            </a:r>
            <a:r>
              <a:rPr spc="30" dirty="0"/>
              <a:t>very</a:t>
            </a:r>
            <a:r>
              <a:rPr spc="-195" dirty="0"/>
              <a:t> </a:t>
            </a:r>
            <a:r>
              <a:rPr spc="30" dirty="0"/>
              <a:t>confusing.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3262533"/>
            <a:ext cx="146965" cy="1469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105" dirty="0"/>
              <a:t>Commands</a:t>
            </a:r>
            <a:r>
              <a:rPr spc="-195" dirty="0"/>
              <a:t> </a:t>
            </a:r>
            <a:r>
              <a:rPr spc="65" dirty="0"/>
              <a:t>have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5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typed</a:t>
            </a:r>
            <a:r>
              <a:rPr spc="-190" dirty="0"/>
              <a:t> </a:t>
            </a:r>
            <a:r>
              <a:rPr spc="-5" dirty="0"/>
              <a:t>precisely.</a:t>
            </a:r>
            <a:r>
              <a:rPr spc="-195" dirty="0"/>
              <a:t> </a:t>
            </a: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there</a:t>
            </a:r>
            <a:r>
              <a:rPr spc="-19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75" dirty="0"/>
              <a:t>a </a:t>
            </a:r>
            <a:r>
              <a:rPr spc="-1100" dirty="0"/>
              <a:t> </a:t>
            </a:r>
            <a:r>
              <a:rPr spc="80" dirty="0"/>
              <a:t>spelling</a:t>
            </a:r>
            <a:r>
              <a:rPr spc="-195" dirty="0"/>
              <a:t> </a:t>
            </a:r>
            <a:r>
              <a:rPr spc="50" dirty="0"/>
              <a:t>error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90" dirty="0"/>
              <a:t>command</a:t>
            </a:r>
            <a:r>
              <a:rPr spc="-190" dirty="0"/>
              <a:t> </a:t>
            </a:r>
            <a:r>
              <a:rPr spc="-15" dirty="0"/>
              <a:t>will</a:t>
            </a:r>
            <a:r>
              <a:rPr spc="-190" dirty="0"/>
              <a:t> </a:t>
            </a:r>
            <a:r>
              <a:rPr spc="-100" dirty="0"/>
              <a:t>fail.</a:t>
            </a:r>
          </a:p>
          <a:p>
            <a:pPr marL="12700" marR="2201545">
              <a:lnSpc>
                <a:spcPts val="4010"/>
              </a:lnSpc>
            </a:pPr>
            <a:r>
              <a:rPr spc="-15" dirty="0"/>
              <a:t>If</a:t>
            </a:r>
            <a:r>
              <a:rPr spc="-200" dirty="0"/>
              <a:t> </a:t>
            </a:r>
            <a:r>
              <a:rPr spc="110" dirty="0"/>
              <a:t>you</a:t>
            </a:r>
            <a:r>
              <a:rPr spc="-195" dirty="0"/>
              <a:t> </a:t>
            </a:r>
            <a:r>
              <a:rPr spc="75" dirty="0"/>
              <a:t>mis-type</a:t>
            </a:r>
            <a:r>
              <a:rPr spc="-200" dirty="0"/>
              <a:t> </a:t>
            </a:r>
            <a:r>
              <a:rPr spc="100" dirty="0"/>
              <a:t>an</a:t>
            </a:r>
            <a:r>
              <a:rPr spc="-195" dirty="0"/>
              <a:t> </a:t>
            </a:r>
            <a:r>
              <a:rPr spc="10" dirty="0"/>
              <a:t>instruction,</a:t>
            </a:r>
            <a:r>
              <a:rPr spc="-195" dirty="0"/>
              <a:t> </a:t>
            </a:r>
            <a:r>
              <a:rPr spc="-45" dirty="0"/>
              <a:t>it</a:t>
            </a:r>
            <a:r>
              <a:rPr spc="-20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30" dirty="0"/>
              <a:t>often </a:t>
            </a:r>
            <a:r>
              <a:rPr spc="-1100" dirty="0"/>
              <a:t> </a:t>
            </a:r>
            <a:r>
              <a:rPr spc="85" dirty="0"/>
              <a:t>necessary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40" dirty="0"/>
              <a:t>start</a:t>
            </a:r>
            <a:r>
              <a:rPr spc="-195" dirty="0"/>
              <a:t> </a:t>
            </a:r>
            <a:r>
              <a:rPr spc="45" dirty="0"/>
              <a:t>from</a:t>
            </a:r>
            <a:r>
              <a:rPr spc="-190" dirty="0"/>
              <a:t> </a:t>
            </a:r>
            <a:r>
              <a:rPr spc="40" dirty="0"/>
              <a:t>scratch</a:t>
            </a:r>
            <a:r>
              <a:rPr spc="-195" dirty="0"/>
              <a:t> </a:t>
            </a:r>
            <a:r>
              <a:rPr spc="-15" dirty="0"/>
              <a:t>again.</a:t>
            </a:r>
          </a:p>
          <a:p>
            <a:pPr marL="12700" marR="426720">
              <a:lnSpc>
                <a:spcPts val="4010"/>
              </a:lnSpc>
              <a:spcBef>
                <a:spcPts val="5"/>
              </a:spcBef>
            </a:pPr>
            <a:r>
              <a:rPr spc="-5" dirty="0"/>
              <a:t>There </a:t>
            </a:r>
            <a:r>
              <a:rPr spc="35" dirty="0"/>
              <a:t>are </a:t>
            </a:r>
            <a:r>
              <a:rPr spc="75" dirty="0"/>
              <a:t>a </a:t>
            </a:r>
            <a:r>
              <a:rPr spc="45" dirty="0"/>
              <a:t>large </a:t>
            </a:r>
            <a:r>
              <a:rPr spc="80" dirty="0"/>
              <a:t>number </a:t>
            </a:r>
            <a:r>
              <a:rPr spc="45" dirty="0"/>
              <a:t>of </a:t>
            </a:r>
            <a:r>
              <a:rPr spc="110" dirty="0"/>
              <a:t>commands </a:t>
            </a:r>
            <a:r>
              <a:rPr spc="30" dirty="0"/>
              <a:t>which </a:t>
            </a:r>
            <a:r>
              <a:rPr spc="35" dirty="0"/>
              <a:t> </a:t>
            </a:r>
            <a:r>
              <a:rPr spc="75" dirty="0"/>
              <a:t>need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learned</a:t>
            </a:r>
            <a:r>
              <a:rPr spc="-190" dirty="0"/>
              <a:t> </a:t>
            </a:r>
            <a:r>
              <a:rPr spc="140" dirty="0"/>
              <a:t>-</a:t>
            </a:r>
            <a:r>
              <a:rPr spc="-185" dirty="0"/>
              <a:t> </a:t>
            </a:r>
            <a:r>
              <a:rPr spc="55" dirty="0"/>
              <a:t>in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70" dirty="0"/>
              <a:t>case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85" dirty="0"/>
              <a:t> </a:t>
            </a:r>
            <a:r>
              <a:rPr spc="35" dirty="0"/>
              <a:t>Unix</a:t>
            </a:r>
            <a:r>
              <a:rPr spc="-190" dirty="0"/>
              <a:t> </a:t>
            </a:r>
            <a:r>
              <a:rPr spc="-45" dirty="0"/>
              <a:t>it</a:t>
            </a:r>
            <a:r>
              <a:rPr spc="-190" dirty="0"/>
              <a:t> </a:t>
            </a:r>
            <a:r>
              <a:rPr spc="45" dirty="0"/>
              <a:t>can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100" dirty="0"/>
              <a:t> </a:t>
            </a:r>
            <a:r>
              <a:rPr spc="55" dirty="0"/>
              <a:t>hundreds.</a:t>
            </a:r>
          </a:p>
          <a:p>
            <a:pPr marL="12700" marR="101600">
              <a:lnSpc>
                <a:spcPts val="4010"/>
              </a:lnSpc>
              <a:spcBef>
                <a:spcPts val="5"/>
              </a:spcBef>
            </a:pPr>
            <a:r>
              <a:rPr spc="10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85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55" dirty="0"/>
              <a:t>guess</a:t>
            </a:r>
            <a:r>
              <a:rPr spc="-185" dirty="0"/>
              <a:t> </a:t>
            </a:r>
            <a:r>
              <a:rPr spc="20" dirty="0"/>
              <a:t>what</a:t>
            </a:r>
            <a:r>
              <a:rPr spc="-185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50" dirty="0"/>
              <a:t>instruction</a:t>
            </a:r>
            <a:r>
              <a:rPr spc="-185" dirty="0"/>
              <a:t> </a:t>
            </a:r>
            <a:r>
              <a:rPr spc="45" dirty="0"/>
              <a:t>might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095" dirty="0"/>
              <a:t> </a:t>
            </a:r>
            <a:r>
              <a:rPr spc="120" dirty="0"/>
              <a:t>and</a:t>
            </a:r>
            <a:r>
              <a:rPr spc="-195" dirty="0"/>
              <a:t> </a:t>
            </a:r>
            <a:r>
              <a:rPr spc="11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90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05" dirty="0"/>
              <a:t>'have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5" dirty="0"/>
              <a:t> </a:t>
            </a:r>
            <a:r>
              <a:rPr spc="20" dirty="0"/>
              <a:t>go'.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4281496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5300459"/>
            <a:ext cx="146965" cy="1469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6828904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460855" cy="3187700"/>
            <a:chOff x="0" y="0"/>
            <a:chExt cx="14460855" cy="3187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753975" cy="3187700"/>
            </a:xfrm>
            <a:custGeom>
              <a:avLst/>
              <a:gdLst/>
              <a:ahLst/>
              <a:cxnLst/>
              <a:rect l="l" t="t" r="r" b="b"/>
              <a:pathLst>
                <a:path w="12753975" h="3187700">
                  <a:moveTo>
                    <a:pt x="11412431" y="3187187"/>
                  </a:moveTo>
                  <a:lnTo>
                    <a:pt x="0" y="3187187"/>
                  </a:lnTo>
                  <a:lnTo>
                    <a:pt x="0" y="0"/>
                  </a:lnTo>
                  <a:lnTo>
                    <a:pt x="12255590" y="0"/>
                  </a:lnTo>
                  <a:lnTo>
                    <a:pt x="12753687" y="863090"/>
                  </a:lnTo>
                  <a:lnTo>
                    <a:pt x="11412431" y="318718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73631" y="0"/>
              <a:ext cx="2287270" cy="901700"/>
            </a:xfrm>
            <a:custGeom>
              <a:avLst/>
              <a:gdLst/>
              <a:ahLst/>
              <a:cxnLst/>
              <a:rect l="l" t="t" r="r" b="b"/>
              <a:pathLst>
                <a:path w="2287269" h="901700">
                  <a:moveTo>
                    <a:pt x="1766908" y="901169"/>
                  </a:moveTo>
                  <a:lnTo>
                    <a:pt x="519943" y="901169"/>
                  </a:lnTo>
                  <a:lnTo>
                    <a:pt x="0" y="0"/>
                  </a:lnTo>
                  <a:lnTo>
                    <a:pt x="2286852" y="0"/>
                  </a:lnTo>
                  <a:lnTo>
                    <a:pt x="1766908" y="90116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2262" y="829328"/>
            <a:ext cx="5763895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0" b="1" spc="-6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-5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750" b="1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750" b="1" spc="3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750" b="1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75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048" y="4134473"/>
            <a:ext cx="14991715" cy="409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</a:pPr>
            <a:r>
              <a:rPr sz="3200" spc="-10" dirty="0">
                <a:latin typeface="Trebuchet MS"/>
                <a:cs typeface="Trebuchet MS"/>
              </a:rPr>
              <a:t>Cyber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Security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490" dirty="0">
                <a:latin typeface="Trebuchet MS"/>
                <a:cs typeface="Trebuchet MS"/>
              </a:rPr>
              <a:t>–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Growing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Career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Opportunity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520"/>
              </a:lnSpc>
              <a:spcBef>
                <a:spcPts val="225"/>
              </a:spcBef>
            </a:pPr>
            <a:r>
              <a:rPr sz="3200" spc="-3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spc="10" dirty="0">
                <a:latin typeface="Trebuchet MS"/>
                <a:cs typeface="Trebuchet MS"/>
              </a:rPr>
              <a:t>cybersecurity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90" dirty="0">
                <a:latin typeface="Trebuchet MS"/>
                <a:cs typeface="Trebuchet MS"/>
              </a:rPr>
              <a:t>an </a:t>
            </a:r>
            <a:r>
              <a:rPr sz="3200" spc="10" dirty="0">
                <a:latin typeface="Trebuchet MS"/>
                <a:cs typeface="Trebuchet MS"/>
              </a:rPr>
              <a:t>all-time </a:t>
            </a:r>
            <a:r>
              <a:rPr sz="3200" spc="70" dirty="0">
                <a:latin typeface="Trebuchet MS"/>
                <a:cs typeface="Trebuchet MS"/>
              </a:rPr>
              <a:t>high </a:t>
            </a:r>
            <a:r>
              <a:rPr sz="3200" spc="125" dirty="0">
                <a:latin typeface="Trebuchet MS"/>
                <a:cs typeface="Trebuchet MS"/>
              </a:rPr>
              <a:t>as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global </a:t>
            </a:r>
            <a:r>
              <a:rPr sz="3200" spc="114" dirty="0">
                <a:latin typeface="Trebuchet MS"/>
                <a:cs typeface="Trebuchet MS"/>
              </a:rPr>
              <a:t>business </a:t>
            </a:r>
            <a:r>
              <a:rPr sz="3200" spc="12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environment </a:t>
            </a:r>
            <a:r>
              <a:rPr sz="3200" spc="45" dirty="0">
                <a:latin typeface="Trebuchet MS"/>
                <a:cs typeface="Trebuchet MS"/>
              </a:rPr>
              <a:t>shifts </a:t>
            </a:r>
            <a:r>
              <a:rPr sz="3200" spc="15" dirty="0">
                <a:latin typeface="Trebuchet MS"/>
                <a:cs typeface="Trebuchet MS"/>
              </a:rPr>
              <a:t>to </a:t>
            </a:r>
            <a:r>
              <a:rPr sz="3200" spc="65" dirty="0">
                <a:latin typeface="Trebuchet MS"/>
                <a:cs typeface="Trebuchet MS"/>
              </a:rPr>
              <a:t>cloud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45" dirty="0">
                <a:latin typeface="Trebuchet MS"/>
                <a:cs typeface="Trebuchet MS"/>
              </a:rPr>
              <a:t>storage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spc="60" dirty="0">
                <a:latin typeface="Trebuchet MS"/>
                <a:cs typeface="Trebuchet MS"/>
              </a:rPr>
              <a:t>online </a:t>
            </a:r>
            <a:r>
              <a:rPr sz="3200" spc="5" dirty="0">
                <a:latin typeface="Trebuchet MS"/>
                <a:cs typeface="Trebuchet MS"/>
              </a:rPr>
              <a:t>management.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spc="-5" dirty="0">
                <a:latin typeface="Trebuchet MS"/>
                <a:cs typeface="Trebuchet MS"/>
              </a:rPr>
              <a:t>internet </a:t>
            </a:r>
            <a:r>
              <a:rPr sz="3200" spc="10" dirty="0">
                <a:latin typeface="Trebuchet MS"/>
                <a:cs typeface="Trebuchet MS"/>
              </a:rPr>
              <a:t>exposure, </a:t>
            </a:r>
            <a:r>
              <a:rPr sz="3200" spc="20" dirty="0">
                <a:latin typeface="Trebuchet MS"/>
                <a:cs typeface="Trebuchet MS"/>
              </a:rPr>
              <a:t>commercial </a:t>
            </a:r>
            <a:r>
              <a:rPr sz="3200" spc="55" dirty="0">
                <a:latin typeface="Trebuchet MS"/>
                <a:cs typeface="Trebuchet MS"/>
              </a:rPr>
              <a:t>organisational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75" dirty="0">
                <a:latin typeface="Trebuchet MS"/>
                <a:cs typeface="Trebuchet MS"/>
              </a:rPr>
              <a:t>personal 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95" dirty="0">
                <a:latin typeface="Trebuchet MS"/>
                <a:cs typeface="Trebuchet MS"/>
              </a:rPr>
              <a:t>users </a:t>
            </a:r>
            <a:r>
              <a:rPr sz="3200" spc="15" dirty="0">
                <a:latin typeface="Trebuchet MS"/>
                <a:cs typeface="Trebuchet MS"/>
              </a:rPr>
              <a:t>are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60" dirty="0">
                <a:latin typeface="Trebuchet MS"/>
                <a:cs typeface="Trebuchet MS"/>
              </a:rPr>
              <a:t>a </a:t>
            </a:r>
            <a:r>
              <a:rPr sz="3200" spc="-15" dirty="0">
                <a:latin typeface="Trebuchet MS"/>
                <a:cs typeface="Trebuchet MS"/>
              </a:rPr>
              <a:t>threat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55" dirty="0">
                <a:latin typeface="Trebuchet MS"/>
                <a:cs typeface="Trebuchet MS"/>
              </a:rPr>
              <a:t>being </a:t>
            </a:r>
            <a:r>
              <a:rPr sz="3200" spc="35" dirty="0">
                <a:latin typeface="Trebuchet MS"/>
                <a:cs typeface="Trebuchet MS"/>
              </a:rPr>
              <a:t>misused. </a:t>
            </a:r>
            <a:r>
              <a:rPr sz="3200" spc="25" dirty="0">
                <a:latin typeface="Trebuchet MS"/>
                <a:cs typeface="Trebuchet MS"/>
              </a:rPr>
              <a:t>This </a:t>
            </a:r>
            <a:r>
              <a:rPr sz="3200" spc="125" dirty="0">
                <a:latin typeface="Trebuchet MS"/>
                <a:cs typeface="Trebuchet MS"/>
              </a:rPr>
              <a:t>has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for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people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cybersecurity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that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familiar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with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and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skilled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cybersecurity.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One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main </a:t>
            </a:r>
            <a:r>
              <a:rPr sz="3200" spc="100" dirty="0">
                <a:latin typeface="Trebuchet MS"/>
                <a:cs typeface="Trebuchet MS"/>
              </a:rPr>
              <a:t>reasons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15" dirty="0">
                <a:latin typeface="Trebuchet MS"/>
                <a:cs typeface="Trebuchet MS"/>
              </a:rPr>
              <a:t>industry’s </a:t>
            </a:r>
            <a:r>
              <a:rPr sz="3200" spc="35" dirty="0">
                <a:latin typeface="Trebuchet MS"/>
                <a:cs typeface="Trebuchet MS"/>
              </a:rPr>
              <a:t>quick </a:t>
            </a:r>
            <a:r>
              <a:rPr sz="3200" spc="15" dirty="0">
                <a:latin typeface="Trebuchet MS"/>
                <a:cs typeface="Trebuchet MS"/>
              </a:rPr>
              <a:t>growth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40" dirty="0">
                <a:latin typeface="Trebuchet MS"/>
                <a:cs typeface="Trebuchet MS"/>
              </a:rPr>
              <a:t>ever-changing 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technological </a:t>
            </a:r>
            <a:r>
              <a:rPr sz="3200" spc="20" dirty="0">
                <a:latin typeface="Trebuchet MS"/>
                <a:cs typeface="Trebuchet MS"/>
              </a:rPr>
              <a:t>landscape, </a:t>
            </a:r>
            <a:r>
              <a:rPr sz="3200" spc="15" dirty="0">
                <a:latin typeface="Trebuchet MS"/>
                <a:cs typeface="Trebuchet MS"/>
              </a:rPr>
              <a:t>which </a:t>
            </a:r>
            <a:r>
              <a:rPr sz="3200" spc="35" dirty="0">
                <a:latin typeface="Trebuchet MS"/>
                <a:cs typeface="Trebuchet MS"/>
              </a:rPr>
              <a:t>necessitates </a:t>
            </a:r>
            <a:r>
              <a:rPr sz="3200" spc="45" dirty="0">
                <a:latin typeface="Trebuchet MS"/>
                <a:cs typeface="Trebuchet MS"/>
              </a:rPr>
              <a:t>hiring </a:t>
            </a:r>
            <a:r>
              <a:rPr sz="3200" spc="25" dirty="0">
                <a:latin typeface="Trebuchet MS"/>
                <a:cs typeface="Trebuchet MS"/>
              </a:rPr>
              <a:t>bright </a:t>
            </a:r>
            <a:r>
              <a:rPr sz="3200" spc="60" dirty="0">
                <a:latin typeface="Trebuchet MS"/>
                <a:cs typeface="Trebuchet MS"/>
              </a:rPr>
              <a:t>people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30" dirty="0">
                <a:latin typeface="Trebuchet MS"/>
                <a:cs typeface="Trebuchet MS"/>
              </a:rPr>
              <a:t>varying 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levels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knowledge.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4004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5"/>
                  </a:moveTo>
                  <a:lnTo>
                    <a:pt x="1035163" y="3682995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"/>
            <a:ext cx="18288000" cy="4140200"/>
            <a:chOff x="0" y="2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3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0" y="0"/>
                  </a:moveTo>
                  <a:lnTo>
                    <a:pt x="0" y="0"/>
                  </a:lnTo>
                  <a:lnTo>
                    <a:pt x="614622" y="1064356"/>
                  </a:lnTo>
                  <a:lnTo>
                    <a:pt x="2426836" y="1064356"/>
                  </a:lnTo>
                  <a:lnTo>
                    <a:pt x="304137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3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4" y="0"/>
                  </a:moveTo>
                  <a:lnTo>
                    <a:pt x="1521749" y="0"/>
                  </a:lnTo>
                  <a:lnTo>
                    <a:pt x="610882" y="1577310"/>
                  </a:lnTo>
                  <a:lnTo>
                    <a:pt x="611014" y="1577310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756007" y="4140124"/>
                  </a:lnTo>
                  <a:lnTo>
                    <a:pt x="3313713" y="3176272"/>
                  </a:lnTo>
                  <a:lnTo>
                    <a:pt x="3314129" y="3176272"/>
                  </a:lnTo>
                  <a:lnTo>
                    <a:pt x="4534423" y="1064356"/>
                  </a:lnTo>
                  <a:lnTo>
                    <a:pt x="4535741" y="1064356"/>
                  </a:lnTo>
                  <a:lnTo>
                    <a:pt x="4869789" y="484053"/>
                  </a:lnTo>
                  <a:lnTo>
                    <a:pt x="4869525" y="483921"/>
                  </a:lnTo>
                  <a:lnTo>
                    <a:pt x="5147914" y="0"/>
                  </a:lnTo>
                  <a:close/>
                </a:path>
                <a:path w="5147944" h="4140200">
                  <a:moveTo>
                    <a:pt x="3314129" y="3176272"/>
                  </a:moveTo>
                  <a:lnTo>
                    <a:pt x="3313713" y="3176272"/>
                  </a:lnTo>
                  <a:lnTo>
                    <a:pt x="3313977" y="3176536"/>
                  </a:lnTo>
                  <a:lnTo>
                    <a:pt x="3314129" y="317627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3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0" y="0"/>
                  </a:lnTo>
                  <a:lnTo>
                    <a:pt x="908414" y="1064356"/>
                  </a:lnTo>
                  <a:lnTo>
                    <a:pt x="907886" y="1064356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356457" y="4140124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399"/>
                  </a:moveTo>
                  <a:lnTo>
                    <a:pt x="0" y="2530399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49"/>
                  </a:lnTo>
                  <a:lnTo>
                    <a:pt x="12406287" y="25303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17182" y="549765"/>
            <a:ext cx="4068445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305" dirty="0">
                <a:solidFill>
                  <a:srgbClr val="FFFFFF"/>
                </a:solidFill>
              </a:rPr>
              <a:t>Conclusion</a:t>
            </a:r>
            <a:endParaRPr sz="6000"/>
          </a:p>
        </p:txBody>
      </p:sp>
      <p:sp>
        <p:nvSpPr>
          <p:cNvPr id="12" name="object 12"/>
          <p:cNvSpPr txBox="1"/>
          <p:nvPr/>
        </p:nvSpPr>
        <p:spPr>
          <a:xfrm>
            <a:off x="651299" y="3503507"/>
            <a:ext cx="12449810" cy="48621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158750">
              <a:lnSpc>
                <a:spcPts val="3150"/>
              </a:lnSpc>
              <a:spcBef>
                <a:spcPts val="445"/>
              </a:spcBef>
            </a:pPr>
            <a:r>
              <a:rPr sz="2850" spc="70" dirty="0">
                <a:latin typeface="Trebuchet MS"/>
                <a:cs typeface="Trebuchet MS"/>
              </a:rPr>
              <a:t>As </a:t>
            </a:r>
            <a:r>
              <a:rPr sz="2850" spc="20" dirty="0">
                <a:latin typeface="Trebuchet MS"/>
                <a:cs typeface="Trebuchet MS"/>
              </a:rPr>
              <a:t>threats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25" dirty="0">
                <a:latin typeface="Trebuchet MS"/>
                <a:cs typeface="Trebuchet MS"/>
              </a:rPr>
              <a:t>protection </a:t>
            </a:r>
            <a:r>
              <a:rPr sz="2850" spc="75" dirty="0">
                <a:latin typeface="Trebuchet MS"/>
                <a:cs typeface="Trebuchet MS"/>
              </a:rPr>
              <a:t>measures </a:t>
            </a:r>
            <a:r>
              <a:rPr sz="2850" spc="40" dirty="0">
                <a:latin typeface="Trebuchet MS"/>
                <a:cs typeface="Trebuchet MS"/>
              </a:rPr>
              <a:t>continue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50" dirty="0">
                <a:latin typeface="Trebuchet MS"/>
                <a:cs typeface="Trebuchet MS"/>
              </a:rPr>
              <a:t>become </a:t>
            </a:r>
            <a:r>
              <a:rPr sz="2850" spc="55" dirty="0">
                <a:latin typeface="Trebuchet MS"/>
                <a:cs typeface="Trebuchet MS"/>
              </a:rPr>
              <a:t>more </a:t>
            </a:r>
            <a:r>
              <a:rPr sz="2850" spc="35" dirty="0">
                <a:latin typeface="Trebuchet MS"/>
                <a:cs typeface="Trebuchet MS"/>
              </a:rPr>
              <a:t>complex 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sophisticated,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it’s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important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for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employers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to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find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candidates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in-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depth </a:t>
            </a:r>
            <a:r>
              <a:rPr sz="2850" spc="40" dirty="0">
                <a:latin typeface="Trebuchet MS"/>
                <a:cs typeface="Trebuchet MS"/>
              </a:rPr>
              <a:t>knowledge into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security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30" dirty="0">
                <a:latin typeface="Trebuchet MS"/>
                <a:cs typeface="Trebuchet MS"/>
              </a:rPr>
              <a:t>other </a:t>
            </a:r>
            <a:r>
              <a:rPr sz="2850" spc="45" dirty="0">
                <a:latin typeface="Trebuchet MS"/>
                <a:cs typeface="Trebuchet MS"/>
              </a:rPr>
              <a:t>highly </a:t>
            </a:r>
            <a:r>
              <a:rPr sz="2850" spc="10" dirty="0">
                <a:latin typeface="Trebuchet MS"/>
                <a:cs typeface="Trebuchet MS"/>
              </a:rPr>
              <a:t>relevant </a:t>
            </a:r>
            <a:r>
              <a:rPr sz="2850" spc="-15" dirty="0">
                <a:latin typeface="Trebuchet MS"/>
                <a:cs typeface="Trebuchet MS"/>
              </a:rPr>
              <a:t>areas. </a:t>
            </a:r>
            <a:r>
              <a:rPr sz="2850" spc="85" dirty="0">
                <a:latin typeface="Trebuchet MS"/>
                <a:cs typeface="Trebuchet MS"/>
              </a:rPr>
              <a:t>In </a:t>
            </a:r>
            <a:r>
              <a:rPr sz="2850" spc="9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this </a:t>
            </a:r>
            <a:r>
              <a:rPr sz="2850" spc="-95" dirty="0">
                <a:latin typeface="Trebuchet MS"/>
                <a:cs typeface="Trebuchet MS"/>
              </a:rPr>
              <a:t>way, </a:t>
            </a:r>
            <a:r>
              <a:rPr sz="2850" spc="10" dirty="0">
                <a:latin typeface="Trebuchet MS"/>
                <a:cs typeface="Trebuchet MS"/>
              </a:rPr>
              <a:t>while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15" dirty="0">
                <a:latin typeface="Trebuchet MS"/>
                <a:cs typeface="Trebuchet MS"/>
              </a:rPr>
              <a:t>bachelor’s </a:t>
            </a:r>
            <a:r>
              <a:rPr sz="2850" spc="30" dirty="0">
                <a:latin typeface="Trebuchet MS"/>
                <a:cs typeface="Trebuchet MS"/>
              </a:rPr>
              <a:t>degree </a:t>
            </a:r>
            <a:r>
              <a:rPr sz="2850" spc="45" dirty="0">
                <a:latin typeface="Trebuchet MS"/>
                <a:cs typeface="Trebuchet MS"/>
              </a:rPr>
              <a:t>may </a:t>
            </a:r>
            <a:r>
              <a:rPr sz="2850" spc="5" dirty="0">
                <a:latin typeface="Trebuchet MS"/>
                <a:cs typeface="Trebuchet MS"/>
              </a:rPr>
              <a:t>suffice </a:t>
            </a:r>
            <a:r>
              <a:rPr sz="2850" spc="15" dirty="0">
                <a:latin typeface="Trebuchet MS"/>
                <a:cs typeface="Trebuchet MS"/>
              </a:rPr>
              <a:t>for </a:t>
            </a:r>
            <a:r>
              <a:rPr sz="2850" spc="100" dirty="0">
                <a:latin typeface="Trebuchet MS"/>
                <a:cs typeface="Trebuchet MS"/>
              </a:rPr>
              <a:t>some </a:t>
            </a:r>
            <a:r>
              <a:rPr sz="2850" spc="40" dirty="0">
                <a:latin typeface="Trebuchet MS"/>
                <a:cs typeface="Trebuchet MS"/>
              </a:rPr>
              <a:t>types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 </a:t>
            </a:r>
            <a:r>
              <a:rPr sz="2850" spc="-25" dirty="0">
                <a:latin typeface="Trebuchet MS"/>
                <a:cs typeface="Trebuchet MS"/>
              </a:rPr>
              <a:t>careers,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75" dirty="0">
                <a:latin typeface="Trebuchet MS"/>
                <a:cs typeface="Trebuchet MS"/>
              </a:rPr>
              <a:t>most </a:t>
            </a:r>
            <a:r>
              <a:rPr sz="2850" spc="-25" dirty="0">
                <a:latin typeface="Trebuchet MS"/>
                <a:cs typeface="Trebuchet MS"/>
              </a:rPr>
              <a:t>attractive </a:t>
            </a:r>
            <a:r>
              <a:rPr sz="2850" spc="50" dirty="0">
                <a:latin typeface="Trebuchet MS"/>
                <a:cs typeface="Trebuchet MS"/>
              </a:rPr>
              <a:t>candidates </a:t>
            </a:r>
            <a:r>
              <a:rPr sz="2850" spc="20" dirty="0">
                <a:latin typeface="Trebuchet MS"/>
                <a:cs typeface="Trebuchet MS"/>
              </a:rPr>
              <a:t>are </a:t>
            </a:r>
            <a:r>
              <a:rPr sz="2850" spc="65" dirty="0">
                <a:latin typeface="Trebuchet MS"/>
                <a:cs typeface="Trebuchet MS"/>
              </a:rPr>
              <a:t>those </a:t>
            </a:r>
            <a:r>
              <a:rPr sz="2850" spc="60" dirty="0">
                <a:latin typeface="Trebuchet MS"/>
                <a:cs typeface="Trebuchet MS"/>
              </a:rPr>
              <a:t>who </a:t>
            </a:r>
            <a:r>
              <a:rPr sz="2850" spc="95" dirty="0">
                <a:latin typeface="Trebuchet MS"/>
                <a:cs typeface="Trebuchet MS"/>
              </a:rPr>
              <a:t>hold </a:t>
            </a:r>
            <a:r>
              <a:rPr sz="2850" spc="10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master’s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degrees.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950"/>
              </a:lnSpc>
            </a:pPr>
            <a:r>
              <a:rPr sz="2850" spc="50" dirty="0">
                <a:latin typeface="Trebuchet MS"/>
                <a:cs typeface="Trebuchet MS"/>
              </a:rPr>
              <a:t>Those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interested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in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these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other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types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of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cyber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security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careers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can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put</a:t>
            </a: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195"/>
              </a:spcBef>
            </a:pPr>
            <a:r>
              <a:rPr sz="2850" spc="45" dirty="0">
                <a:latin typeface="Trebuchet MS"/>
                <a:cs typeface="Trebuchet MS"/>
              </a:rPr>
              <a:t>themselves </a:t>
            </a:r>
            <a:r>
              <a:rPr sz="2850" spc="130" dirty="0">
                <a:latin typeface="Trebuchet MS"/>
                <a:cs typeface="Trebuchet MS"/>
              </a:rPr>
              <a:t>on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path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45" dirty="0">
                <a:latin typeface="Trebuchet MS"/>
                <a:cs typeface="Trebuchet MS"/>
              </a:rPr>
              <a:t>employment </a:t>
            </a:r>
            <a:r>
              <a:rPr sz="2850" spc="55" dirty="0">
                <a:latin typeface="Trebuchet MS"/>
                <a:cs typeface="Trebuchet MS"/>
              </a:rPr>
              <a:t>by obtaining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40" dirty="0">
                <a:latin typeface="Trebuchet MS"/>
                <a:cs typeface="Trebuchet MS"/>
              </a:rPr>
              <a:t>high-level </a:t>
            </a:r>
            <a:r>
              <a:rPr sz="2850" spc="-30" dirty="0">
                <a:latin typeface="Trebuchet MS"/>
                <a:cs typeface="Trebuchet MS"/>
              </a:rPr>
              <a:t>degree. </a:t>
            </a:r>
            <a:r>
              <a:rPr sz="2850" spc="-2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Online </a:t>
            </a:r>
            <a:r>
              <a:rPr sz="2850" spc="-20" dirty="0">
                <a:latin typeface="Trebuchet MS"/>
                <a:cs typeface="Trebuchet MS"/>
              </a:rPr>
              <a:t>Cybersecurity, </a:t>
            </a:r>
            <a:r>
              <a:rPr sz="2850" spc="55" dirty="0">
                <a:latin typeface="Trebuchet MS"/>
                <a:cs typeface="Trebuchet MS"/>
              </a:rPr>
              <a:t>Master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30" dirty="0">
                <a:latin typeface="Trebuchet MS"/>
                <a:cs typeface="Trebuchet MS"/>
              </a:rPr>
              <a:t>Science </a:t>
            </a:r>
            <a:r>
              <a:rPr sz="2850" spc="60" dirty="0">
                <a:latin typeface="Trebuchet MS"/>
                <a:cs typeface="Trebuchet MS"/>
              </a:rPr>
              <a:t>program </a:t>
            </a:r>
            <a:r>
              <a:rPr sz="2850" spc="-20" dirty="0">
                <a:latin typeface="Trebuchet MS"/>
                <a:cs typeface="Trebuchet MS"/>
              </a:rPr>
              <a:t>at </a:t>
            </a:r>
            <a:r>
              <a:rPr sz="2850" spc="5" dirty="0">
                <a:latin typeface="Trebuchet MS"/>
                <a:cs typeface="Trebuchet MS"/>
              </a:rPr>
              <a:t>the </a:t>
            </a:r>
            <a:r>
              <a:rPr sz="2850" spc="20" dirty="0">
                <a:latin typeface="Trebuchet MS"/>
                <a:cs typeface="Trebuchet MS"/>
              </a:rPr>
              <a:t>University of </a:t>
            </a:r>
            <a:r>
              <a:rPr sz="2850" spc="2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Nevada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at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Reno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provides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students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the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skills,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experience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expertise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they </a:t>
            </a:r>
            <a:r>
              <a:rPr sz="2850" spc="60" dirty="0">
                <a:latin typeface="Trebuchet MS"/>
                <a:cs typeface="Trebuchet MS"/>
              </a:rPr>
              <a:t>need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80" dirty="0">
                <a:latin typeface="Trebuchet MS"/>
                <a:cs typeface="Trebuchet MS"/>
              </a:rPr>
              <a:t>pursue </a:t>
            </a:r>
            <a:r>
              <a:rPr sz="2850" spc="90" dirty="0">
                <a:latin typeface="Trebuchet MS"/>
                <a:cs typeface="Trebuchet MS"/>
              </a:rPr>
              <a:t>an </a:t>
            </a:r>
            <a:r>
              <a:rPr sz="2850" spc="20" dirty="0">
                <a:latin typeface="Trebuchet MS"/>
                <a:cs typeface="Trebuchet MS"/>
              </a:rPr>
              <a:t>array of </a:t>
            </a:r>
            <a:r>
              <a:rPr sz="2850" spc="-5" dirty="0">
                <a:latin typeface="Trebuchet MS"/>
                <a:cs typeface="Trebuchet MS"/>
              </a:rPr>
              <a:t>exciting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65" dirty="0">
                <a:latin typeface="Trebuchet MS"/>
                <a:cs typeface="Trebuchet MS"/>
              </a:rPr>
              <a:t>high-compensating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careers.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5917" y="4649655"/>
            <a:ext cx="7371080" cy="975360"/>
          </a:xfrm>
          <a:custGeom>
            <a:avLst/>
            <a:gdLst/>
            <a:ahLst/>
            <a:cxnLst/>
            <a:rect l="l" t="t" r="r" b="b"/>
            <a:pathLst>
              <a:path w="7371080" h="975360">
                <a:moveTo>
                  <a:pt x="7085947" y="974968"/>
                </a:moveTo>
                <a:lnTo>
                  <a:pt x="284988" y="974968"/>
                </a:lnTo>
                <a:lnTo>
                  <a:pt x="0" y="487484"/>
                </a:lnTo>
                <a:lnTo>
                  <a:pt x="284988" y="0"/>
                </a:lnTo>
                <a:lnTo>
                  <a:pt x="7085947" y="0"/>
                </a:lnTo>
                <a:lnTo>
                  <a:pt x="7370936" y="487484"/>
                </a:lnTo>
                <a:lnTo>
                  <a:pt x="7085947" y="97496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6966" y="2043298"/>
            <a:ext cx="6868795" cy="820419"/>
          </a:xfrm>
          <a:custGeom>
            <a:avLst/>
            <a:gdLst/>
            <a:ahLst/>
            <a:cxnLst/>
            <a:rect l="l" t="t" r="r" b="b"/>
            <a:pathLst>
              <a:path w="6868795" h="820419">
                <a:moveTo>
                  <a:pt x="6590586" y="820193"/>
                </a:moveTo>
                <a:lnTo>
                  <a:pt x="277637" y="820193"/>
                </a:lnTo>
                <a:lnTo>
                  <a:pt x="0" y="410096"/>
                </a:lnTo>
                <a:lnTo>
                  <a:pt x="277637" y="0"/>
                </a:lnTo>
                <a:lnTo>
                  <a:pt x="6590586" y="0"/>
                </a:lnTo>
                <a:lnTo>
                  <a:pt x="6868223" y="410096"/>
                </a:lnTo>
                <a:lnTo>
                  <a:pt x="6590586" y="82019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873" y="628871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6428" y="529666"/>
            <a:ext cx="31407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-254" dirty="0">
                <a:solidFill>
                  <a:srgbClr val="000000"/>
                </a:solidFill>
              </a:rPr>
              <a:t>F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60" dirty="0">
                <a:solidFill>
                  <a:srgbClr val="000000"/>
                </a:solidFill>
              </a:rPr>
              <a:t>N</a:t>
            </a:r>
            <a:r>
              <a:rPr sz="4500" spc="-229" dirty="0">
                <a:solidFill>
                  <a:srgbClr val="000000"/>
                </a:solidFill>
              </a:rPr>
              <a:t>C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355" dirty="0">
                <a:solidFill>
                  <a:srgbClr val="000000"/>
                </a:solidFill>
              </a:rPr>
              <a:t>S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5090688" y="330268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1891" y="2149585"/>
            <a:ext cx="5906135" cy="4909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50" spc="-100">
                <a:solidFill>
                  <a:srgbClr val="FFFFFF"/>
                </a:solidFill>
                <a:latin typeface="Trebuchet MS"/>
                <a:cs typeface="Trebuchet MS"/>
              </a:rPr>
              <a:t>https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://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www.teach-ict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.co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m/</a:t>
            </a:r>
            <a:endParaRPr sz="325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50" smtClean="0">
              <a:latin typeface="Trebuchet MS"/>
              <a:cs typeface="Trebuchet MS"/>
            </a:endParaRPr>
          </a:p>
          <a:p>
            <a:pPr marR="448309" algn="ctr">
              <a:lnSpc>
                <a:spcPct val="100000"/>
              </a:lnSpc>
            </a:pPr>
            <a:r>
              <a:rPr lang="en-US" sz="325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www.youtube.com</a:t>
            </a:r>
            <a:endParaRPr sz="325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70"/>
              </a:spcBef>
            </a:pPr>
            <a:r>
              <a:rPr sz="3150" spc="-45" dirty="0">
                <a:solidFill>
                  <a:srgbClr val="FFFFFF"/>
                </a:solidFill>
                <a:latin typeface="Trebuchet MS"/>
                <a:cs typeface="Trebuchet MS"/>
              </a:rPr>
              <a:t>https://adamtheautomator.com/</a:t>
            </a:r>
            <a:endParaRPr sz="3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950" spc="-55" dirty="0">
                <a:solidFill>
                  <a:srgbClr val="FFFFFF"/>
                </a:solidFill>
                <a:latin typeface="Trebuchet MS"/>
                <a:cs typeface="Trebuchet MS"/>
              </a:rPr>
              <a:t>https://mytekrescue.com/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43" y="4316312"/>
            <a:ext cx="892619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700" b="1" spc="3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12700" b="1" spc="-2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700" b="1" spc="40" dirty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1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pPr marL="12700" marR="6904355">
              <a:lnSpc>
                <a:spcPct val="133200"/>
              </a:lnSpc>
            </a:pPr>
            <a:r>
              <a:rPr lang="en-US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Steps to reset password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8176895" cy="3313429"/>
          </a:xfrm>
          <a:custGeom>
            <a:avLst/>
            <a:gdLst/>
            <a:ahLst/>
            <a:cxnLst/>
            <a:rect l="l" t="t" r="r" b="b"/>
            <a:pathLst>
              <a:path w="8176895" h="3313429">
                <a:moveTo>
                  <a:pt x="6263535" y="3312877"/>
                </a:moveTo>
                <a:lnTo>
                  <a:pt x="0" y="3312877"/>
                </a:lnTo>
                <a:lnTo>
                  <a:pt x="0" y="0"/>
                </a:lnTo>
                <a:lnTo>
                  <a:pt x="8176275" y="0"/>
                </a:lnTo>
                <a:lnTo>
                  <a:pt x="6263535" y="331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46214"/>
            <a:ext cx="3950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35" dirty="0">
                <a:solidFill>
                  <a:srgbClr val="1736B1"/>
                </a:solidFill>
                <a:latin typeface="Trebuchet MS"/>
                <a:cs typeface="Trebuchet MS"/>
              </a:rPr>
              <a:t>C</a:t>
            </a:r>
            <a:r>
              <a:rPr sz="8000" b="1" spc="135" dirty="0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95" dirty="0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019" dirty="0">
                <a:solidFill>
                  <a:srgbClr val="1736B1"/>
                </a:solidFill>
                <a:latin typeface="Trebuchet MS"/>
                <a:cs typeface="Trebuchet MS"/>
              </a:rPr>
              <a:t>: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518" y="3397202"/>
            <a:ext cx="12966682" cy="735778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  <a:buFont typeface="Arial" pitchFamily="34" charset="0"/>
              <a:buChar char="•"/>
            </a:pPr>
            <a:r>
              <a:rPr lang="en-US" sz="3000" u="heavy" spc="4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Technology used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-34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Problem </a:t>
            </a:r>
            <a:r>
              <a:rPr lang="en-US" sz="3000" u="heavy" spc="7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000" u="heavy" spc="7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Statement</a:t>
            </a:r>
            <a:endParaRPr sz="3000"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Problem   Solution</a:t>
            </a: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Steps to reset </a:t>
            </a: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password</a:t>
            </a: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Advantage and Disadvantage</a:t>
            </a:r>
            <a:endParaRPr lang="en-US" sz="3000" dirty="0" smtClean="0"/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Future Scope</a:t>
            </a:r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References</a:t>
            </a:r>
          </a:p>
          <a:p>
            <a:pPr>
              <a:buFont typeface="Arial" pitchFamily="34" charset="0"/>
              <a:buChar char="•"/>
            </a:pPr>
            <a:endParaRPr lang="en-US" sz="4400" dirty="0" smtClean="0"/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445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5448300"/>
            <a:ext cx="1432560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04355">
              <a:lnSpc>
                <a:spcPct val="133200"/>
              </a:lnSpc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6362700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69723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2"/>
            <a:ext cx="6830695" cy="4738370"/>
            <a:chOff x="0" y="5549162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2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2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60" y="4737837"/>
                  </a:lnTo>
                  <a:lnTo>
                    <a:pt x="1980413" y="4737837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2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1" y="4737837"/>
                  </a:lnTo>
                  <a:lnTo>
                    <a:pt x="0" y="4737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"/>
            <a:ext cx="6706870" cy="7705725"/>
            <a:chOff x="0" y="1"/>
            <a:chExt cx="6706870" cy="7705725"/>
          </a:xfrm>
        </p:grpSpPr>
        <p:sp>
          <p:nvSpPr>
            <p:cNvPr id="7" name="object 7"/>
            <p:cNvSpPr/>
            <p:nvPr/>
          </p:nvSpPr>
          <p:spPr>
            <a:xfrm>
              <a:off x="0" y="1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2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1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2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8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6536"/>
              <a:ext cx="6706869" cy="63386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0263" y="68022"/>
            <a:ext cx="80797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90" dirty="0">
                <a:solidFill>
                  <a:srgbClr val="1736B1"/>
                </a:solidFill>
                <a:latin typeface="Trebuchet MS"/>
                <a:cs typeface="Trebuchet MS"/>
              </a:rPr>
              <a:t>Technology</a:t>
            </a:r>
            <a:r>
              <a:rPr sz="8000" b="1" spc="-50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70" dirty="0">
                <a:solidFill>
                  <a:srgbClr val="1736B1"/>
                </a:solidFill>
                <a:latin typeface="Trebuchet MS"/>
                <a:cs typeface="Trebuchet MS"/>
              </a:rPr>
              <a:t>used: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803" y="1321200"/>
            <a:ext cx="11274425" cy="716280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4250" spc="-220" dirty="0">
                <a:latin typeface="Trebuchet MS"/>
                <a:cs typeface="Trebuchet MS"/>
              </a:rPr>
              <a:t>C</a:t>
            </a:r>
            <a:r>
              <a:rPr sz="4250" spc="-35" dirty="0">
                <a:latin typeface="Trebuchet MS"/>
                <a:cs typeface="Trebuchet MS"/>
              </a:rPr>
              <a:t>y</a:t>
            </a:r>
            <a:r>
              <a:rPr sz="4250" spc="75" dirty="0">
                <a:latin typeface="Trebuchet MS"/>
                <a:cs typeface="Trebuchet MS"/>
              </a:rPr>
              <a:t>b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15" dirty="0">
                <a:latin typeface="Trebuchet MS"/>
                <a:cs typeface="Trebuchet MS"/>
              </a:rPr>
              <a:t>r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245" dirty="0">
                <a:latin typeface="Trebuchet MS"/>
                <a:cs typeface="Trebuchet MS"/>
              </a:rPr>
              <a:t>S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-165" dirty="0">
                <a:latin typeface="Trebuchet MS"/>
                <a:cs typeface="Trebuchet MS"/>
              </a:rPr>
              <a:t>c</a:t>
            </a:r>
            <a:r>
              <a:rPr sz="4250" spc="40" dirty="0">
                <a:latin typeface="Trebuchet MS"/>
                <a:cs typeface="Trebuchet MS"/>
              </a:rPr>
              <a:t>u</a:t>
            </a:r>
            <a:r>
              <a:rPr sz="4250" spc="-70" dirty="0">
                <a:latin typeface="Trebuchet MS"/>
                <a:cs typeface="Trebuchet MS"/>
              </a:rPr>
              <a:t>r</a:t>
            </a:r>
            <a:r>
              <a:rPr sz="4250" spc="-105" dirty="0">
                <a:latin typeface="Trebuchet MS"/>
                <a:cs typeface="Trebuchet MS"/>
              </a:rPr>
              <a:t>i</a:t>
            </a:r>
            <a:r>
              <a:rPr sz="4250" spc="-180" dirty="0">
                <a:latin typeface="Trebuchet MS"/>
                <a:cs typeface="Trebuchet MS"/>
              </a:rPr>
              <a:t>t</a:t>
            </a:r>
            <a:r>
              <a:rPr sz="4250" spc="50" dirty="0">
                <a:latin typeface="Trebuchet MS"/>
                <a:cs typeface="Trebuchet MS"/>
              </a:rPr>
              <a:t>y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545" dirty="0">
                <a:latin typeface="Trebuchet MS"/>
                <a:cs typeface="Trebuchet MS"/>
              </a:rPr>
              <a:t>: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17100"/>
              </a:lnSpc>
              <a:spcBef>
                <a:spcPts val="685"/>
              </a:spcBef>
            </a:pPr>
            <a:r>
              <a:rPr sz="3150" spc="20" dirty="0">
                <a:latin typeface="Trebuchet MS"/>
                <a:cs typeface="Trebuchet MS"/>
                <a:hlinkClick r:id="rId3"/>
              </a:rPr>
              <a:t>Cyber </a:t>
            </a:r>
            <a:r>
              <a:rPr sz="3150" spc="40" dirty="0">
                <a:latin typeface="Trebuchet MS"/>
                <a:cs typeface="Trebuchet MS"/>
                <a:hlinkClick r:id="rId3"/>
              </a:rPr>
              <a:t>security </a:t>
            </a:r>
            <a:r>
              <a:rPr sz="3150" spc="110" dirty="0">
                <a:latin typeface="Trebuchet MS"/>
                <a:cs typeface="Trebuchet MS"/>
              </a:rPr>
              <a:t>is </a:t>
            </a:r>
            <a:r>
              <a:rPr sz="3150" spc="30" dirty="0">
                <a:latin typeface="Trebuchet MS"/>
                <a:cs typeface="Trebuchet MS"/>
              </a:rPr>
              <a:t>currently </a:t>
            </a:r>
            <a:r>
              <a:rPr sz="3150" spc="114" dirty="0">
                <a:latin typeface="Trebuchet MS"/>
                <a:cs typeface="Trebuchet MS"/>
              </a:rPr>
              <a:t>one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40" dirty="0">
                <a:latin typeface="Trebuchet MS"/>
                <a:cs typeface="Trebuchet MS"/>
              </a:rPr>
              <a:t>fastest </a:t>
            </a:r>
            <a:r>
              <a:rPr sz="3150" spc="65" dirty="0">
                <a:latin typeface="Trebuchet MS"/>
                <a:cs typeface="Trebuchet MS"/>
              </a:rPr>
              <a:t>growing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13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most </a:t>
            </a:r>
            <a:r>
              <a:rPr sz="3150" spc="110" dirty="0">
                <a:latin typeface="Trebuchet MS"/>
                <a:cs typeface="Trebuchet MS"/>
              </a:rPr>
              <a:t>in-demand </a:t>
            </a:r>
            <a:r>
              <a:rPr sz="3150" spc="85" dirty="0">
                <a:latin typeface="Trebuchet MS"/>
                <a:cs typeface="Trebuchet MS"/>
              </a:rPr>
              <a:t>industries </a:t>
            </a:r>
            <a:r>
              <a:rPr sz="3150" spc="75" dirty="0">
                <a:latin typeface="Trebuchet MS"/>
                <a:cs typeface="Trebuchet MS"/>
              </a:rPr>
              <a:t>in </a:t>
            </a:r>
            <a:r>
              <a:rPr sz="3150" spc="60" dirty="0">
                <a:latin typeface="Trebuchet MS"/>
                <a:cs typeface="Trebuchet MS"/>
              </a:rPr>
              <a:t>terms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75" dirty="0">
                <a:latin typeface="Trebuchet MS"/>
                <a:cs typeface="Trebuchet MS"/>
              </a:rPr>
              <a:t>employment </a:t>
            </a:r>
            <a:r>
              <a:rPr sz="3150" spc="8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opportunities. </a:t>
            </a:r>
            <a:r>
              <a:rPr sz="3150" spc="10" dirty="0">
                <a:latin typeface="Trebuchet MS"/>
                <a:cs typeface="Trebuchet MS"/>
              </a:rPr>
              <a:t>There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60" dirty="0">
                <a:latin typeface="Trebuchet MS"/>
                <a:cs typeface="Trebuchet MS"/>
              </a:rPr>
              <a:t>several </a:t>
            </a:r>
            <a:r>
              <a:rPr sz="3150" spc="130" dirty="0">
                <a:latin typeface="Trebuchet MS"/>
                <a:cs typeface="Trebuchet MS"/>
              </a:rPr>
              <a:t>reasons </a:t>
            </a:r>
            <a:r>
              <a:rPr sz="3150" spc="30" dirty="0">
                <a:latin typeface="Trebuchet MS"/>
                <a:cs typeface="Trebuchet MS"/>
              </a:rPr>
              <a:t>for </a:t>
            </a:r>
            <a:r>
              <a:rPr sz="3150" spc="70" dirty="0">
                <a:latin typeface="Trebuchet MS"/>
                <a:cs typeface="Trebuchet MS"/>
              </a:rPr>
              <a:t>this </a:t>
            </a:r>
            <a:r>
              <a:rPr sz="3150" spc="65" dirty="0">
                <a:latin typeface="Trebuchet MS"/>
                <a:cs typeface="Trebuchet MS"/>
              </a:rPr>
              <a:t>quicker- </a:t>
            </a:r>
            <a:r>
              <a:rPr sz="3150" spc="7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than-average </a:t>
            </a:r>
            <a:r>
              <a:rPr sz="3150" spc="45" dirty="0">
                <a:latin typeface="Trebuchet MS"/>
                <a:cs typeface="Trebuchet MS"/>
              </a:rPr>
              <a:t>growth </a:t>
            </a:r>
            <a:r>
              <a:rPr sz="3150" spc="114" dirty="0">
                <a:latin typeface="Trebuchet MS"/>
                <a:cs typeface="Trebuchet MS"/>
              </a:rPr>
              <a:t>across </a:t>
            </a:r>
            <a:r>
              <a:rPr sz="3150" spc="50" dirty="0">
                <a:latin typeface="Trebuchet MS"/>
                <a:cs typeface="Trebuchet MS"/>
              </a:rPr>
              <a:t>nearly </a:t>
            </a:r>
            <a:r>
              <a:rPr sz="3150" spc="25" dirty="0">
                <a:latin typeface="Trebuchet MS"/>
                <a:cs typeface="Trebuchet MS"/>
              </a:rPr>
              <a:t>every type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35" dirty="0">
                <a:latin typeface="Trebuchet MS"/>
                <a:cs typeface="Trebuchet MS"/>
              </a:rPr>
              <a:t>cyber </a:t>
            </a:r>
            <a:r>
              <a:rPr sz="3150" spc="40" dirty="0">
                <a:latin typeface="Trebuchet MS"/>
                <a:cs typeface="Trebuchet MS"/>
              </a:rPr>
              <a:t> security </a:t>
            </a:r>
            <a:r>
              <a:rPr sz="3150" spc="-35" dirty="0">
                <a:latin typeface="Trebuchet MS"/>
                <a:cs typeface="Trebuchet MS"/>
              </a:rPr>
              <a:t>career. </a:t>
            </a:r>
            <a:r>
              <a:rPr sz="3150" spc="50" dirty="0">
                <a:latin typeface="Trebuchet MS"/>
                <a:cs typeface="Trebuchet MS"/>
              </a:rPr>
              <a:t>This </a:t>
            </a:r>
            <a:r>
              <a:rPr sz="3150" spc="85" dirty="0">
                <a:latin typeface="Trebuchet MS"/>
                <a:cs typeface="Trebuchet MS"/>
              </a:rPr>
              <a:t>includes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-30" dirty="0">
                <a:latin typeface="Trebuchet MS"/>
                <a:cs typeface="Trebuchet MS"/>
              </a:rPr>
              <a:t>fact </a:t>
            </a:r>
            <a:r>
              <a:rPr sz="3150" spc="15" dirty="0">
                <a:latin typeface="Trebuchet MS"/>
                <a:cs typeface="Trebuchet MS"/>
              </a:rPr>
              <a:t>that </a:t>
            </a:r>
            <a:r>
              <a:rPr sz="3150" spc="35" dirty="0">
                <a:latin typeface="Trebuchet MS"/>
                <a:cs typeface="Trebuchet MS"/>
              </a:rPr>
              <a:t>cyber attacks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increasing </a:t>
            </a:r>
            <a:r>
              <a:rPr sz="3150" spc="-5" dirty="0">
                <a:latin typeface="Trebuchet MS"/>
                <a:cs typeface="Trebuchet MS"/>
              </a:rPr>
              <a:t>at </a:t>
            </a:r>
            <a:r>
              <a:rPr sz="3150" spc="114" dirty="0">
                <a:latin typeface="Trebuchet MS"/>
                <a:cs typeface="Trebuchet MS"/>
              </a:rPr>
              <a:t>an </a:t>
            </a:r>
            <a:r>
              <a:rPr sz="3150" spc="70" dirty="0">
                <a:latin typeface="Trebuchet MS"/>
                <a:cs typeface="Trebuchet MS"/>
              </a:rPr>
              <a:t>unprecedented </a:t>
            </a:r>
            <a:r>
              <a:rPr sz="3150" spc="-70" dirty="0">
                <a:latin typeface="Trebuchet MS"/>
                <a:cs typeface="Trebuchet MS"/>
              </a:rPr>
              <a:t>rate,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85" dirty="0">
                <a:latin typeface="Trebuchet MS"/>
                <a:cs typeface="Trebuchet MS"/>
              </a:rPr>
              <a:t>malicious </a:t>
            </a:r>
            <a:r>
              <a:rPr sz="3150" spc="9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actors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behind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these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infiltrations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are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continuously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coming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up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new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attack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0" dirty="0">
                <a:latin typeface="Trebuchet MS"/>
                <a:cs typeface="Trebuchet MS"/>
              </a:rPr>
              <a:t>strategies.</a:t>
            </a:r>
            <a:endParaRPr sz="3150">
              <a:latin typeface="Trebuchet MS"/>
              <a:cs typeface="Trebuchet MS"/>
            </a:endParaRPr>
          </a:p>
          <a:p>
            <a:pPr marL="12700" marR="69215" indent="108585" algn="just">
              <a:lnSpc>
                <a:spcPts val="4430"/>
              </a:lnSpc>
              <a:spcBef>
                <a:spcPts val="95"/>
              </a:spcBef>
            </a:pPr>
            <a:r>
              <a:rPr sz="3150" spc="20" dirty="0">
                <a:latin typeface="Trebuchet MS"/>
                <a:cs typeface="Trebuchet MS"/>
              </a:rPr>
              <a:t>Cyber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security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4" dirty="0">
                <a:latin typeface="Trebuchet MS"/>
                <a:cs typeface="Trebuchet MS"/>
              </a:rPr>
              <a:t>an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ever-growing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industry.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It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projected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to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grow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11%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2023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and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70" dirty="0">
                <a:latin typeface="Trebuchet MS"/>
                <a:cs typeface="Trebuchet MS"/>
              </a:rPr>
              <a:t>20%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85" dirty="0">
                <a:latin typeface="Trebuchet MS"/>
                <a:cs typeface="Trebuchet MS"/>
              </a:rPr>
              <a:t>2025.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This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fast-paced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career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median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salary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of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$81,000.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57"/>
            <a:ext cx="6830695" cy="4738370"/>
            <a:chOff x="0" y="5549157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57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57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58" y="4737842"/>
                  </a:lnTo>
                  <a:lnTo>
                    <a:pt x="1980416" y="4737842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57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78" y="4737842"/>
                  </a:lnTo>
                  <a:lnTo>
                    <a:pt x="0" y="4737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6026785" cy="7475855"/>
            <a:chOff x="0" y="0"/>
            <a:chExt cx="6026785" cy="747585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1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0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1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7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0"/>
              <a:ext cx="6026470" cy="58387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54013" y="2628099"/>
            <a:ext cx="1004824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800" spc="70" dirty="0">
                <a:latin typeface="Trebuchet MS"/>
                <a:cs typeface="Trebuchet MS"/>
                <a:hlinkClick r:id="rId3"/>
              </a:rPr>
              <a:t>People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often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face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when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they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forgot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password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PC </a:t>
            </a:r>
            <a:r>
              <a:rPr sz="2800" spc="95" dirty="0">
                <a:latin typeface="Trebuchet MS"/>
                <a:cs typeface="Trebuchet MS"/>
                <a:hlinkClick r:id="rId3"/>
              </a:rPr>
              <a:t>is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locked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Permanently </a:t>
            </a:r>
            <a:r>
              <a:rPr sz="2800" spc="13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-45" dirty="0">
                <a:latin typeface="Trebuchet MS"/>
                <a:cs typeface="Trebuchet MS"/>
                <a:hlinkClick r:id="rId3"/>
              </a:rPr>
              <a:t>it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may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also </a:t>
            </a:r>
            <a:r>
              <a:rPr sz="2800" spc="11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contain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14" dirty="0">
                <a:latin typeface="Trebuchet MS"/>
                <a:cs typeface="Trebuchet MS"/>
                <a:hlinkClick r:id="rId3"/>
              </a:rPr>
              <a:t>some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0" dirty="0">
                <a:latin typeface="Trebuchet MS"/>
                <a:cs typeface="Trebuchet MS"/>
                <a:hlinkClick r:id="rId3"/>
              </a:rPr>
              <a:t>important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documents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which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are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worthy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 </a:t>
            </a:r>
            <a:r>
              <a:rPr sz="2800" spc="-83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Now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how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-145" dirty="0">
                <a:latin typeface="Trebuchet MS"/>
                <a:cs typeface="Trebuchet MS"/>
                <a:hlinkClick r:id="rId3"/>
              </a:rPr>
              <a:t>it. </a:t>
            </a:r>
            <a:r>
              <a:rPr sz="2800" spc="175" dirty="0">
                <a:latin typeface="Trebuchet MS"/>
                <a:cs typeface="Trebuchet MS"/>
                <a:hlinkClick r:id="rId3"/>
              </a:rPr>
              <a:t>So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this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we </a:t>
            </a:r>
            <a:r>
              <a:rPr sz="2800" spc="30" dirty="0">
                <a:latin typeface="Trebuchet MS"/>
                <a:cs typeface="Trebuchet MS"/>
              </a:rPr>
              <a:t>are </a:t>
            </a:r>
            <a:r>
              <a:rPr sz="2800" spc="55" dirty="0">
                <a:latin typeface="Trebuchet MS"/>
                <a:cs typeface="Trebuchet MS"/>
              </a:rPr>
              <a:t>required </a:t>
            </a:r>
            <a:r>
              <a:rPr sz="2800" spc="30" dirty="0">
                <a:latin typeface="Trebuchet MS"/>
                <a:cs typeface="Trebuchet MS"/>
              </a:rPr>
              <a:t>to </a:t>
            </a: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80" dirty="0">
                <a:latin typeface="Trebuchet MS"/>
                <a:cs typeface="Trebuchet MS"/>
              </a:rPr>
              <a:t>or </a:t>
            </a:r>
            <a:r>
              <a:rPr sz="2800" spc="45" dirty="0">
                <a:latin typeface="Trebuchet MS"/>
                <a:cs typeface="Trebuchet MS"/>
              </a:rPr>
              <a:t>Reset </a:t>
            </a:r>
            <a:r>
              <a:rPr sz="2800" spc="20" dirty="0">
                <a:latin typeface="Trebuchet MS"/>
                <a:cs typeface="Trebuchet MS"/>
              </a:rPr>
              <a:t>the </a:t>
            </a:r>
            <a:r>
              <a:rPr sz="2800" spc="75" dirty="0">
                <a:latin typeface="Trebuchet MS"/>
                <a:cs typeface="Trebuchet MS"/>
              </a:rPr>
              <a:t>windows </a:t>
            </a:r>
            <a:r>
              <a:rPr sz="2800" spc="45" dirty="0">
                <a:latin typeface="Trebuchet MS"/>
                <a:cs typeface="Trebuchet MS"/>
              </a:rPr>
              <a:t>pc 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password.</a:t>
            </a:r>
            <a:endParaRPr sz="2800">
              <a:latin typeface="Trebuchet MS"/>
              <a:cs typeface="Trebuchet MS"/>
            </a:endParaRPr>
          </a:p>
          <a:p>
            <a:pPr marL="12700" marR="684530">
              <a:lnSpc>
                <a:spcPct val="117000"/>
              </a:lnSpc>
            </a:pPr>
            <a:r>
              <a:rPr sz="2800" spc="-25" dirty="0">
                <a:latin typeface="Trebuchet MS"/>
                <a:cs typeface="Trebuchet MS"/>
                <a:hlinkClick r:id="rId3"/>
              </a:rPr>
              <a:t>Objective:-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Provide </a:t>
            </a:r>
            <a:r>
              <a:rPr sz="2800" spc="65" dirty="0">
                <a:latin typeface="Trebuchet MS"/>
                <a:cs typeface="Trebuchet MS"/>
                <a:hlinkClick r:id="rId3"/>
              </a:rPr>
              <a:t>a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solution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Reset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Operating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System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0" dirty="0">
                <a:latin typeface="Trebuchet MS"/>
                <a:cs typeface="Trebuchet MS"/>
                <a:hlinkClick r:id="rId3"/>
              </a:rPr>
              <a:t>Password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without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" dirty="0">
                <a:latin typeface="Trebuchet MS"/>
                <a:cs typeface="Trebuchet MS"/>
                <a:hlinkClick r:id="rId3"/>
              </a:rPr>
              <a:t>disk.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46504" y="338201"/>
            <a:ext cx="92157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50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55" dirty="0">
                <a:solidFill>
                  <a:srgbClr val="1736B1"/>
                </a:solidFill>
                <a:latin typeface="Trebuchet MS"/>
                <a:cs typeface="Trebuchet MS"/>
              </a:rPr>
              <a:t>statement: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0"/>
            <a:ext cx="6830695" cy="4738370"/>
            <a:chOff x="0" y="5549160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0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0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2"/>
                  </a:lnTo>
                  <a:lnTo>
                    <a:pt x="4545310" y="3931292"/>
                  </a:lnTo>
                  <a:lnTo>
                    <a:pt x="4078959" y="4737839"/>
                  </a:lnTo>
                  <a:lnTo>
                    <a:pt x="1980414" y="4737839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2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0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0" y="4737839"/>
                  </a:lnTo>
                  <a:lnTo>
                    <a:pt x="0" y="4737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3"/>
            <a:ext cx="5837555" cy="7312025"/>
            <a:chOff x="0" y="3"/>
            <a:chExt cx="5837555" cy="7312025"/>
          </a:xfrm>
        </p:grpSpPr>
        <p:sp>
          <p:nvSpPr>
            <p:cNvPr id="7" name="object 7"/>
            <p:cNvSpPr/>
            <p:nvPr/>
          </p:nvSpPr>
          <p:spPr>
            <a:xfrm>
              <a:off x="0" y="3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5" y="0"/>
                  </a:moveTo>
                  <a:lnTo>
                    <a:pt x="0" y="0"/>
                  </a:lnTo>
                  <a:lnTo>
                    <a:pt x="0" y="4150770"/>
                  </a:lnTo>
                  <a:lnTo>
                    <a:pt x="145453" y="3899466"/>
                  </a:lnTo>
                  <a:lnTo>
                    <a:pt x="145817" y="3899466"/>
                  </a:lnTo>
                  <a:lnTo>
                    <a:pt x="1213431" y="2052340"/>
                  </a:lnTo>
                  <a:lnTo>
                    <a:pt x="1214584" y="2052340"/>
                  </a:lnTo>
                  <a:lnTo>
                    <a:pt x="1506836" y="1544795"/>
                  </a:lnTo>
                  <a:lnTo>
                    <a:pt x="1506606" y="1544680"/>
                  </a:lnTo>
                  <a:lnTo>
                    <a:pt x="2005765" y="677254"/>
                  </a:lnTo>
                  <a:lnTo>
                    <a:pt x="1615275" y="0"/>
                  </a:lnTo>
                  <a:close/>
                </a:path>
                <a:path w="2005964" h="4150995">
                  <a:moveTo>
                    <a:pt x="145817" y="3899466"/>
                  </a:moveTo>
                  <a:lnTo>
                    <a:pt x="145453" y="3899466"/>
                  </a:lnTo>
                  <a:lnTo>
                    <a:pt x="145684" y="3899697"/>
                  </a:lnTo>
                  <a:lnTo>
                    <a:pt x="145817" y="389946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3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2" y="0"/>
                  </a:moveTo>
                  <a:lnTo>
                    <a:pt x="1977500" y="0"/>
                  </a:lnTo>
                  <a:lnTo>
                    <a:pt x="1585474" y="677254"/>
                  </a:lnTo>
                  <a:lnTo>
                    <a:pt x="1587896" y="681289"/>
                  </a:lnTo>
                  <a:lnTo>
                    <a:pt x="794755" y="2052340"/>
                  </a:lnTo>
                  <a:lnTo>
                    <a:pt x="794294" y="2052340"/>
                  </a:lnTo>
                  <a:lnTo>
                    <a:pt x="0" y="3424544"/>
                  </a:lnTo>
                  <a:lnTo>
                    <a:pt x="761552" y="4740184"/>
                  </a:lnTo>
                  <a:lnTo>
                    <a:pt x="2412507" y="4740184"/>
                  </a:lnTo>
                  <a:lnTo>
                    <a:pt x="2860820" y="3965633"/>
                  </a:lnTo>
                  <a:lnTo>
                    <a:pt x="2865064" y="3965633"/>
                  </a:lnTo>
                  <a:lnTo>
                    <a:pt x="4222088" y="1612691"/>
                  </a:lnTo>
                  <a:lnTo>
                    <a:pt x="4219897" y="1611423"/>
                  </a:lnTo>
                  <a:lnTo>
                    <a:pt x="4758950" y="678070"/>
                  </a:lnTo>
                  <a:lnTo>
                    <a:pt x="4758950" y="676440"/>
                  </a:lnTo>
                  <a:lnTo>
                    <a:pt x="4367452" y="0"/>
                  </a:lnTo>
                  <a:close/>
                </a:path>
                <a:path w="4759325" h="4740275">
                  <a:moveTo>
                    <a:pt x="2865064" y="3965633"/>
                  </a:moveTo>
                  <a:lnTo>
                    <a:pt x="2860820" y="3965633"/>
                  </a:lnTo>
                  <a:lnTo>
                    <a:pt x="2863934" y="3967592"/>
                  </a:lnTo>
                  <a:lnTo>
                    <a:pt x="2865064" y="39656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6"/>
              <a:ext cx="5837558" cy="56750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69236" y="2376211"/>
            <a:ext cx="9797415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0490">
              <a:lnSpc>
                <a:spcPct val="117400"/>
              </a:lnSpc>
              <a:spcBef>
                <a:spcPts val="95"/>
              </a:spcBef>
            </a:pPr>
            <a:r>
              <a:rPr sz="3300" spc="204" dirty="0">
                <a:latin typeface="Trebuchet MS"/>
                <a:cs typeface="Trebuchet MS"/>
              </a:rPr>
              <a:t>So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here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have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solution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for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problem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discussed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earlier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117400"/>
              </a:lnSpc>
            </a:pP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can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it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Easily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by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25" dirty="0">
                <a:latin typeface="Trebuchet MS"/>
                <a:cs typeface="Trebuchet MS"/>
              </a:rPr>
              <a:t>using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35" dirty="0">
                <a:latin typeface="Trebuchet MS"/>
                <a:cs typeface="Trebuchet MS"/>
              </a:rPr>
              <a:t>some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commands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85" dirty="0">
                <a:latin typeface="Trebuchet MS"/>
                <a:cs typeface="Trebuchet MS"/>
              </a:rPr>
              <a:t>prompt </a:t>
            </a:r>
            <a:r>
              <a:rPr sz="3300" spc="35" dirty="0">
                <a:latin typeface="Trebuchet MS"/>
                <a:cs typeface="Trebuchet MS"/>
              </a:rPr>
              <a:t>without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usage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any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disk.</a:t>
            </a:r>
            <a:endParaRPr sz="3300">
              <a:latin typeface="Trebuchet MS"/>
              <a:cs typeface="Trebuchet MS"/>
            </a:endParaRPr>
          </a:p>
          <a:p>
            <a:pPr marL="12700" marR="1631950">
              <a:lnSpc>
                <a:spcPct val="117400"/>
              </a:lnSpc>
            </a:pPr>
            <a:r>
              <a:rPr sz="3300" spc="50" dirty="0">
                <a:latin typeface="Trebuchet MS"/>
                <a:cs typeface="Trebuchet MS"/>
              </a:rPr>
              <a:t>This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is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most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simplest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method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Password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windows.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2456" y="338204"/>
            <a:ext cx="82638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49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solution: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7"/>
            <a:ext cx="5416550" cy="8249284"/>
            <a:chOff x="12871653" y="2038037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3000"/>
                  </a:moveTo>
                  <a:lnTo>
                    <a:pt x="1035165" y="3683000"/>
                  </a:lnTo>
                  <a:lnTo>
                    <a:pt x="0" y="1890711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30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7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19"/>
                  </a:lnTo>
                  <a:lnTo>
                    <a:pt x="904327" y="3141119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7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19"/>
                  </a:lnTo>
                  <a:lnTo>
                    <a:pt x="4532182" y="3141119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5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8288000" cy="4140200"/>
            <a:chOff x="0" y="0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1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1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756007" y="4140125"/>
                  </a:lnTo>
                  <a:lnTo>
                    <a:pt x="3313713" y="3176273"/>
                  </a:lnTo>
                  <a:lnTo>
                    <a:pt x="3314129" y="3176273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4"/>
                  </a:lnTo>
                  <a:lnTo>
                    <a:pt x="4869525" y="483922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3"/>
                  </a:moveTo>
                  <a:lnTo>
                    <a:pt x="3313713" y="3176273"/>
                  </a:lnTo>
                  <a:lnTo>
                    <a:pt x="3313977" y="3176537"/>
                  </a:lnTo>
                  <a:lnTo>
                    <a:pt x="3314129" y="317627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400"/>
                  </a:moveTo>
                  <a:lnTo>
                    <a:pt x="0" y="2530400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50"/>
                  </a:lnTo>
                  <a:lnTo>
                    <a:pt x="12406287" y="25304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7303" y="697484"/>
            <a:ext cx="10182225" cy="676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254" dirty="0">
                <a:solidFill>
                  <a:srgbClr val="FFFFFF"/>
                </a:solidFill>
              </a:rPr>
              <a:t>Steps</a:t>
            </a:r>
            <a:r>
              <a:rPr sz="4250" spc="35" dirty="0">
                <a:solidFill>
                  <a:srgbClr val="FFFFFF"/>
                </a:solidFill>
              </a:rPr>
              <a:t> </a:t>
            </a:r>
            <a:r>
              <a:rPr sz="4250" spc="125" dirty="0">
                <a:solidFill>
                  <a:srgbClr val="FFFFFF"/>
                </a:solidFill>
              </a:rPr>
              <a:t>to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180" dirty="0">
                <a:solidFill>
                  <a:srgbClr val="FFFFFF"/>
                </a:solidFill>
              </a:rPr>
              <a:t>Reset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65" dirty="0">
                <a:solidFill>
                  <a:srgbClr val="FFFFFF"/>
                </a:solidFill>
              </a:rPr>
              <a:t>Password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60" dirty="0">
                <a:solidFill>
                  <a:srgbClr val="FFFFFF"/>
                </a:solidFill>
              </a:rPr>
              <a:t>Of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20" dirty="0">
                <a:solidFill>
                  <a:srgbClr val="FFFFFF"/>
                </a:solidFill>
              </a:rPr>
              <a:t>windows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-125" dirty="0">
                <a:solidFill>
                  <a:srgbClr val="FFFFFF"/>
                </a:solidFill>
              </a:rPr>
              <a:t>:-</a:t>
            </a:r>
            <a:endParaRPr sz="4250"/>
          </a:p>
        </p:txBody>
      </p:sp>
      <p:sp>
        <p:nvSpPr>
          <p:cNvPr id="12" name="object 12"/>
          <p:cNvSpPr txBox="1"/>
          <p:nvPr/>
        </p:nvSpPr>
        <p:spPr>
          <a:xfrm>
            <a:off x="771918" y="3343272"/>
            <a:ext cx="11834495" cy="4460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3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210" dirty="0">
                <a:latin typeface="Trebuchet MS"/>
                <a:cs typeface="Trebuchet MS"/>
              </a:rPr>
              <a:t>s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125" dirty="0">
                <a:latin typeface="Trebuchet MS"/>
                <a:cs typeface="Trebuchet MS"/>
              </a:rPr>
              <a:t>0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40" dirty="0">
                <a:latin typeface="Trebuchet MS"/>
                <a:cs typeface="Trebuchet MS"/>
              </a:rPr>
              <a:t>k</a:t>
            </a:r>
            <a:endParaRPr sz="3150">
              <a:latin typeface="Trebuchet MS"/>
              <a:cs typeface="Trebuchet MS"/>
            </a:endParaRPr>
          </a:p>
          <a:p>
            <a:pPr marL="12700" marR="562610" indent="106680">
              <a:lnSpc>
                <a:spcPts val="3450"/>
              </a:lnSpc>
              <a:spcBef>
                <a:spcPts val="225"/>
              </a:spcBef>
            </a:pPr>
            <a:r>
              <a:rPr sz="3150" spc="-20" dirty="0">
                <a:latin typeface="Trebuchet MS"/>
                <a:cs typeface="Trebuchet MS"/>
              </a:rPr>
              <a:t>If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don’t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have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disk,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can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create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one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with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media </a:t>
            </a:r>
            <a:r>
              <a:rPr sz="3150" spc="-93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creation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tool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another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workable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3615"/>
              </a:lnSpc>
              <a:spcBef>
                <a:spcPts val="307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80" dirty="0">
                <a:latin typeface="Trebuchet MS"/>
                <a:cs typeface="Trebuchet MS"/>
              </a:rPr>
              <a:t>2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204" dirty="0">
                <a:latin typeface="Trebuchet MS"/>
                <a:cs typeface="Trebuchet MS"/>
              </a:rPr>
              <a:t>ss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3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10" dirty="0">
                <a:latin typeface="Trebuchet MS"/>
                <a:cs typeface="Trebuchet MS"/>
              </a:rPr>
              <a:t>m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5" dirty="0">
                <a:latin typeface="Trebuchet MS"/>
                <a:cs typeface="Trebuchet MS"/>
              </a:rPr>
              <a:t>r</a:t>
            </a:r>
            <a:endParaRPr sz="3150">
              <a:latin typeface="Trebuchet MS"/>
              <a:cs typeface="Trebuchet MS"/>
            </a:endParaRPr>
          </a:p>
          <a:p>
            <a:pPr marL="12700" marR="5080" indent="106680">
              <a:lnSpc>
                <a:spcPts val="3450"/>
              </a:lnSpc>
              <a:spcBef>
                <a:spcPts val="229"/>
              </a:spcBef>
            </a:pPr>
            <a:r>
              <a:rPr sz="3150" spc="60" dirty="0">
                <a:latin typeface="Trebuchet MS"/>
                <a:cs typeface="Trebuchet MS"/>
              </a:rPr>
              <a:t>Inset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disk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locked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then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power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 </a:t>
            </a:r>
            <a:r>
              <a:rPr sz="3150" spc="16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y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C</a:t>
            </a:r>
            <a:r>
              <a:rPr sz="3150" spc="-395" dirty="0">
                <a:latin typeface="Trebuchet MS"/>
                <a:cs typeface="Trebuchet MS"/>
              </a:rPr>
              <a:t>.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v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70" dirty="0">
                <a:latin typeface="Trebuchet MS"/>
                <a:cs typeface="Trebuchet MS"/>
              </a:rPr>
              <a:t>g</a:t>
            </a:r>
            <a:r>
              <a:rPr sz="3150" spc="170" dirty="0">
                <a:latin typeface="Trebuchet MS"/>
                <a:cs typeface="Trebuchet MS"/>
              </a:rPr>
              <a:t>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130" dirty="0">
                <a:latin typeface="Trebuchet MS"/>
                <a:cs typeface="Trebuchet MS"/>
              </a:rPr>
              <a:t>pp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-395" dirty="0">
                <a:latin typeface="Trebuchet MS"/>
                <a:cs typeface="Trebuchet MS"/>
              </a:rPr>
              <a:t>,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O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ey  </a:t>
            </a:r>
            <a:r>
              <a:rPr sz="3150" spc="30" dirty="0">
                <a:latin typeface="Trebuchet MS"/>
                <a:cs typeface="Trebuchet MS"/>
              </a:rPr>
              <a:t>repeatedly until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95" dirty="0">
                <a:latin typeface="Trebuchet MS"/>
                <a:cs typeface="Trebuchet MS"/>
              </a:rPr>
              <a:t>Boot </a:t>
            </a:r>
            <a:r>
              <a:rPr sz="3150" spc="65" dirty="0">
                <a:latin typeface="Trebuchet MS"/>
                <a:cs typeface="Trebuchet MS"/>
              </a:rPr>
              <a:t>Option </a:t>
            </a:r>
            <a:r>
              <a:rPr sz="3150" spc="130" dirty="0">
                <a:latin typeface="Trebuchet MS"/>
                <a:cs typeface="Trebuchet MS"/>
              </a:rPr>
              <a:t>Menu shows </a:t>
            </a:r>
            <a:r>
              <a:rPr sz="3150" spc="-45" dirty="0">
                <a:latin typeface="Trebuchet MS"/>
                <a:cs typeface="Trebuchet MS"/>
              </a:rPr>
              <a:t>up. </a:t>
            </a:r>
            <a:r>
              <a:rPr sz="3150" spc="45" dirty="0">
                <a:latin typeface="Trebuchet MS"/>
                <a:cs typeface="Trebuchet MS"/>
              </a:rPr>
              <a:t>Find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2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suitable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Option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Key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for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choose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USB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drive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9"/>
                  </a:moveTo>
                  <a:lnTo>
                    <a:pt x="1035165" y="3682999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784736" y="0"/>
            <a:ext cx="7503795" cy="4140200"/>
            <a:chOff x="10784736" y="0"/>
            <a:chExt cx="7503795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6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2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2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70"/>
                  </a:lnTo>
                  <a:lnTo>
                    <a:pt x="871976" y="4140125"/>
                  </a:lnTo>
                  <a:lnTo>
                    <a:pt x="2756008" y="4140125"/>
                  </a:lnTo>
                  <a:lnTo>
                    <a:pt x="3313713" y="3176274"/>
                  </a:lnTo>
                  <a:lnTo>
                    <a:pt x="3314129" y="3176274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5"/>
                  </a:lnTo>
                  <a:lnTo>
                    <a:pt x="4869525" y="483923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4"/>
                  </a:moveTo>
                  <a:lnTo>
                    <a:pt x="3313713" y="3176274"/>
                  </a:lnTo>
                  <a:lnTo>
                    <a:pt x="3313977" y="3176537"/>
                  </a:lnTo>
                  <a:lnTo>
                    <a:pt x="3314129" y="317627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2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70"/>
                  </a:lnTo>
                  <a:lnTo>
                    <a:pt x="871975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54961"/>
            <a:ext cx="8801099" cy="26479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266" y="5342809"/>
            <a:ext cx="10286999" cy="45148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5056" y="3848344"/>
            <a:ext cx="955294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200" dirty="0">
                <a:solidFill>
                  <a:srgbClr val="000000"/>
                </a:solidFill>
              </a:rPr>
              <a:t>S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5" dirty="0">
                <a:solidFill>
                  <a:srgbClr val="000000"/>
                </a:solidFill>
              </a:rPr>
              <a:t>p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3</a:t>
            </a:r>
            <a:r>
              <a:rPr sz="3000" spc="-375" dirty="0">
                <a:solidFill>
                  <a:srgbClr val="000000"/>
                </a:solidFill>
              </a:rPr>
              <a:t>: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R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-45" dirty="0">
                <a:solidFill>
                  <a:srgbClr val="000000"/>
                </a:solidFill>
              </a:rPr>
              <a:t>c</a:t>
            </a:r>
            <a:r>
              <a:rPr sz="3000" spc="10" dirty="0">
                <a:solidFill>
                  <a:srgbClr val="000000"/>
                </a:solidFill>
              </a:rPr>
              <a:t>e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U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y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220" dirty="0">
                <a:solidFill>
                  <a:srgbClr val="000000"/>
                </a:solidFill>
              </a:rPr>
              <a:t>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60" dirty="0">
                <a:solidFill>
                  <a:srgbClr val="000000"/>
                </a:solidFill>
              </a:rPr>
              <a:t>g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r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w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35" dirty="0">
                <a:solidFill>
                  <a:srgbClr val="000000"/>
                </a:solidFill>
              </a:rPr>
              <a:t>h</a:t>
            </a:r>
            <a:r>
              <a:rPr sz="3000" spc="-105" dirty="0">
                <a:solidFill>
                  <a:srgbClr val="000000"/>
                </a:solidFill>
              </a:rPr>
              <a:t> C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135" dirty="0">
                <a:solidFill>
                  <a:srgbClr val="000000"/>
                </a:solidFill>
              </a:rPr>
              <a:t>d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r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10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275056" y="4267444"/>
            <a:ext cx="12856845" cy="9061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84"/>
              </a:spcBef>
              <a:buChar char="•"/>
              <a:tabLst>
                <a:tab pos="239395" algn="l"/>
              </a:tabLst>
            </a:pPr>
            <a:r>
              <a:rPr sz="3000" spc="-50" dirty="0">
                <a:latin typeface="Trebuchet MS"/>
                <a:cs typeface="Trebuchet MS"/>
              </a:rPr>
              <a:t>After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computer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boots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from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installation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disk,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press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“Shift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+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F10”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to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bring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command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prompt.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20" y="3299595"/>
            <a:ext cx="12363449" cy="3686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9645015" cy="21126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59"/>
              </a:spcBef>
              <a:buChar char="•"/>
              <a:tabLst>
                <a:tab pos="233045" algn="l"/>
              </a:tabLst>
            </a:pPr>
            <a:r>
              <a:rPr sz="2950" spc="55" dirty="0">
                <a:latin typeface="Trebuchet MS"/>
                <a:cs typeface="Trebuchet MS"/>
              </a:rPr>
              <a:t>Now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you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can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execute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below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replace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utility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manager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45" dirty="0">
                <a:latin typeface="Trebuchet MS"/>
                <a:cs typeface="Trebuchet MS"/>
              </a:rPr>
              <a:t>move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d:\</a:t>
            </a:r>
            <a:endParaRPr sz="2950">
              <a:latin typeface="Trebuchet MS"/>
              <a:cs typeface="Trebuchet MS"/>
            </a:endParaRPr>
          </a:p>
          <a:p>
            <a:pPr marL="12700" marR="3380740">
              <a:lnSpc>
                <a:spcPts val="3229"/>
              </a:lnSpc>
              <a:spcBef>
                <a:spcPts val="209"/>
              </a:spcBef>
            </a:pPr>
            <a:r>
              <a:rPr sz="2950" spc="40" dirty="0">
                <a:latin typeface="Trebuchet MS"/>
                <a:cs typeface="Trebuchet MS"/>
              </a:rPr>
              <a:t>copy</a:t>
            </a:r>
            <a:r>
              <a:rPr sz="2950" spc="-12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d:\windows\system32\cmd.exe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787" y="7393381"/>
            <a:ext cx="9520555" cy="884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65"/>
              </a:spcBef>
              <a:buChar char="•"/>
              <a:tabLst>
                <a:tab pos="233679" algn="l"/>
              </a:tabLst>
            </a:pPr>
            <a:r>
              <a:rPr sz="2950" spc="-35" dirty="0">
                <a:latin typeface="Trebuchet MS"/>
                <a:cs typeface="Trebuchet MS"/>
              </a:rPr>
              <a:t>Take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out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setup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75" dirty="0">
                <a:latin typeface="Trebuchet MS"/>
                <a:cs typeface="Trebuchet MS"/>
              </a:rPr>
              <a:t>disk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restart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computer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after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85" dirty="0">
                <a:latin typeface="Trebuchet MS"/>
                <a:cs typeface="Trebuchet MS"/>
              </a:rPr>
              <a:t>commands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are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executed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14" y="4137097"/>
            <a:ext cx="12792074" cy="411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10882630" cy="29317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9225">
              <a:lnSpc>
                <a:spcPts val="3229"/>
              </a:lnSpc>
              <a:spcBef>
                <a:spcPts val="459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4: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Reset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-55" dirty="0">
                <a:latin typeface="Trebuchet MS"/>
                <a:cs typeface="Trebuchet MS"/>
              </a:rPr>
              <a:t>·When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screen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appears,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click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Ease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of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Access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icon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225"/>
              </a:lnSpc>
            </a:pP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lower-right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corner,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will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show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0" dirty="0">
                <a:latin typeface="Trebuchet MS"/>
                <a:cs typeface="Trebuchet MS"/>
              </a:rPr>
              <a:t>up</a:t>
            </a:r>
            <a:endParaRPr sz="2950">
              <a:latin typeface="Trebuchet MS"/>
              <a:cs typeface="Trebuchet MS"/>
            </a:endParaRPr>
          </a:p>
          <a:p>
            <a:pPr marL="12700" marR="513080">
              <a:lnSpc>
                <a:spcPts val="3229"/>
              </a:lnSpc>
              <a:spcBef>
                <a:spcPts val="209"/>
              </a:spcBef>
            </a:pPr>
            <a:r>
              <a:rPr sz="2950" spc="-100" dirty="0">
                <a:latin typeface="Trebuchet MS"/>
                <a:cs typeface="Trebuchet MS"/>
              </a:rPr>
              <a:t>·Type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following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reset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hit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0" dirty="0">
                <a:latin typeface="Trebuchet MS"/>
                <a:cs typeface="Trebuchet MS"/>
              </a:rPr>
              <a:t>Enter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set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a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new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165"/>
              </a:lnSpc>
            </a:pPr>
            <a:r>
              <a:rPr sz="2950" spc="-5" dirty="0">
                <a:latin typeface="Trebuchet MS"/>
                <a:cs typeface="Trebuchet MS"/>
              </a:rPr>
              <a:t>net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60" dirty="0">
                <a:latin typeface="Trebuchet MS"/>
                <a:cs typeface="Trebuchet MS"/>
              </a:rPr>
              <a:t>user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1029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Content:</vt:lpstr>
      <vt:lpstr>Technology used:</vt:lpstr>
      <vt:lpstr>Problem statement:</vt:lpstr>
      <vt:lpstr>Problem solution:</vt:lpstr>
      <vt:lpstr>Steps to Reset Password Of windows :-</vt:lpstr>
      <vt:lpstr>Step 3: Replace Utility Manager with Command Prompt</vt:lpstr>
      <vt:lpstr>Slide 8</vt:lpstr>
      <vt:lpstr>Slide 9</vt:lpstr>
      <vt:lpstr>Slide 10</vt:lpstr>
      <vt:lpstr>Slide 11</vt:lpstr>
      <vt:lpstr>If the user knows the correct commands then this  type of interface can be much faster than any  other type of interface.</vt:lpstr>
      <vt:lpstr>For someone who has never used a CLI, it can be  very confusing.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Vintage Illustration Trendy History Theater Arts Reporting Education Presentation</dc:title>
  <dc:creator>KANAK JOSHI CSIT 090</dc:creator>
  <cp:keywords>DAFSBB9XphU,BAFHuWtC4dE</cp:keywords>
  <cp:lastModifiedBy>User</cp:lastModifiedBy>
  <cp:revision>4</cp:revision>
  <dcterms:created xsi:type="dcterms:W3CDTF">2022-11-19T20:33:21Z</dcterms:created>
  <dcterms:modified xsi:type="dcterms:W3CDTF">2022-11-25T13:41:42Z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2022-11-19T00:00:00Z</vt:filetime>
  </property>
</Properties>
</file>