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9" roundtripDataSignature="AMtx7minVvAw0bqaCo/5X0cjlHtjqWlk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74"/>
        <p:guide pos="5760"/>
        <p:guide pos="3817" orient="horz"/>
        <p:guide pos="576" orient="horz"/>
        <p:guide pos="3358" orient="horz"/>
        <p:guide pos="2446"/>
        <p:guide pos="52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9fe31f031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9fe31f031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9fe31f031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9fe31f031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fe31f03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9fe31f03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9fe31f03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9fe31f03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9fe31f031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9fe31f031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ack">
  <p:cSld name="(Avoid) Title, Subtitle, Bullets_1_1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9"/>
          <p:cNvSpPr/>
          <p:nvPr/>
        </p:nvSpPr>
        <p:spPr>
          <a:xfrm>
            <a:off x="250" y="0"/>
            <a:ext cx="24384001" cy="13716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 showMasterSp="0">
  <p:cSld name="Blank Green Footer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i="0" sz="6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48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8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 showMasterSp="0">
  <p:cSld name="Blank Red Footer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9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i="0" sz="6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9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(Avoid) Title, Subtitle, Bullets_1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0"/>
          <p:cNvSpPr txBox="1"/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55" name="Google Shape;55;p50"/>
          <p:cNvSpPr txBox="1"/>
          <p:nvPr>
            <p:ph idx="2" type="title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>
  <p:cSld name="(Avoid) Title, Subtitle, Bullets_1_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0"/>
          <p:cNvSpPr txBox="1"/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3" type="title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(Avoid) Title, Subtitle, Bullets_1_1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Body">
  <p:cSld name="(Avoid) Title, Subtitle, Bullets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2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3" type="title"/>
          </p:nvPr>
        </p:nvSpPr>
        <p:spPr>
          <a:xfrm>
            <a:off x="1520910" y="4837527"/>
            <a:ext cx="18089099" cy="5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2-Col Bullets">
  <p:cSld name="(Avoid) Title, Subtitle, Bullets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3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3" type="body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(Avoid) Title, Subtitle, Bullets_1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4"/>
          <p:cNvSpPr txBox="1"/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0" name="Google Shape;30;p44"/>
          <p:cNvSpPr txBox="1"/>
          <p:nvPr>
            <p:ph idx="2" type="title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(Avoid) Title, Subtitle, Bullets_1_2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5"/>
          <p:cNvSpPr txBox="1"/>
          <p:nvPr>
            <p:ph type="title"/>
          </p:nvPr>
        </p:nvSpPr>
        <p:spPr>
          <a:xfrm>
            <a:off x="2029900" y="3288725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2" type="title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Text, Half Photo">
  <p:cSld name="(Avoid) Title, Subtitle, Bullets_1_1_1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6"/>
          <p:cNvSpPr txBox="1"/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8" name="Google Shape;38;p46"/>
          <p:cNvSpPr txBox="1"/>
          <p:nvPr>
            <p:ph idx="2" type="title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9" name="Google Shape;39;p46"/>
          <p:cNvSpPr txBox="1"/>
          <p:nvPr>
            <p:ph idx="3" type="title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>
  <p:cSld name="(Avoid) Title, Subtitle, Bullets_1_2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7"/>
          <p:cNvSpPr txBox="1"/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3" name="Google Shape;43;p47"/>
          <p:cNvSpPr txBox="1"/>
          <p:nvPr>
            <p:ph idx="2" type="title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2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2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2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b="0" i="0" sz="40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python.org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wardsdatascience.com/4-reasons-why-you-should-use-google-colab-for-your-next-project-b0c4aaad39ed" TargetMode="External"/><Relationship Id="rId4" Type="http://schemas.openxmlformats.org/officeDocument/2006/relationships/hyperlink" Target="https://research.google.com/colaboratory/faq.html#:~:text=Colab%20allows%20anybody%20to%20write,learning%2C%20data%20analysis%20and%20educ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1546225" y="2964625"/>
            <a:ext cx="13398300" cy="5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8000"/>
              <a:t>Introduction to Data Science</a:t>
            </a:r>
            <a:br>
              <a:rPr lang="en-US" sz="8000"/>
            </a:br>
            <a:r>
              <a:rPr lang="en-US" sz="8000"/>
              <a:t>with Google Colab</a:t>
            </a:r>
            <a:endParaRPr sz="8000"/>
          </a:p>
        </p:txBody>
      </p:sp>
      <p:sp>
        <p:nvSpPr>
          <p:cNvPr id="61" name="Google Shape;61;p2"/>
          <p:cNvSpPr txBox="1"/>
          <p:nvPr>
            <p:ph idx="3" type="title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Kanak Raj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GDG BIT Mesra</a:t>
            </a:r>
            <a:endParaRPr/>
          </a:p>
        </p:txBody>
      </p:sp>
      <p:sp>
        <p:nvSpPr>
          <p:cNvPr id="62" name="Google Shape;62;p2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Python, Numpy, Pandas &amp; Matplotlib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9fe31f031_0_34"/>
          <p:cNvSpPr txBox="1"/>
          <p:nvPr>
            <p:ph type="title"/>
          </p:nvPr>
        </p:nvSpPr>
        <p:spPr>
          <a:xfrm>
            <a:off x="2505050" y="3415975"/>
            <a:ext cx="122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Topics to be covered:</a:t>
            </a:r>
            <a:br>
              <a:rPr lang="en-US" sz="8000"/>
            </a:br>
            <a:endParaRPr sz="3000"/>
          </a:p>
          <a:p>
            <a:pPr indent="-609600" lvl="0" marL="457200" rtl="0" algn="just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Jupyter Notebooks &amp; Colab</a:t>
            </a:r>
            <a:endParaRPr sz="6000"/>
          </a:p>
          <a:p>
            <a:pPr indent="-609600" lvl="0" marL="457200" rtl="0" algn="just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Python 3</a:t>
            </a:r>
            <a:endParaRPr sz="6000"/>
          </a:p>
          <a:p>
            <a:pPr indent="-609600" lvl="0" marL="457200" rtl="0" algn="just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Numpy</a:t>
            </a:r>
            <a:endParaRPr sz="6000"/>
          </a:p>
          <a:p>
            <a:pPr indent="-609600" lvl="0" marL="457200" rtl="0" algn="just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Pandas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1366903" y="1128100"/>
            <a:ext cx="123492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Jupyter Notebooks</a:t>
            </a:r>
            <a:endParaRPr/>
          </a:p>
        </p:txBody>
      </p:sp>
      <p:sp>
        <p:nvSpPr>
          <p:cNvPr id="73" name="Google Shape;73;p6"/>
          <p:cNvSpPr txBox="1"/>
          <p:nvPr>
            <p:ph idx="2" type="title"/>
          </p:nvPr>
        </p:nvSpPr>
        <p:spPr>
          <a:xfrm>
            <a:off x="1366900" y="3104200"/>
            <a:ext cx="6556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Traditional IDEs</a:t>
            </a:r>
            <a:endParaRPr/>
          </a:p>
        </p:txBody>
      </p:sp>
      <p:sp>
        <p:nvSpPr>
          <p:cNvPr id="74" name="Google Shape;74;p6"/>
          <p:cNvSpPr txBox="1"/>
          <p:nvPr>
            <p:ph idx="3" type="title"/>
          </p:nvPr>
        </p:nvSpPr>
        <p:spPr>
          <a:xfrm>
            <a:off x="1520910" y="4837527"/>
            <a:ext cx="18089099" cy="5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  <a:t>Most IDEs include a </a:t>
            </a:r>
            <a:r>
              <a:rPr b="1" lang="en-US">
                <a:solidFill>
                  <a:srgbClr val="5D6586"/>
                </a:solidFill>
                <a:highlight>
                  <a:srgbClr val="FFFFFF"/>
                </a:highlight>
              </a:rPr>
              <a:t>source code editor</a:t>
            </a:r>
            <a: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  <a:t>, </a:t>
            </a:r>
            <a:r>
              <a:rPr b="1" lang="en-US">
                <a:solidFill>
                  <a:srgbClr val="5D6586"/>
                </a:solidFill>
                <a:highlight>
                  <a:srgbClr val="FFFFFF"/>
                </a:highlight>
              </a:rPr>
              <a:t>debugger</a:t>
            </a:r>
            <a: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  <a:t>, and </a:t>
            </a:r>
            <a:r>
              <a:rPr b="1" lang="en-US">
                <a:solidFill>
                  <a:srgbClr val="5D6586"/>
                </a:solidFill>
                <a:highlight>
                  <a:srgbClr val="FFFFFF"/>
                </a:highlight>
              </a:rPr>
              <a:t>compiler</a:t>
            </a:r>
            <a: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  <a:t>. They work perfectly for tech assessments for programmers and developers. Not for data science and machine learning assignments though.</a:t>
            </a:r>
            <a:endParaRPr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  <a:t>In data science you never want to re-run the whole code again. You just want to add chunks of line and see how its performing</a:t>
            </a:r>
            <a:endParaRPr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 b="0" l="0" r="0" t="28724"/>
          <a:stretch/>
        </p:blipFill>
        <p:spPr>
          <a:xfrm>
            <a:off x="13266700" y="568950"/>
            <a:ext cx="10755101" cy="45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9fe31f031_0_1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 Notebooks</a:t>
            </a:r>
            <a:endParaRPr/>
          </a:p>
        </p:txBody>
      </p:sp>
      <p:sp>
        <p:nvSpPr>
          <p:cNvPr id="81" name="Google Shape;81;gb9fe31f031_0_1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https://jupyter.org/documentation</a:t>
            </a:r>
            <a:endParaRPr sz="4000"/>
          </a:p>
        </p:txBody>
      </p:sp>
      <p:sp>
        <p:nvSpPr>
          <p:cNvPr id="82" name="Google Shape;82;gb9fe31f031_0_1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 read–eval–print loop (REPL) is a simple interactive computer programming environment that takes single user inputs, executes them, and returns the result to the user;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 program written in a REPL environment is executed piecewise.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Open-source Web Application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Notebooks 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not only work like an IDE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, but also as a </a:t>
            </a: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presentation or education tool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en-US">
                <a:solidFill>
                  <a:srgbClr val="000000"/>
                </a:solidFill>
              </a:rPr>
              <a:t>Based on IPython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gb9fe31f03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650" y="778097"/>
            <a:ext cx="6976750" cy="3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9fe31f031_0_10"/>
          <p:cNvSpPr txBox="1"/>
          <p:nvPr>
            <p:ph idx="3" type="title"/>
          </p:nvPr>
        </p:nvSpPr>
        <p:spPr>
          <a:xfrm>
            <a:off x="1546225" y="752250"/>
            <a:ext cx="201435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265CC3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IPython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 is an interactive command-line terminal for Python. IPython offers an enhanced read-eval-print loop (REPL) environment particularly well adapted to scientific computing. </a:t>
            </a:r>
            <a:endParaRPr/>
          </a:p>
        </p:txBody>
      </p:sp>
      <p:pic>
        <p:nvPicPr>
          <p:cNvPr id="89" name="Google Shape;89;gb9fe31f031_0_10"/>
          <p:cNvPicPr preferRelativeResize="0"/>
          <p:nvPr/>
        </p:nvPicPr>
        <p:blipFill rotWithShape="1">
          <a:blip r:embed="rId4">
            <a:alphaModFix/>
          </a:blip>
          <a:srcRect b="0" l="0" r="0" t="16583"/>
          <a:stretch/>
        </p:blipFill>
        <p:spPr>
          <a:xfrm>
            <a:off x="3403850" y="3560650"/>
            <a:ext cx="16731349" cy="7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9fe31f031_0_18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 Notebooks</a:t>
            </a:r>
            <a:endParaRPr/>
          </a:p>
        </p:txBody>
      </p:sp>
      <p:sp>
        <p:nvSpPr>
          <p:cNvPr id="95" name="Google Shape;95;gb9fe31f031_0_18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https://jupyter.org/documentation</a:t>
            </a:r>
            <a:endParaRPr sz="4000"/>
          </a:p>
        </p:txBody>
      </p:sp>
      <p:sp>
        <p:nvSpPr>
          <p:cNvPr id="96" name="Google Shape;96;gb9fe31f031_0_18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00000"/>
                </a:solidFill>
                <a:highlight>
                  <a:srgbClr val="FFFFFF"/>
                </a:highlight>
              </a:rPr>
              <a:t>REPL </a:t>
            </a:r>
            <a:br>
              <a:rPr b="1" lang="en-US" sz="50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5000">
                <a:solidFill>
                  <a:srgbClr val="000000"/>
                </a:solidFill>
                <a:highlight>
                  <a:srgbClr val="FFFFFF"/>
                </a:highlight>
              </a:rPr>
              <a:t>+</a:t>
            </a:r>
            <a:r>
              <a:rPr b="1" lang="en-US" sz="5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b="1" lang="en-US" sz="50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en-US" sz="5000">
                <a:solidFill>
                  <a:srgbClr val="000000"/>
                </a:solidFill>
                <a:highlight>
                  <a:srgbClr val="FFFFFF"/>
                </a:highlight>
              </a:rPr>
              <a:t>Terminal </a:t>
            </a:r>
            <a:endParaRPr b="1" sz="5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highlight>
                  <a:srgbClr val="FFFFFF"/>
                </a:highlight>
              </a:rPr>
              <a:t>+</a:t>
            </a:r>
            <a:r>
              <a:rPr b="1" lang="en-US" sz="5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b="1" sz="5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00000"/>
                </a:solidFill>
                <a:highlight>
                  <a:srgbClr val="FFFFFF"/>
                </a:highlight>
              </a:rPr>
              <a:t>GUI</a:t>
            </a:r>
            <a:endParaRPr b="1" sz="5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b="1" lang="en-US" sz="5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5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chemeClr val="dk1"/>
                </a:solidFill>
                <a:highlight>
                  <a:srgbClr val="FFFFFF"/>
                </a:highlight>
              </a:rPr>
              <a:t>Web Application (Visualization Tools) </a:t>
            </a:r>
            <a:endParaRPr b="1" sz="5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gb9fe31f03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650" y="778097"/>
            <a:ext cx="6976750" cy="3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fe31f031_0_25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E69138"/>
                </a:solidFill>
              </a:rPr>
              <a:t>Google Colaboratory</a:t>
            </a:r>
            <a:endParaRPr b="1" sz="10000">
              <a:solidFill>
                <a:srgbClr val="E69138"/>
              </a:solidFill>
            </a:endParaRPr>
          </a:p>
        </p:txBody>
      </p:sp>
      <p:sp>
        <p:nvSpPr>
          <p:cNvPr id="103" name="Google Shape;103;gb9fe31f031_0_25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Based on Jupyter Environment. Fine-tuned for Data Scientists.</a:t>
            </a:r>
            <a:endParaRPr sz="4000"/>
          </a:p>
        </p:txBody>
      </p:sp>
      <p:sp>
        <p:nvSpPr>
          <p:cNvPr id="104" name="Google Shape;104;gb9fe31f031_0_25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  <a:t>Pre-Installed Libraries</a:t>
            </a:r>
            <a:br>
              <a:rPr lang="en-US" sz="3000">
                <a:solidFill>
                  <a:srgbClr val="5D6586"/>
                </a:solidFill>
                <a:highlight>
                  <a:srgbClr val="FFFFFF"/>
                </a:highlight>
              </a:rPr>
            </a:br>
            <a:r>
              <a:rPr lang="en-US" sz="3000">
                <a:solidFill>
                  <a:srgbClr val="5D6586"/>
                </a:solidFill>
                <a:highlight>
                  <a:srgbClr val="FFFFFF"/>
                </a:highlight>
              </a:rPr>
              <a:t>Google Colab, on the other hand, provides even more pre-installed machine learning libraries such as Keras, TensorFlow, Fastai, PyTorch and many others. </a:t>
            </a:r>
            <a:endParaRPr sz="3000"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  <a:t>Save on the Cloud</a:t>
            </a:r>
            <a:b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</a:br>
            <a:r>
              <a:rPr lang="en-US" sz="3000">
                <a:solidFill>
                  <a:srgbClr val="5D6586"/>
                </a:solidFill>
                <a:highlight>
                  <a:srgbClr val="FFFFFF"/>
                </a:highlight>
              </a:rPr>
              <a:t>Saved in Google Drive, Easy to share and collaborate just like you share files on drive.</a:t>
            </a:r>
            <a:endParaRPr sz="3000"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400"/>
              </a:spcBef>
              <a:spcAft>
                <a:spcPts val="4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D6586"/>
                </a:solidFill>
                <a:highlight>
                  <a:srgbClr val="FFFFFF"/>
                </a:highlight>
              </a:rPr>
              <a:t>Free GPU and TPU Use</a:t>
            </a:r>
            <a:endParaRPr/>
          </a:p>
        </p:txBody>
      </p:sp>
      <p:pic>
        <p:nvPicPr>
          <p:cNvPr id="105" name="Google Shape;105;gb9fe31f03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975" y="275822"/>
            <a:ext cx="7323725" cy="38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/>
        </p:nvSpPr>
        <p:spPr>
          <a:xfrm>
            <a:off x="2833475" y="2156450"/>
            <a:ext cx="19332900" cy="8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5D6586"/>
                </a:solidFill>
                <a:highlight>
                  <a:srgbClr val="FFFFFF"/>
                </a:highlight>
              </a:rPr>
              <a:t>Blog on Benefits of Colab and Ipython Notebooks and Jupyter:</a:t>
            </a:r>
            <a:br>
              <a:rPr lang="en-US" sz="4000" u="sng">
                <a:solidFill>
                  <a:srgbClr val="5D6586"/>
                </a:solidFill>
                <a:highlight>
                  <a:srgbClr val="FFFFFF"/>
                </a:highlight>
              </a:rPr>
            </a:br>
            <a:r>
              <a:rPr lang="en-US" sz="4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https://towardsdatascience.com/4-reasons-why-you-should-use-google-colab-for-your-next-project-b0c4aaad39ed</a:t>
            </a:r>
            <a:endParaRPr sz="4000"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5D6586"/>
                </a:solidFill>
                <a:highlight>
                  <a:srgbClr val="FFFFFF"/>
                </a:highlight>
              </a:rPr>
              <a:t>FAQ:</a:t>
            </a:r>
            <a:br>
              <a:rPr lang="en-US" sz="4000">
                <a:solidFill>
                  <a:srgbClr val="5D6586"/>
                </a:solidFill>
                <a:highlight>
                  <a:srgbClr val="FFFFFF"/>
                </a:highlight>
              </a:rPr>
            </a:br>
            <a:r>
              <a:rPr lang="en-US" sz="40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https://research.google.com/colaboratory/faq.html#:~:text=Colab%20allows%20anybody% 20to%20write,learning%2C%20data%20analysis%20and%20education</a:t>
            </a:r>
            <a:r>
              <a:rPr lang="en-US" sz="4000">
                <a:solidFill>
                  <a:srgbClr val="5D6586"/>
                </a:solidFill>
                <a:highlight>
                  <a:srgbClr val="FFFFFF"/>
                </a:highlight>
              </a:rPr>
              <a:t>.</a:t>
            </a:r>
            <a:endParaRPr sz="4000"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5D658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-US" sz="4000">
                <a:solidFill>
                  <a:srgbClr val="5D6586"/>
                </a:solidFill>
                <a:highlight>
                  <a:srgbClr val="FFFFFF"/>
                </a:highlight>
              </a:rPr>
              <a:t>https://colab.research.google.com/github/cs231n/cs231n.github.io/blob/master/python-colab.ipynb</a:t>
            </a:r>
            <a:endParaRPr sz="4000">
              <a:solidFill>
                <a:srgbClr val="5D658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