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81" r:id="rId1"/>
  </p:sldMasterIdLst>
  <p:notesMasterIdLst>
    <p:notesMasterId r:id="rId24"/>
  </p:notesMasterIdLst>
  <p:sldIdLst>
    <p:sldId id="256" r:id="rId2"/>
    <p:sldId id="279"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0" autoAdjust="0"/>
    <p:restoredTop sz="93864" autoAdjust="0"/>
  </p:normalViewPr>
  <p:slideViewPr>
    <p:cSldViewPr>
      <p:cViewPr varScale="1">
        <p:scale>
          <a:sx n="102" d="100"/>
          <a:sy n="102" d="100"/>
        </p:scale>
        <p:origin x="946" y="77"/>
      </p:cViewPr>
      <p:guideLst>
        <p:guide orient="horz" pos="2880"/>
        <p:guide pos="2160"/>
      </p:guideLst>
    </p:cSldViewPr>
  </p:slideViewPr>
  <p:outlineViewPr>
    <p:cViewPr>
      <p:scale>
        <a:sx n="33" d="100"/>
        <a:sy n="33" d="100"/>
      </p:scale>
      <p:origin x="0" y="-106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53FDCDB-FF57-442E-B757-A77F890285E4}" type="datetimeFigureOut">
              <a:rPr lang="en-IN" smtClean="0"/>
              <a:t>20-05-2024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CB5C307-08AC-471D-8DEB-050C0EFCEE29}" type="slidenum">
              <a:rPr lang="en-IN" smtClean="0"/>
              <a:t>‹#›</a:t>
            </a:fld>
            <a:endParaRPr lang="en-IN"/>
          </a:p>
        </p:txBody>
      </p:sp>
    </p:spTree>
    <p:extLst>
      <p:ext uri="{BB962C8B-B14F-4D97-AF65-F5344CB8AC3E}">
        <p14:creationId xmlns:p14="http://schemas.microsoft.com/office/powerpoint/2010/main" val="219507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IN"/>
          </a:p>
        </p:txBody>
      </p:sp>
      <p:sp>
        <p:nvSpPr>
          <p:cNvPr id="6" name="Slide Number Placeholder 5"/>
          <p:cNvSpPr>
            <a:spLocks noGrp="1"/>
          </p:cNvSpPr>
          <p:nvPr>
            <p:ph type="sldNum" sz="quarter" idx="12"/>
          </p:nvPr>
        </p:nvSpPr>
        <p:spPr>
          <a:xfrm>
            <a:off x="6717676" y="3778247"/>
            <a:ext cx="413375" cy="209550"/>
          </a:xfrm>
        </p:spPr>
        <p:txBody>
          <a:bodyPr/>
          <a:lstStyle/>
          <a:p>
            <a:fld id="{B6F15528-21DE-4FAA-801E-634DDDAF4B2B}" type="slidenum">
              <a:rPr lang="en-IN" smtClean="0"/>
              <a:t>‹#›</a:t>
            </a:fld>
            <a:endParaRPr lang="en-I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14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2985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196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0863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8148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382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07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3332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146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45407" y="1501597"/>
            <a:ext cx="4918709" cy="749223"/>
          </a:xfrm>
          <a:prstGeom prst="rect">
            <a:avLst/>
          </a:prstGeom>
        </p:spPr>
        <p:txBody>
          <a:bodyPr wrap="square" lIns="0" tIns="0" rIns="0" bIns="0">
            <a:spAutoFit/>
          </a:bodyPr>
          <a:lstStyle>
            <a:lvl1pPr>
              <a:defRPr sz="3600" b="0" i="0">
                <a:solidFill>
                  <a:srgbClr val="DBEDF4"/>
                </a:solidFill>
                <a:latin typeface="Calibri"/>
                <a:cs typeface="Calibri"/>
              </a:defRPr>
            </a:lvl1pPr>
          </a:lstStyle>
          <a:p>
            <a:endParaRPr/>
          </a:p>
        </p:txBody>
      </p:sp>
      <p:sp>
        <p:nvSpPr>
          <p:cNvPr id="3" name="Holder 3"/>
          <p:cNvSpPr>
            <a:spLocks noGrp="1"/>
          </p:cNvSpPr>
          <p:nvPr>
            <p:ph type="subTitle" idx="4"/>
          </p:nvPr>
        </p:nvSpPr>
        <p:spPr>
          <a:xfrm>
            <a:off x="2135885" y="3138931"/>
            <a:ext cx="6868159" cy="628650"/>
          </a:xfrm>
          <a:prstGeom prst="rect">
            <a:avLst/>
          </a:prstGeom>
        </p:spPr>
        <p:txBody>
          <a:bodyPr wrap="square" lIns="0" tIns="0" rIns="0" bIns="0">
            <a:spAutoFit/>
          </a:bodyPr>
          <a:lstStyle>
            <a:lvl1pPr>
              <a:defRPr sz="14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65376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DBEDF4"/>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8692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70562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425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256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71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09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346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4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4297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D8BD707-D9CF-40AE-B4C6-C98DA3205C09}" type="datetimeFigureOut">
              <a:rPr lang="en-US" smtClean="0"/>
              <a:t>5/20/2024</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582103208"/>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4099" r:id="rId18"/>
    <p:sldLayoutId id="2147484100" r:id="rId19"/>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04800" y="590550"/>
            <a:ext cx="9753599" cy="749223"/>
          </a:xfrm>
          <a:prstGeom prst="rect">
            <a:avLst/>
          </a:prstGeom>
        </p:spPr>
        <p:txBody>
          <a:bodyPr vert="horz" wrap="square" lIns="0" tIns="187883" rIns="0" bIns="0" rtlCol="0">
            <a:spAutoFit/>
          </a:bodyPr>
          <a:lstStyle/>
          <a:p>
            <a:pPr marL="12700">
              <a:lnSpc>
                <a:spcPct val="100000"/>
              </a:lnSpc>
              <a:spcBef>
                <a:spcPts val="100"/>
              </a:spcBef>
            </a:pPr>
            <a:r>
              <a:rPr dirty="0">
                <a:solidFill>
                  <a:srgbClr val="6F2F9F"/>
                </a:solidFill>
              </a:rPr>
              <a:t>Hotel</a:t>
            </a:r>
            <a:r>
              <a:rPr spc="-120" dirty="0">
                <a:solidFill>
                  <a:srgbClr val="6F2F9F"/>
                </a:solidFill>
              </a:rPr>
              <a:t> </a:t>
            </a:r>
            <a:r>
              <a:rPr dirty="0">
                <a:solidFill>
                  <a:srgbClr val="6F2F9F"/>
                </a:solidFill>
              </a:rPr>
              <a:t>Reservation</a:t>
            </a:r>
            <a:r>
              <a:rPr spc="-145" dirty="0">
                <a:solidFill>
                  <a:srgbClr val="6F2F9F"/>
                </a:solidFill>
              </a:rPr>
              <a:t> </a:t>
            </a:r>
            <a:r>
              <a:rPr spc="-10" dirty="0">
                <a:solidFill>
                  <a:srgbClr val="6F2F9F"/>
                </a:solidFill>
              </a:rPr>
              <a:t>Analysis</a:t>
            </a:r>
          </a:p>
        </p:txBody>
      </p:sp>
      <p:sp>
        <p:nvSpPr>
          <p:cNvPr id="3" name="object 3"/>
          <p:cNvSpPr txBox="1"/>
          <p:nvPr/>
        </p:nvSpPr>
        <p:spPr>
          <a:xfrm>
            <a:off x="3352800" y="1339773"/>
            <a:ext cx="5410200" cy="566181"/>
          </a:xfrm>
          <a:prstGeom prst="rect">
            <a:avLst/>
          </a:prstGeom>
        </p:spPr>
        <p:txBody>
          <a:bodyPr vert="horz" wrap="square" lIns="0" tIns="12065" rIns="0" bIns="0" rtlCol="0">
            <a:spAutoFit/>
          </a:bodyPr>
          <a:lstStyle/>
          <a:p>
            <a:pPr marL="12700">
              <a:lnSpc>
                <a:spcPct val="100000"/>
              </a:lnSpc>
              <a:spcBef>
                <a:spcPts val="95"/>
              </a:spcBef>
            </a:pPr>
            <a:r>
              <a:rPr sz="3600" dirty="0">
                <a:solidFill>
                  <a:srgbClr val="7030A0"/>
                </a:solidFill>
                <a:latin typeface="Calibri"/>
                <a:cs typeface="Calibri"/>
              </a:rPr>
              <a:t>U</a:t>
            </a:r>
            <a:r>
              <a:rPr lang="en-IN" sz="3600" dirty="0">
                <a:solidFill>
                  <a:srgbClr val="7030A0"/>
                </a:solidFill>
                <a:latin typeface="Calibri"/>
                <a:cs typeface="Calibri"/>
              </a:rPr>
              <a:t>sing</a:t>
            </a:r>
            <a:r>
              <a:rPr sz="3600" spc="-70" dirty="0">
                <a:solidFill>
                  <a:srgbClr val="7030A0"/>
                </a:solidFill>
                <a:latin typeface="Calibri"/>
                <a:cs typeface="Calibri"/>
              </a:rPr>
              <a:t> </a:t>
            </a:r>
            <a:r>
              <a:rPr sz="3600" spc="-25" dirty="0">
                <a:solidFill>
                  <a:srgbClr val="7030A0"/>
                </a:solidFill>
                <a:latin typeface="Calibri"/>
                <a:cs typeface="Calibri"/>
              </a:rPr>
              <a:t>SQL</a:t>
            </a:r>
            <a:endParaRPr sz="3600" dirty="0">
              <a:solidFill>
                <a:srgbClr val="7030A0"/>
              </a:solidFill>
              <a:latin typeface="Calibri"/>
              <a:cs typeface="Calibri"/>
            </a:endParaRPr>
          </a:p>
        </p:txBody>
      </p:sp>
      <p:sp>
        <p:nvSpPr>
          <p:cNvPr id="4" name="TextBox 3">
            <a:extLst>
              <a:ext uri="{FF2B5EF4-FFF2-40B4-BE49-F238E27FC236}">
                <a16:creationId xmlns:a16="http://schemas.microsoft.com/office/drawing/2014/main" id="{8A18686D-745F-9AF2-E7E7-3C0F8F7E3523}"/>
              </a:ext>
            </a:extLst>
          </p:cNvPr>
          <p:cNvSpPr txBox="1"/>
          <p:nvPr/>
        </p:nvSpPr>
        <p:spPr>
          <a:xfrm>
            <a:off x="399738" y="2351153"/>
            <a:ext cx="3867462" cy="461665"/>
          </a:xfrm>
          <a:prstGeom prst="rect">
            <a:avLst/>
          </a:prstGeom>
          <a:noFill/>
        </p:spPr>
        <p:txBody>
          <a:bodyPr wrap="square" rtlCol="0">
            <a:spAutoFit/>
          </a:bodyPr>
          <a:lstStyle/>
          <a:p>
            <a:r>
              <a:rPr lang="en-IN" sz="2400" dirty="0">
                <a:solidFill>
                  <a:srgbClr val="7030A0"/>
                </a:solidFill>
                <a:latin typeface="Bahnschrift Condensed" panose="020B0502040204020203" pitchFamily="34" charset="0"/>
                <a:ea typeface="Calibri" panose="020F0502020204030204" pitchFamily="34" charset="0"/>
                <a:cs typeface="Calibri" panose="020F0502020204030204" pitchFamily="34" charset="0"/>
              </a:rPr>
              <a:t> </a:t>
            </a:r>
            <a:r>
              <a:rPr lang="en-IN" sz="2400" dirty="0">
                <a:solidFill>
                  <a:srgbClr val="7030A0"/>
                </a:solidFill>
                <a:latin typeface="Arial" panose="020B0604020202020204" pitchFamily="34" charset="0"/>
                <a:ea typeface="Calibri" panose="020F0502020204030204" pitchFamily="34" charset="0"/>
                <a:cs typeface="Arial" panose="020B0604020202020204" pitchFamily="34" charset="0"/>
              </a:rPr>
              <a:t>Name : Kanak Chokhani</a:t>
            </a:r>
          </a:p>
        </p:txBody>
      </p:sp>
      <p:sp>
        <p:nvSpPr>
          <p:cNvPr id="5" name="TextBox 4">
            <a:extLst>
              <a:ext uri="{FF2B5EF4-FFF2-40B4-BE49-F238E27FC236}">
                <a16:creationId xmlns:a16="http://schemas.microsoft.com/office/drawing/2014/main" id="{72B3DBD8-8DC2-97BF-7980-86106EC003D5}"/>
              </a:ext>
            </a:extLst>
          </p:cNvPr>
          <p:cNvSpPr txBox="1"/>
          <p:nvPr/>
        </p:nvSpPr>
        <p:spPr>
          <a:xfrm>
            <a:off x="5562600" y="2455122"/>
            <a:ext cx="2971800" cy="400110"/>
          </a:xfrm>
          <a:prstGeom prst="rect">
            <a:avLst/>
          </a:prstGeom>
          <a:noFill/>
        </p:spPr>
        <p:txBody>
          <a:bodyPr wrap="square" rtlCol="0">
            <a:spAutoFit/>
          </a:bodyPr>
          <a:lstStyle/>
          <a:p>
            <a:r>
              <a:rPr lang="en-IN" sz="2000" dirty="0">
                <a:solidFill>
                  <a:srgbClr val="7030A0"/>
                </a:solidFill>
                <a:latin typeface="Arial" panose="020B0604020202020204" pitchFamily="34" charset="0"/>
                <a:ea typeface="Calibri" panose="020F0502020204030204" pitchFamily="34" charset="0"/>
                <a:cs typeface="Arial" panose="020B0604020202020204" pitchFamily="34" charset="0"/>
              </a:rPr>
              <a:t> Batch: MIP-DA-08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97863"/>
            <a:ext cx="7930895" cy="2581656"/>
          </a:xfrm>
          <a:prstGeom prst="rect">
            <a:avLst/>
          </a:prstGeom>
        </p:spPr>
      </p:pic>
      <p:pic>
        <p:nvPicPr>
          <p:cNvPr id="3" name="object 3"/>
          <p:cNvPicPr/>
          <p:nvPr/>
        </p:nvPicPr>
        <p:blipFill>
          <a:blip r:embed="rId3" cstate="print"/>
          <a:stretch>
            <a:fillRect/>
          </a:stretch>
        </p:blipFill>
        <p:spPr>
          <a:xfrm>
            <a:off x="0" y="3877055"/>
            <a:ext cx="8694419" cy="12054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97863"/>
            <a:ext cx="8887967" cy="2095500"/>
          </a:xfrm>
          <a:prstGeom prst="rect">
            <a:avLst/>
          </a:prstGeom>
        </p:spPr>
      </p:pic>
      <p:pic>
        <p:nvPicPr>
          <p:cNvPr id="3" name="object 3"/>
          <p:cNvPicPr/>
          <p:nvPr/>
        </p:nvPicPr>
        <p:blipFill>
          <a:blip r:embed="rId3" cstate="print"/>
          <a:stretch>
            <a:fillRect/>
          </a:stretch>
        </p:blipFill>
        <p:spPr>
          <a:xfrm>
            <a:off x="449580" y="3488435"/>
            <a:ext cx="6717792" cy="13746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97863"/>
            <a:ext cx="9025127" cy="2473452"/>
          </a:xfrm>
          <a:prstGeom prst="rect">
            <a:avLst/>
          </a:prstGeom>
        </p:spPr>
      </p:pic>
      <p:pic>
        <p:nvPicPr>
          <p:cNvPr id="3" name="object 3"/>
          <p:cNvPicPr/>
          <p:nvPr/>
        </p:nvPicPr>
        <p:blipFill>
          <a:blip r:embed="rId3" cstate="print"/>
          <a:stretch>
            <a:fillRect/>
          </a:stretch>
        </p:blipFill>
        <p:spPr>
          <a:xfrm>
            <a:off x="295656" y="3793235"/>
            <a:ext cx="7717535" cy="12283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197863"/>
            <a:ext cx="9144000" cy="3945890"/>
            <a:chOff x="0" y="1197863"/>
            <a:chExt cx="9144000" cy="3945890"/>
          </a:xfrm>
        </p:grpSpPr>
        <p:pic>
          <p:nvPicPr>
            <p:cNvPr id="3" name="object 3"/>
            <p:cNvPicPr/>
            <p:nvPr/>
          </p:nvPicPr>
          <p:blipFill>
            <a:blip r:embed="rId2" cstate="print"/>
            <a:stretch>
              <a:fillRect/>
            </a:stretch>
          </p:blipFill>
          <p:spPr>
            <a:xfrm>
              <a:off x="0" y="1197863"/>
              <a:ext cx="9143999" cy="2290572"/>
            </a:xfrm>
            <a:prstGeom prst="rect">
              <a:avLst/>
            </a:prstGeom>
          </p:spPr>
        </p:pic>
        <p:pic>
          <p:nvPicPr>
            <p:cNvPr id="4" name="object 4"/>
            <p:cNvPicPr/>
            <p:nvPr/>
          </p:nvPicPr>
          <p:blipFill>
            <a:blip r:embed="rId3" cstate="print"/>
            <a:stretch>
              <a:fillRect/>
            </a:stretch>
          </p:blipFill>
          <p:spPr>
            <a:xfrm>
              <a:off x="295655" y="3488435"/>
              <a:ext cx="7488935" cy="1655062"/>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335" y="1197863"/>
            <a:ext cx="8520684" cy="2476500"/>
          </a:xfrm>
          <a:prstGeom prst="rect">
            <a:avLst/>
          </a:prstGeom>
        </p:spPr>
      </p:pic>
      <p:pic>
        <p:nvPicPr>
          <p:cNvPr id="3" name="object 3"/>
          <p:cNvPicPr/>
          <p:nvPr/>
        </p:nvPicPr>
        <p:blipFill>
          <a:blip r:embed="rId3" cstate="print"/>
          <a:stretch>
            <a:fillRect/>
          </a:stretch>
        </p:blipFill>
        <p:spPr>
          <a:xfrm>
            <a:off x="449580" y="3881627"/>
            <a:ext cx="6611111" cy="12618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97863"/>
            <a:ext cx="8740139" cy="2369820"/>
          </a:xfrm>
          <a:prstGeom prst="rect">
            <a:avLst/>
          </a:prstGeom>
        </p:spPr>
      </p:pic>
      <p:pic>
        <p:nvPicPr>
          <p:cNvPr id="3" name="object 3"/>
          <p:cNvPicPr/>
          <p:nvPr/>
        </p:nvPicPr>
        <p:blipFill>
          <a:blip r:embed="rId3" cstate="print"/>
          <a:stretch>
            <a:fillRect/>
          </a:stretch>
        </p:blipFill>
        <p:spPr>
          <a:xfrm>
            <a:off x="906780" y="3640835"/>
            <a:ext cx="5820156" cy="15026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97863"/>
            <a:ext cx="8424671" cy="2403348"/>
          </a:xfrm>
          <a:prstGeom prst="rect">
            <a:avLst/>
          </a:prstGeom>
        </p:spPr>
      </p:pic>
      <p:pic>
        <p:nvPicPr>
          <p:cNvPr id="3" name="object 3"/>
          <p:cNvPicPr/>
          <p:nvPr/>
        </p:nvPicPr>
        <p:blipFill>
          <a:blip r:embed="rId3" cstate="print"/>
          <a:stretch>
            <a:fillRect/>
          </a:stretch>
        </p:blipFill>
        <p:spPr>
          <a:xfrm>
            <a:off x="1059180" y="3730750"/>
            <a:ext cx="5478780" cy="13624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891539"/>
            <a:ext cx="7833359" cy="4251960"/>
            <a:chOff x="0" y="891539"/>
            <a:chExt cx="7833359" cy="4251960"/>
          </a:xfrm>
        </p:grpSpPr>
        <p:pic>
          <p:nvPicPr>
            <p:cNvPr id="3" name="object 3"/>
            <p:cNvPicPr/>
            <p:nvPr/>
          </p:nvPicPr>
          <p:blipFill>
            <a:blip r:embed="rId2" cstate="print"/>
            <a:stretch>
              <a:fillRect/>
            </a:stretch>
          </p:blipFill>
          <p:spPr>
            <a:xfrm>
              <a:off x="12192" y="891539"/>
              <a:ext cx="7766303" cy="1680972"/>
            </a:xfrm>
            <a:prstGeom prst="rect">
              <a:avLst/>
            </a:prstGeom>
          </p:spPr>
        </p:pic>
        <p:pic>
          <p:nvPicPr>
            <p:cNvPr id="4" name="object 4"/>
            <p:cNvPicPr/>
            <p:nvPr/>
          </p:nvPicPr>
          <p:blipFill>
            <a:blip r:embed="rId3" cstate="print"/>
            <a:stretch>
              <a:fillRect/>
            </a:stretch>
          </p:blipFill>
          <p:spPr>
            <a:xfrm>
              <a:off x="0" y="2572511"/>
              <a:ext cx="7833359" cy="2570987"/>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432" y="1197863"/>
            <a:ext cx="8183880" cy="3945890"/>
            <a:chOff x="27432" y="1197863"/>
            <a:chExt cx="8183880" cy="3945890"/>
          </a:xfrm>
        </p:grpSpPr>
        <p:pic>
          <p:nvPicPr>
            <p:cNvPr id="3" name="object 3"/>
            <p:cNvPicPr/>
            <p:nvPr/>
          </p:nvPicPr>
          <p:blipFill>
            <a:blip r:embed="rId2" cstate="print"/>
            <a:stretch>
              <a:fillRect/>
            </a:stretch>
          </p:blipFill>
          <p:spPr>
            <a:xfrm>
              <a:off x="27432" y="1197863"/>
              <a:ext cx="8183880" cy="1527048"/>
            </a:xfrm>
            <a:prstGeom prst="rect">
              <a:avLst/>
            </a:prstGeom>
          </p:spPr>
        </p:pic>
        <p:pic>
          <p:nvPicPr>
            <p:cNvPr id="4" name="object 4"/>
            <p:cNvPicPr/>
            <p:nvPr/>
          </p:nvPicPr>
          <p:blipFill>
            <a:blip r:embed="rId3" cstate="print"/>
            <a:stretch>
              <a:fillRect/>
            </a:stretch>
          </p:blipFill>
          <p:spPr>
            <a:xfrm>
              <a:off x="949451" y="2724911"/>
              <a:ext cx="5439156" cy="2418588"/>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43939"/>
            <a:ext cx="8237220" cy="4099560"/>
            <a:chOff x="0" y="1043939"/>
            <a:chExt cx="8237220" cy="4099560"/>
          </a:xfrm>
        </p:grpSpPr>
        <p:pic>
          <p:nvPicPr>
            <p:cNvPr id="3" name="object 3"/>
            <p:cNvPicPr/>
            <p:nvPr/>
          </p:nvPicPr>
          <p:blipFill>
            <a:blip r:embed="rId2" cstate="print"/>
            <a:stretch>
              <a:fillRect/>
            </a:stretch>
          </p:blipFill>
          <p:spPr>
            <a:xfrm>
              <a:off x="0" y="1043939"/>
              <a:ext cx="8237219" cy="2115312"/>
            </a:xfrm>
            <a:prstGeom prst="rect">
              <a:avLst/>
            </a:prstGeom>
          </p:spPr>
        </p:pic>
        <p:pic>
          <p:nvPicPr>
            <p:cNvPr id="4" name="object 4"/>
            <p:cNvPicPr/>
            <p:nvPr/>
          </p:nvPicPr>
          <p:blipFill>
            <a:blip r:embed="rId3" cstate="print"/>
            <a:stretch>
              <a:fillRect/>
            </a:stretch>
          </p:blipFill>
          <p:spPr>
            <a:xfrm>
              <a:off x="906779" y="3159251"/>
              <a:ext cx="6400800" cy="198424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C97EB-28F2-FA9C-AC48-B45BF0DE49B6}"/>
              </a:ext>
            </a:extLst>
          </p:cNvPr>
          <p:cNvSpPr txBox="1"/>
          <p:nvPr/>
        </p:nvSpPr>
        <p:spPr>
          <a:xfrm>
            <a:off x="457200" y="1123950"/>
            <a:ext cx="7086600" cy="2031325"/>
          </a:xfrm>
          <a:prstGeom prst="rect">
            <a:avLst/>
          </a:prstGeom>
          <a:noFill/>
        </p:spPr>
        <p:txBody>
          <a:bodyPr wrap="square" rtlCol="0">
            <a:spAutoFit/>
          </a:bodyPr>
          <a:lstStyle/>
          <a:p>
            <a:pPr marL="355600" marR="5080" indent="-342900">
              <a:lnSpc>
                <a:spcPct val="100000"/>
              </a:lnSpc>
              <a:spcBef>
                <a:spcPts val="95"/>
              </a:spcBef>
              <a:buFont typeface="Arial"/>
              <a:buChar char="•"/>
              <a:tabLst>
                <a:tab pos="355600" algn="l"/>
              </a:tabLst>
            </a:pP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In</a:t>
            </a:r>
            <a:r>
              <a:rPr lang="en-US" sz="1800" spc="-7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the</a:t>
            </a:r>
            <a:r>
              <a:rPr lang="en-US" sz="1800" spc="-7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hotel</a:t>
            </a:r>
            <a:r>
              <a:rPr lang="en-US" sz="1800" spc="-6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2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industry,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information</a:t>
            </a:r>
            <a:r>
              <a:rPr lang="en-US" sz="1800" spc="-5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helps</a:t>
            </a:r>
            <a:r>
              <a:rPr lang="en-US" sz="1800" spc="-5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make</a:t>
            </a:r>
            <a:r>
              <a:rPr lang="en-US" sz="1800" spc="-7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guest stays</a:t>
            </a:r>
            <a:r>
              <a:rPr lang="en-US" sz="1800" spc="-6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more</a:t>
            </a:r>
            <a:r>
              <a:rPr lang="en-US" sz="1800" spc="-6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enjoyable.</a:t>
            </a:r>
            <a:r>
              <a:rPr lang="en-US" sz="1800" spc="-6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a:t>
            </a:r>
            <a:r>
              <a:rPr lang="en-US" sz="1800" spc="-7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analyzed</a:t>
            </a:r>
            <a:r>
              <a:rPr lang="en-US" sz="1800" spc="-8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hotel</a:t>
            </a:r>
            <a:r>
              <a:rPr lang="en-US" sz="1800" spc="-7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booking</a:t>
            </a:r>
            <a:r>
              <a:rPr lang="en-US" sz="1800" spc="-5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2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data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to</a:t>
            </a:r>
            <a:r>
              <a:rPr lang="en-US" sz="1800" spc="-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understand</a:t>
            </a:r>
            <a:r>
              <a:rPr lang="en-US" sz="1800" spc="-5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guest</a:t>
            </a:r>
            <a:r>
              <a:rPr lang="en-US" sz="1800" spc="-9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preferences,</a:t>
            </a:r>
            <a:r>
              <a:rPr lang="en-US" sz="1800" spc="-8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booking</a:t>
            </a:r>
            <a:r>
              <a:rPr lang="en-US" sz="1800" spc="-8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behaviors,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and</a:t>
            </a:r>
            <a:r>
              <a:rPr lang="en-US" sz="1800" spc="-5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factors</a:t>
            </a:r>
            <a:r>
              <a:rPr lang="en-US" sz="1800" spc="-5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impacting</a:t>
            </a:r>
            <a:r>
              <a:rPr lang="en-US" sz="1800" spc="-4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the</a:t>
            </a:r>
            <a:r>
              <a:rPr lang="en-US" sz="1800" spc="-6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hotel's</a:t>
            </a:r>
            <a:r>
              <a:rPr lang="en-US" sz="1800" spc="-6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success.</a:t>
            </a:r>
            <a:r>
              <a:rPr lang="en-US" sz="1800" spc="-2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Using</a:t>
            </a:r>
            <a:r>
              <a:rPr lang="en-US" sz="1800" spc="-4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2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SQL,</a:t>
            </a:r>
            <a:endPar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55600" marR="700405">
              <a:lnSpc>
                <a:spcPct val="100000"/>
              </a:lnSpc>
              <a:spcBef>
                <a:spcPts val="5"/>
              </a:spcBef>
            </a:pP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a:t>
            </a:r>
            <a:r>
              <a:rPr lang="en-US" sz="1800" spc="-7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shifted</a:t>
            </a:r>
            <a:r>
              <a:rPr lang="en-US" sz="1800" spc="-5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through</a:t>
            </a:r>
            <a:r>
              <a:rPr lang="en-US" sz="1800" spc="-3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the</a:t>
            </a:r>
            <a:r>
              <a:rPr lang="en-US" sz="1800" spc="-5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data</a:t>
            </a:r>
            <a:r>
              <a:rPr lang="en-US" sz="1800" spc="-5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to</a:t>
            </a:r>
            <a:r>
              <a:rPr lang="en-US" sz="1800" spc="-6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find</a:t>
            </a:r>
            <a:r>
              <a:rPr lang="en-US" sz="1800" spc="-4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precise</a:t>
            </a:r>
            <a:r>
              <a:rPr lang="en-US" sz="1800" spc="-55"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answers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to</a:t>
            </a:r>
            <a:r>
              <a:rPr lang="en-US" sz="1800" spc="-7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key</a:t>
            </a:r>
            <a:r>
              <a:rPr lang="en-US" sz="1800" spc="-9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spc="-1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questions.</a:t>
            </a:r>
            <a:endParaRPr lang="en-US"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accent1">
                  <a:lumMod val="75000"/>
                </a:schemeClr>
              </a:solidFill>
            </a:endParaRPr>
          </a:p>
        </p:txBody>
      </p:sp>
      <p:sp>
        <p:nvSpPr>
          <p:cNvPr id="3" name="TextBox 2">
            <a:extLst>
              <a:ext uri="{FF2B5EF4-FFF2-40B4-BE49-F238E27FC236}">
                <a16:creationId xmlns:a16="http://schemas.microsoft.com/office/drawing/2014/main" id="{E55EDADB-150A-6635-6766-593FE4E89B65}"/>
              </a:ext>
            </a:extLst>
          </p:cNvPr>
          <p:cNvSpPr txBox="1"/>
          <p:nvPr/>
        </p:nvSpPr>
        <p:spPr>
          <a:xfrm>
            <a:off x="685800" y="666750"/>
            <a:ext cx="1563441" cy="400110"/>
          </a:xfrm>
          <a:prstGeom prst="rect">
            <a:avLst/>
          </a:prstGeom>
          <a:noFill/>
        </p:spPr>
        <p:txBody>
          <a:bodyPr wrap="none" rtlCol="0">
            <a:spAutoFit/>
          </a:bodyPr>
          <a:lstStyle/>
          <a:p>
            <a:r>
              <a:rPr lang="en-IN" sz="2000" dirty="0">
                <a:solidFill>
                  <a:schemeClr val="accent4">
                    <a:lumMod val="75000"/>
                  </a:schemeClr>
                </a:solidFill>
                <a:latin typeface="Arial" panose="020B0604020202020204" pitchFamily="34" charset="0"/>
                <a:ea typeface="Calibri" panose="020F0502020204030204" pitchFamily="34" charset="0"/>
                <a:cs typeface="Arial" panose="020B0604020202020204" pitchFamily="34" charset="0"/>
              </a:rPr>
              <a:t>OVERVIEW</a:t>
            </a:r>
          </a:p>
        </p:txBody>
      </p:sp>
    </p:spTree>
    <p:extLst>
      <p:ext uri="{BB962C8B-B14F-4D97-AF65-F5344CB8AC3E}">
        <p14:creationId xmlns:p14="http://schemas.microsoft.com/office/powerpoint/2010/main" val="270199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43939"/>
            <a:ext cx="8237220" cy="4061460"/>
            <a:chOff x="0" y="1043939"/>
            <a:chExt cx="8237220" cy="4061460"/>
          </a:xfrm>
        </p:grpSpPr>
        <p:pic>
          <p:nvPicPr>
            <p:cNvPr id="3" name="object 3"/>
            <p:cNvPicPr/>
            <p:nvPr/>
          </p:nvPicPr>
          <p:blipFill>
            <a:blip r:embed="rId2" cstate="print"/>
            <a:stretch>
              <a:fillRect/>
            </a:stretch>
          </p:blipFill>
          <p:spPr>
            <a:xfrm>
              <a:off x="0" y="1043939"/>
              <a:ext cx="8237219" cy="2292095"/>
            </a:xfrm>
            <a:prstGeom prst="rect">
              <a:avLst/>
            </a:prstGeom>
          </p:spPr>
        </p:pic>
        <p:pic>
          <p:nvPicPr>
            <p:cNvPr id="4" name="object 4"/>
            <p:cNvPicPr/>
            <p:nvPr/>
          </p:nvPicPr>
          <p:blipFill>
            <a:blip r:embed="rId3" cstate="print"/>
            <a:stretch>
              <a:fillRect/>
            </a:stretch>
          </p:blipFill>
          <p:spPr>
            <a:xfrm>
              <a:off x="0" y="3182110"/>
              <a:ext cx="7626095" cy="1923288"/>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81200" y="3022537"/>
            <a:ext cx="4918709" cy="382156"/>
          </a:xfrm>
          <a:prstGeom prst="rect">
            <a:avLst/>
          </a:prstGeom>
        </p:spPr>
        <p:txBody>
          <a:bodyPr vert="horz" wrap="square" lIns="0" tIns="12700" rIns="0" bIns="0" rtlCol="0">
            <a:spAutoFit/>
          </a:bodyPr>
          <a:lstStyle/>
          <a:p>
            <a:pPr marL="1073150">
              <a:lnSpc>
                <a:spcPct val="100000"/>
              </a:lnSpc>
              <a:spcBef>
                <a:spcPts val="100"/>
              </a:spcBef>
            </a:pPr>
            <a:r>
              <a:rPr sz="2400" spc="-10" dirty="0" err="1">
                <a:solidFill>
                  <a:schemeClr val="accent5">
                    <a:lumMod val="75000"/>
                  </a:schemeClr>
                </a:solidFill>
                <a:latin typeface="Berlin Sans FB Demi" panose="020E0802020502020306" pitchFamily="34" charset="0"/>
                <a:cs typeface="Trebuchet MS"/>
              </a:rPr>
              <a:t>Summ</a:t>
            </a:r>
            <a:r>
              <a:rPr lang="en-IN" sz="2400" spc="-10" dirty="0">
                <a:solidFill>
                  <a:schemeClr val="accent5">
                    <a:lumMod val="75000"/>
                  </a:schemeClr>
                </a:solidFill>
                <a:latin typeface="Berlin Sans FB Demi" panose="020E0802020502020306" pitchFamily="34" charset="0"/>
                <a:cs typeface="Trebuchet MS"/>
              </a:rPr>
              <a:t>a</a:t>
            </a:r>
            <a:r>
              <a:rPr sz="2400" spc="-10" dirty="0" err="1">
                <a:solidFill>
                  <a:schemeClr val="accent5">
                    <a:lumMod val="75000"/>
                  </a:schemeClr>
                </a:solidFill>
                <a:latin typeface="Berlin Sans FB Demi" panose="020E0802020502020306" pitchFamily="34" charset="0"/>
                <a:cs typeface="Trebuchet MS"/>
              </a:rPr>
              <a:t>ry</a:t>
            </a:r>
            <a:r>
              <a:rPr lang="en-IN" sz="2400" spc="-10" dirty="0">
                <a:solidFill>
                  <a:schemeClr val="accent5">
                    <a:lumMod val="75000"/>
                  </a:schemeClr>
                </a:solidFill>
                <a:latin typeface="Berlin Sans FB Demi" panose="020E0802020502020306" pitchFamily="34" charset="0"/>
                <a:cs typeface="Trebuchet MS"/>
              </a:rPr>
              <a:t>:</a:t>
            </a:r>
            <a:endParaRPr sz="2400" spc="-10" dirty="0">
              <a:solidFill>
                <a:schemeClr val="accent5">
                  <a:lumMod val="75000"/>
                </a:schemeClr>
              </a:solidFill>
              <a:latin typeface="Berlin Sans FB Demi" panose="020E0802020502020306" pitchFamily="34" charset="0"/>
              <a:cs typeface="Trebuchet MS"/>
            </a:endParaRPr>
          </a:p>
        </p:txBody>
      </p:sp>
      <p:sp>
        <p:nvSpPr>
          <p:cNvPr id="3" name="object 3"/>
          <p:cNvSpPr txBox="1">
            <a:spLocks noGrp="1"/>
          </p:cNvSpPr>
          <p:nvPr>
            <p:ph type="subTitle" idx="4"/>
          </p:nvPr>
        </p:nvSpPr>
        <p:spPr>
          <a:xfrm>
            <a:off x="228600" y="3486150"/>
            <a:ext cx="8001000" cy="623376"/>
          </a:xfrm>
          <a:prstGeom prst="rect">
            <a:avLst/>
          </a:prstGeom>
        </p:spPr>
        <p:txBody>
          <a:bodyPr vert="horz" wrap="square" lIns="0" tIns="76835" rIns="0" bIns="0" rtlCol="0">
            <a:spAutoFit/>
          </a:bodyPr>
          <a:lstStyle/>
          <a:p>
            <a:pPr marL="12700" marR="5080" indent="0">
              <a:lnSpc>
                <a:spcPts val="2110"/>
              </a:lnSpc>
              <a:spcBef>
                <a:spcPts val="605"/>
              </a:spcBef>
              <a:buNone/>
            </a:pPr>
            <a:r>
              <a:rPr lang="en-IN" sz="1800" dirty="0">
                <a:solidFill>
                  <a:schemeClr val="accent3">
                    <a:lumMod val="75000"/>
                  </a:schemeClr>
                </a:solidFill>
              </a:rPr>
              <a:t> </a:t>
            </a:r>
            <a:r>
              <a:rPr sz="1800" dirty="0">
                <a:solidFill>
                  <a:schemeClr val="accent3">
                    <a:lumMod val="75000"/>
                  </a:schemeClr>
                </a:solidFill>
              </a:rPr>
              <a:t>SQL</a:t>
            </a:r>
            <a:r>
              <a:rPr sz="1800" spc="-35" dirty="0">
                <a:solidFill>
                  <a:schemeClr val="accent3">
                    <a:lumMod val="75000"/>
                  </a:schemeClr>
                </a:solidFill>
              </a:rPr>
              <a:t> </a:t>
            </a:r>
            <a:r>
              <a:rPr sz="1800" dirty="0">
                <a:solidFill>
                  <a:schemeClr val="accent3">
                    <a:lumMod val="75000"/>
                  </a:schemeClr>
                </a:solidFill>
              </a:rPr>
              <a:t>is</a:t>
            </a:r>
            <a:r>
              <a:rPr sz="1800" spc="-40" dirty="0">
                <a:solidFill>
                  <a:schemeClr val="accent3">
                    <a:lumMod val="75000"/>
                  </a:schemeClr>
                </a:solidFill>
              </a:rPr>
              <a:t> </a:t>
            </a:r>
            <a:r>
              <a:rPr sz="1800" dirty="0">
                <a:solidFill>
                  <a:schemeClr val="accent3">
                    <a:lumMod val="75000"/>
                  </a:schemeClr>
                </a:solidFill>
              </a:rPr>
              <a:t>a</a:t>
            </a:r>
            <a:r>
              <a:rPr sz="1800" spc="-40" dirty="0">
                <a:solidFill>
                  <a:schemeClr val="accent3">
                    <a:lumMod val="75000"/>
                  </a:schemeClr>
                </a:solidFill>
              </a:rPr>
              <a:t> </a:t>
            </a:r>
            <a:r>
              <a:rPr sz="1800" dirty="0">
                <a:solidFill>
                  <a:schemeClr val="accent3">
                    <a:lumMod val="75000"/>
                  </a:schemeClr>
                </a:solidFill>
              </a:rPr>
              <a:t>useful</a:t>
            </a:r>
            <a:r>
              <a:rPr sz="1800" spc="-20" dirty="0">
                <a:solidFill>
                  <a:schemeClr val="accent3">
                    <a:lumMod val="75000"/>
                  </a:schemeClr>
                </a:solidFill>
              </a:rPr>
              <a:t> </a:t>
            </a:r>
            <a:r>
              <a:rPr sz="1800" dirty="0">
                <a:solidFill>
                  <a:schemeClr val="accent3">
                    <a:lumMod val="75000"/>
                  </a:schemeClr>
                </a:solidFill>
              </a:rPr>
              <a:t>language</a:t>
            </a:r>
            <a:r>
              <a:rPr sz="1800" spc="-40" dirty="0">
                <a:solidFill>
                  <a:schemeClr val="accent3">
                    <a:lumMod val="75000"/>
                  </a:schemeClr>
                </a:solidFill>
              </a:rPr>
              <a:t> </a:t>
            </a:r>
            <a:r>
              <a:rPr sz="1800" dirty="0">
                <a:solidFill>
                  <a:schemeClr val="accent3">
                    <a:lumMod val="75000"/>
                  </a:schemeClr>
                </a:solidFill>
              </a:rPr>
              <a:t>for</a:t>
            </a:r>
            <a:r>
              <a:rPr sz="1800" spc="-35" dirty="0">
                <a:solidFill>
                  <a:schemeClr val="accent3">
                    <a:lumMod val="75000"/>
                  </a:schemeClr>
                </a:solidFill>
              </a:rPr>
              <a:t> </a:t>
            </a:r>
            <a:r>
              <a:rPr sz="1800" dirty="0">
                <a:solidFill>
                  <a:schemeClr val="accent3">
                    <a:lumMod val="75000"/>
                  </a:schemeClr>
                </a:solidFill>
              </a:rPr>
              <a:t>handling</a:t>
            </a:r>
            <a:r>
              <a:rPr sz="1800" spc="-60" dirty="0">
                <a:solidFill>
                  <a:schemeClr val="accent3">
                    <a:lumMod val="75000"/>
                  </a:schemeClr>
                </a:solidFill>
              </a:rPr>
              <a:t> </a:t>
            </a:r>
            <a:r>
              <a:rPr sz="1800" dirty="0">
                <a:solidFill>
                  <a:schemeClr val="accent3">
                    <a:lumMod val="75000"/>
                  </a:schemeClr>
                </a:solidFill>
              </a:rPr>
              <a:t>databases</a:t>
            </a:r>
            <a:r>
              <a:rPr sz="1800" spc="-30" dirty="0">
                <a:solidFill>
                  <a:schemeClr val="accent3">
                    <a:lumMod val="75000"/>
                  </a:schemeClr>
                </a:solidFill>
              </a:rPr>
              <a:t> </a:t>
            </a:r>
            <a:r>
              <a:rPr sz="1800" dirty="0">
                <a:solidFill>
                  <a:schemeClr val="accent3">
                    <a:lumMod val="75000"/>
                  </a:schemeClr>
                </a:solidFill>
              </a:rPr>
              <a:t>and</a:t>
            </a:r>
            <a:r>
              <a:rPr sz="1800" spc="-40" dirty="0">
                <a:solidFill>
                  <a:schemeClr val="accent3">
                    <a:lumMod val="75000"/>
                  </a:schemeClr>
                </a:solidFill>
              </a:rPr>
              <a:t> </a:t>
            </a:r>
            <a:r>
              <a:rPr sz="1800" spc="-10" dirty="0">
                <a:solidFill>
                  <a:schemeClr val="accent3">
                    <a:lumMod val="75000"/>
                  </a:schemeClr>
                </a:solidFill>
              </a:rPr>
              <a:t>pulling </a:t>
            </a:r>
            <a:r>
              <a:rPr sz="1800" dirty="0">
                <a:solidFill>
                  <a:schemeClr val="accent3">
                    <a:lumMod val="75000"/>
                  </a:schemeClr>
                </a:solidFill>
              </a:rPr>
              <a:t>out</a:t>
            </a:r>
            <a:r>
              <a:rPr sz="1800" spc="-60" dirty="0">
                <a:solidFill>
                  <a:schemeClr val="accent3">
                    <a:lumMod val="75000"/>
                  </a:schemeClr>
                </a:solidFill>
              </a:rPr>
              <a:t> </a:t>
            </a:r>
            <a:r>
              <a:rPr sz="1800" spc="-10" dirty="0">
                <a:solidFill>
                  <a:schemeClr val="accent3">
                    <a:lumMod val="75000"/>
                  </a:schemeClr>
                </a:solidFill>
              </a:rPr>
              <a:t>important</a:t>
            </a:r>
            <a:r>
              <a:rPr sz="1800" spc="-55" dirty="0">
                <a:solidFill>
                  <a:schemeClr val="accent3">
                    <a:lumMod val="75000"/>
                  </a:schemeClr>
                </a:solidFill>
              </a:rPr>
              <a:t> </a:t>
            </a:r>
            <a:r>
              <a:rPr sz="1800" dirty="0">
                <a:solidFill>
                  <a:schemeClr val="accent3">
                    <a:lumMod val="75000"/>
                  </a:schemeClr>
                </a:solidFill>
              </a:rPr>
              <a:t>queries</a:t>
            </a:r>
            <a:r>
              <a:rPr sz="1800" spc="-55" dirty="0">
                <a:solidFill>
                  <a:schemeClr val="accent3">
                    <a:lumMod val="75000"/>
                  </a:schemeClr>
                </a:solidFill>
              </a:rPr>
              <a:t> </a:t>
            </a:r>
            <a:r>
              <a:rPr sz="1800" dirty="0">
                <a:solidFill>
                  <a:schemeClr val="accent3">
                    <a:lumMod val="75000"/>
                  </a:schemeClr>
                </a:solidFill>
              </a:rPr>
              <a:t>to</a:t>
            </a:r>
            <a:r>
              <a:rPr sz="1800" spc="-30" dirty="0">
                <a:solidFill>
                  <a:schemeClr val="accent3">
                    <a:lumMod val="75000"/>
                  </a:schemeClr>
                </a:solidFill>
              </a:rPr>
              <a:t> </a:t>
            </a:r>
            <a:r>
              <a:rPr sz="1800" dirty="0">
                <a:solidFill>
                  <a:schemeClr val="accent3">
                    <a:lumMod val="75000"/>
                  </a:schemeClr>
                </a:solidFill>
              </a:rPr>
              <a:t>analyze</a:t>
            </a:r>
            <a:r>
              <a:rPr sz="1800" spc="-55" dirty="0">
                <a:solidFill>
                  <a:schemeClr val="accent3">
                    <a:lumMod val="75000"/>
                  </a:schemeClr>
                </a:solidFill>
              </a:rPr>
              <a:t> </a:t>
            </a:r>
            <a:r>
              <a:rPr sz="1800" dirty="0">
                <a:solidFill>
                  <a:schemeClr val="accent3">
                    <a:lumMod val="75000"/>
                  </a:schemeClr>
                </a:solidFill>
              </a:rPr>
              <a:t>data</a:t>
            </a:r>
            <a:r>
              <a:rPr sz="1800" spc="-60" dirty="0">
                <a:solidFill>
                  <a:schemeClr val="accent3">
                    <a:lumMod val="75000"/>
                  </a:schemeClr>
                </a:solidFill>
              </a:rPr>
              <a:t> </a:t>
            </a:r>
            <a:r>
              <a:rPr sz="1800" dirty="0">
                <a:solidFill>
                  <a:schemeClr val="accent3">
                    <a:lumMod val="75000"/>
                  </a:schemeClr>
                </a:solidFill>
              </a:rPr>
              <a:t>quickly</a:t>
            </a:r>
            <a:r>
              <a:rPr sz="1800" spc="-60" dirty="0">
                <a:solidFill>
                  <a:schemeClr val="accent3">
                    <a:lumMod val="75000"/>
                  </a:schemeClr>
                </a:solidFill>
              </a:rPr>
              <a:t> </a:t>
            </a:r>
            <a:r>
              <a:rPr sz="1800" dirty="0">
                <a:solidFill>
                  <a:schemeClr val="accent3">
                    <a:lumMod val="75000"/>
                  </a:schemeClr>
                </a:solidFill>
              </a:rPr>
              <a:t>and</a:t>
            </a:r>
            <a:r>
              <a:rPr sz="1800" spc="-40" dirty="0">
                <a:solidFill>
                  <a:schemeClr val="accent3">
                    <a:lumMod val="75000"/>
                  </a:schemeClr>
                </a:solidFill>
              </a:rPr>
              <a:t> </a:t>
            </a:r>
            <a:r>
              <a:rPr sz="1800" spc="-10" dirty="0">
                <a:solidFill>
                  <a:schemeClr val="accent3">
                    <a:lumMod val="75000"/>
                  </a:schemeClr>
                </a:solidFill>
              </a:rPr>
              <a:t>efficiently</a:t>
            </a:r>
            <a:r>
              <a:rPr lang="en-IN" sz="1800" spc="-10" dirty="0">
                <a:solidFill>
                  <a:schemeClr val="accent3">
                    <a:lumMod val="75000"/>
                  </a:schemeClr>
                </a:solidFill>
              </a:rPr>
              <a:t>.</a:t>
            </a:r>
            <a:endParaRPr sz="1800" dirty="0">
              <a:solidFill>
                <a:schemeClr val="accent3">
                  <a:lumMod val="75000"/>
                </a:schemeClr>
              </a:solidFill>
            </a:endParaRPr>
          </a:p>
        </p:txBody>
      </p:sp>
      <p:sp>
        <p:nvSpPr>
          <p:cNvPr id="4" name="TextBox 3">
            <a:extLst>
              <a:ext uri="{FF2B5EF4-FFF2-40B4-BE49-F238E27FC236}">
                <a16:creationId xmlns:a16="http://schemas.microsoft.com/office/drawing/2014/main" id="{27EC9BE8-870D-B6DB-7943-96B1A0358C63}"/>
              </a:ext>
            </a:extLst>
          </p:cNvPr>
          <p:cNvSpPr txBox="1"/>
          <p:nvPr/>
        </p:nvSpPr>
        <p:spPr>
          <a:xfrm>
            <a:off x="228600" y="263426"/>
            <a:ext cx="8001000" cy="2677656"/>
          </a:xfrm>
          <a:prstGeom prst="rect">
            <a:avLst/>
          </a:prstGeom>
          <a:noFill/>
        </p:spPr>
        <p:txBody>
          <a:bodyPr wrap="square" rtlCol="0">
            <a:spAutoFit/>
          </a:bodyPr>
          <a:lstStyle/>
          <a:p>
            <a:r>
              <a:rPr lang="en-IN" sz="2400" dirty="0">
                <a:solidFill>
                  <a:schemeClr val="accent5">
                    <a:lumMod val="75000"/>
                  </a:schemeClr>
                </a:solidFill>
                <a:latin typeface="Berlin Sans FB Demi" panose="020E0802020502020306" pitchFamily="34" charset="0"/>
              </a:rPr>
              <a:t>Conclusion:</a:t>
            </a:r>
          </a:p>
          <a:p>
            <a:endParaRPr lang="en-IN" dirty="0"/>
          </a:p>
          <a:p>
            <a:r>
              <a:rPr lang="en-IN"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The hotel reservation data helps us to learn important </a:t>
            </a:r>
            <a:r>
              <a:rPr lang="en-IN" dirty="0" err="1">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things.We</a:t>
            </a:r>
            <a:r>
              <a:rPr lang="en-IN"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find out what meal plans and rooms guests like the </a:t>
            </a:r>
            <a:r>
              <a:rPr lang="en-IN" dirty="0" err="1">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most,so</a:t>
            </a:r>
            <a:r>
              <a:rPr lang="en-IN"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we can make sure we offer the right </a:t>
            </a:r>
            <a:r>
              <a:rPr lang="en-IN" dirty="0" err="1">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things.We</a:t>
            </a:r>
            <a:r>
              <a:rPr lang="en-IN"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slso</a:t>
            </a:r>
            <a:r>
              <a:rPr lang="en-IN"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learn how long people usually book advance and what kind of guests book with us .Looking at the reservation per year and month help us who are busy. Finally we figure out what type o guest pay the most for their </a:t>
            </a:r>
            <a:r>
              <a:rPr lang="en-IN" dirty="0" err="1">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rooms,so</a:t>
            </a:r>
            <a:r>
              <a:rPr lang="en-IN"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we can make more money. Overall using the data helps us run hotel better and make our guests happy.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71887" y="1088669"/>
            <a:ext cx="1800225" cy="638810"/>
          </a:xfrm>
          <a:custGeom>
            <a:avLst/>
            <a:gdLst/>
            <a:ahLst/>
            <a:cxnLst/>
            <a:rect l="l" t="t" r="r" b="b"/>
            <a:pathLst>
              <a:path w="1800225" h="638810">
                <a:moveTo>
                  <a:pt x="1799844" y="0"/>
                </a:moveTo>
                <a:lnTo>
                  <a:pt x="0" y="0"/>
                </a:lnTo>
                <a:lnTo>
                  <a:pt x="0" y="638556"/>
                </a:lnTo>
                <a:lnTo>
                  <a:pt x="1799844" y="638556"/>
                </a:lnTo>
                <a:lnTo>
                  <a:pt x="1799844" y="0"/>
                </a:lnTo>
                <a:close/>
              </a:path>
            </a:pathLst>
          </a:custGeom>
          <a:solidFill>
            <a:srgbClr val="C0C0C0"/>
          </a:solidFill>
        </p:spPr>
        <p:txBody>
          <a:bodyPr wrap="square" lIns="0" tIns="0" rIns="0" bIns="0" rtlCol="0"/>
          <a:lstStyle/>
          <a:p>
            <a:endParaRPr/>
          </a:p>
        </p:txBody>
      </p:sp>
      <p:sp>
        <p:nvSpPr>
          <p:cNvPr id="3" name="object 3"/>
          <p:cNvSpPr txBox="1">
            <a:spLocks noGrp="1"/>
          </p:cNvSpPr>
          <p:nvPr>
            <p:ph type="title"/>
          </p:nvPr>
        </p:nvSpPr>
        <p:spPr>
          <a:xfrm>
            <a:off x="2514600" y="1115339"/>
            <a:ext cx="3982339" cy="627736"/>
          </a:xfrm>
          <a:prstGeom prst="rect">
            <a:avLst/>
          </a:prstGeom>
        </p:spPr>
        <p:txBody>
          <a:bodyPr vert="horz" wrap="square" lIns="0" tIns="12065" rIns="0" bIns="0" rtlCol="0">
            <a:spAutoFit/>
          </a:bodyPr>
          <a:lstStyle/>
          <a:p>
            <a:pPr marL="12700">
              <a:lnSpc>
                <a:spcPct val="100000"/>
              </a:lnSpc>
              <a:spcBef>
                <a:spcPts val="95"/>
              </a:spcBef>
            </a:pPr>
            <a:r>
              <a:rPr sz="4000" spc="-710"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Th</a:t>
            </a:r>
            <a:r>
              <a:rPr sz="4000" spc="-595"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a</a:t>
            </a:r>
            <a:r>
              <a:rPr sz="4000" spc="-635"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n</a:t>
            </a:r>
            <a:r>
              <a:rPr sz="4000" spc="210"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k</a:t>
            </a:r>
            <a:r>
              <a:rPr sz="4000" spc="-520"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y</a:t>
            </a:r>
            <a:r>
              <a:rPr sz="4000" spc="-755"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o</a:t>
            </a:r>
            <a:r>
              <a:rPr sz="4000" spc="-675"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u</a:t>
            </a:r>
            <a:r>
              <a:rPr sz="4000" spc="-65" dirty="0">
                <a:solidFill>
                  <a:schemeClr val="accent4">
                    <a:lumMod val="75000"/>
                  </a:schemeClr>
                </a:solidFill>
                <a:latin typeface="Arial Black" panose="020B0A04020102020204" pitchFamily="34" charset="0"/>
                <a:cs typeface="Arial"/>
              </a:rPr>
              <a:t>!</a:t>
            </a:r>
            <a:endParaRPr sz="4000" dirty="0">
              <a:solidFill>
                <a:schemeClr val="accent4">
                  <a:lumMod val="75000"/>
                </a:schemeClr>
              </a:solidFill>
              <a:latin typeface="Arial Black" panose="020B0A04020102020204" pitchFamily="34" charset="0"/>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0" y="-68240"/>
            <a:ext cx="2807970" cy="520655"/>
          </a:xfrm>
          <a:prstGeom prst="rect">
            <a:avLst/>
          </a:prstGeom>
        </p:spPr>
        <p:txBody>
          <a:bodyPr vert="horz" wrap="square" lIns="0" tIns="12700" rIns="0" bIns="0" rtlCol="0">
            <a:spAutoFit/>
          </a:bodyPr>
          <a:lstStyle/>
          <a:p>
            <a:pPr marL="12700">
              <a:lnSpc>
                <a:spcPct val="100000"/>
              </a:lnSpc>
              <a:spcBef>
                <a:spcPts val="100"/>
              </a:spcBef>
            </a:pPr>
            <a:r>
              <a:rPr lang="en-IN" dirty="0">
                <a:solidFill>
                  <a:schemeClr val="accent5">
                    <a:lumMod val="75000"/>
                  </a:schemeClr>
                </a:solidFill>
              </a:rPr>
              <a:t>  </a:t>
            </a:r>
            <a:r>
              <a:rPr dirty="0">
                <a:solidFill>
                  <a:schemeClr val="accent5">
                    <a:lumMod val="75000"/>
                  </a:schemeClr>
                </a:solidFill>
              </a:rPr>
              <a:t>Dataset</a:t>
            </a:r>
            <a:r>
              <a:rPr spc="-120" dirty="0">
                <a:solidFill>
                  <a:schemeClr val="accent5">
                    <a:lumMod val="75000"/>
                  </a:schemeClr>
                </a:solidFill>
              </a:rPr>
              <a:t> </a:t>
            </a:r>
            <a:r>
              <a:rPr spc="-10" dirty="0">
                <a:solidFill>
                  <a:schemeClr val="accent5">
                    <a:lumMod val="75000"/>
                  </a:schemeClr>
                </a:solidFill>
              </a:rPr>
              <a:t>Details</a:t>
            </a:r>
            <a:r>
              <a:rPr lang="en-IN" spc="-10" dirty="0">
                <a:solidFill>
                  <a:schemeClr val="accent5">
                    <a:lumMod val="75000"/>
                  </a:schemeClr>
                </a:solidFill>
              </a:rPr>
              <a:t>:</a:t>
            </a:r>
            <a:endParaRPr spc="-10" dirty="0">
              <a:solidFill>
                <a:schemeClr val="accent5">
                  <a:lumMod val="75000"/>
                </a:schemeClr>
              </a:solidFill>
            </a:endParaRPr>
          </a:p>
        </p:txBody>
      </p:sp>
      <p:sp>
        <p:nvSpPr>
          <p:cNvPr id="4" name="object 4"/>
          <p:cNvSpPr txBox="1">
            <a:spLocks noGrp="1"/>
          </p:cNvSpPr>
          <p:nvPr>
            <p:ph idx="1"/>
          </p:nvPr>
        </p:nvSpPr>
        <p:spPr>
          <a:xfrm>
            <a:off x="266700" y="429518"/>
            <a:ext cx="8610600" cy="4713982"/>
          </a:xfrm>
          <a:prstGeom prst="rect">
            <a:avLst/>
          </a:prstGeom>
        </p:spPr>
        <p:txBody>
          <a:bodyPr vert="horz" wrap="square" lIns="0" tIns="55244" rIns="0" bIns="0" rtlCol="0">
            <a:spAutoFit/>
          </a:bodyPr>
          <a:lstStyle/>
          <a:p>
            <a:pPr marL="354965" indent="-342265">
              <a:lnSpc>
                <a:spcPct val="100000"/>
              </a:lnSpc>
              <a:spcBef>
                <a:spcPts val="434"/>
              </a:spcBef>
              <a:buFont typeface="Arial"/>
              <a:buChar char="•"/>
              <a:tabLst>
                <a:tab pos="354965" algn="l"/>
              </a:tabLst>
            </a:pPr>
            <a:r>
              <a:rPr sz="1600" dirty="0"/>
              <a:t>Booking_ID:</a:t>
            </a:r>
            <a:r>
              <a:rPr sz="1600" spc="-50" dirty="0"/>
              <a:t> </a:t>
            </a:r>
            <a:r>
              <a:rPr sz="1600" dirty="0"/>
              <a:t>A</a:t>
            </a:r>
            <a:r>
              <a:rPr sz="1600" spc="-40" dirty="0"/>
              <a:t> </a:t>
            </a:r>
            <a:r>
              <a:rPr sz="1600" dirty="0"/>
              <a:t>unique</a:t>
            </a:r>
            <a:r>
              <a:rPr sz="1600" spc="-30" dirty="0"/>
              <a:t> </a:t>
            </a:r>
            <a:r>
              <a:rPr sz="1600" dirty="0"/>
              <a:t>identifier</a:t>
            </a:r>
            <a:r>
              <a:rPr sz="1600" spc="-35" dirty="0"/>
              <a:t> </a:t>
            </a:r>
            <a:r>
              <a:rPr sz="1600" dirty="0"/>
              <a:t>for</a:t>
            </a:r>
            <a:r>
              <a:rPr sz="1600" spc="-55" dirty="0"/>
              <a:t> </a:t>
            </a:r>
            <a:r>
              <a:rPr sz="1600" dirty="0"/>
              <a:t>each</a:t>
            </a:r>
            <a:r>
              <a:rPr sz="1600" spc="-40" dirty="0"/>
              <a:t> </a:t>
            </a:r>
            <a:r>
              <a:rPr sz="1600" dirty="0"/>
              <a:t>hotel</a:t>
            </a:r>
            <a:r>
              <a:rPr sz="1600" spc="-50" dirty="0"/>
              <a:t> </a:t>
            </a:r>
            <a:r>
              <a:rPr sz="1600" spc="-10" dirty="0"/>
              <a:t>reservation.</a:t>
            </a:r>
          </a:p>
          <a:p>
            <a:pPr marL="354965" indent="-342265">
              <a:lnSpc>
                <a:spcPct val="100000"/>
              </a:lnSpc>
              <a:spcBef>
                <a:spcPts val="335"/>
              </a:spcBef>
              <a:buFont typeface="Arial"/>
              <a:buChar char="•"/>
              <a:tabLst>
                <a:tab pos="354965" algn="l"/>
              </a:tabLst>
            </a:pPr>
            <a:r>
              <a:rPr sz="1600" dirty="0"/>
              <a:t>no_of_adults:</a:t>
            </a:r>
            <a:r>
              <a:rPr sz="1600" spc="-40" dirty="0"/>
              <a:t> </a:t>
            </a:r>
            <a:r>
              <a:rPr sz="1600" dirty="0"/>
              <a:t>The</a:t>
            </a:r>
            <a:r>
              <a:rPr sz="1600" spc="-20" dirty="0"/>
              <a:t> </a:t>
            </a:r>
            <a:r>
              <a:rPr sz="1600" dirty="0"/>
              <a:t>number</a:t>
            </a:r>
            <a:r>
              <a:rPr sz="1600" spc="-35" dirty="0"/>
              <a:t> </a:t>
            </a:r>
            <a:r>
              <a:rPr sz="1600" dirty="0"/>
              <a:t>of</a:t>
            </a:r>
            <a:r>
              <a:rPr sz="1600" spc="-45" dirty="0"/>
              <a:t> </a:t>
            </a:r>
            <a:r>
              <a:rPr sz="1600" dirty="0"/>
              <a:t>adults</a:t>
            </a:r>
            <a:r>
              <a:rPr sz="1600" spc="-30" dirty="0"/>
              <a:t> </a:t>
            </a:r>
            <a:r>
              <a:rPr sz="1600" dirty="0"/>
              <a:t>in</a:t>
            </a:r>
            <a:r>
              <a:rPr sz="1600" spc="-40" dirty="0"/>
              <a:t> </a:t>
            </a:r>
            <a:r>
              <a:rPr sz="1600" dirty="0"/>
              <a:t>the</a:t>
            </a:r>
            <a:r>
              <a:rPr sz="1600" spc="-35" dirty="0"/>
              <a:t> </a:t>
            </a:r>
            <a:r>
              <a:rPr sz="1600" spc="-10" dirty="0"/>
              <a:t>reservation.</a:t>
            </a:r>
          </a:p>
          <a:p>
            <a:pPr marL="354965" indent="-342265">
              <a:lnSpc>
                <a:spcPct val="100000"/>
              </a:lnSpc>
              <a:spcBef>
                <a:spcPts val="335"/>
              </a:spcBef>
              <a:buFont typeface="Arial"/>
              <a:buChar char="•"/>
              <a:tabLst>
                <a:tab pos="354965" algn="l"/>
              </a:tabLst>
            </a:pPr>
            <a:r>
              <a:rPr sz="1600" spc="-10" dirty="0"/>
              <a:t>no_of_children:</a:t>
            </a:r>
            <a:r>
              <a:rPr sz="1600" spc="-15" dirty="0"/>
              <a:t> </a:t>
            </a:r>
            <a:r>
              <a:rPr sz="1600" dirty="0"/>
              <a:t>The</a:t>
            </a:r>
            <a:r>
              <a:rPr sz="1600" spc="-25" dirty="0"/>
              <a:t> </a:t>
            </a:r>
            <a:r>
              <a:rPr sz="1600" dirty="0"/>
              <a:t>number</a:t>
            </a:r>
            <a:r>
              <a:rPr sz="1600" spc="-15" dirty="0"/>
              <a:t> </a:t>
            </a:r>
            <a:r>
              <a:rPr sz="1600" dirty="0"/>
              <a:t>of</a:t>
            </a:r>
            <a:r>
              <a:rPr sz="1600" spc="-30" dirty="0"/>
              <a:t> </a:t>
            </a:r>
            <a:r>
              <a:rPr sz="1600" dirty="0"/>
              <a:t>children</a:t>
            </a:r>
            <a:r>
              <a:rPr sz="1600" spc="-20" dirty="0"/>
              <a:t> </a:t>
            </a:r>
            <a:r>
              <a:rPr sz="1600" dirty="0"/>
              <a:t>in</a:t>
            </a:r>
            <a:r>
              <a:rPr sz="1600" spc="-30" dirty="0"/>
              <a:t> </a:t>
            </a:r>
            <a:r>
              <a:rPr sz="1600" dirty="0"/>
              <a:t>the</a:t>
            </a:r>
            <a:r>
              <a:rPr sz="1600" spc="-10" dirty="0"/>
              <a:t> reservation.</a:t>
            </a:r>
          </a:p>
          <a:p>
            <a:pPr marL="354965" indent="-342265">
              <a:lnSpc>
                <a:spcPct val="100000"/>
              </a:lnSpc>
              <a:spcBef>
                <a:spcPts val="335"/>
              </a:spcBef>
              <a:buFont typeface="Arial"/>
              <a:buChar char="•"/>
              <a:tabLst>
                <a:tab pos="354965" algn="l"/>
              </a:tabLst>
            </a:pPr>
            <a:r>
              <a:rPr sz="1600" spc="-10" dirty="0"/>
              <a:t>no_of_weekend_nights: </a:t>
            </a:r>
            <a:r>
              <a:rPr sz="1600" dirty="0"/>
              <a:t>The</a:t>
            </a:r>
            <a:r>
              <a:rPr sz="1600" spc="-30" dirty="0"/>
              <a:t> </a:t>
            </a:r>
            <a:r>
              <a:rPr sz="1600" dirty="0"/>
              <a:t>number</a:t>
            </a:r>
            <a:r>
              <a:rPr sz="1600" spc="-25" dirty="0"/>
              <a:t> </a:t>
            </a:r>
            <a:r>
              <a:rPr sz="1600" dirty="0"/>
              <a:t>of</a:t>
            </a:r>
            <a:r>
              <a:rPr sz="1600" spc="-40" dirty="0"/>
              <a:t> </a:t>
            </a:r>
            <a:r>
              <a:rPr sz="1600" dirty="0"/>
              <a:t>nights</a:t>
            </a:r>
            <a:r>
              <a:rPr sz="1600" spc="-20" dirty="0"/>
              <a:t> </a:t>
            </a:r>
            <a:r>
              <a:rPr sz="1600" dirty="0"/>
              <a:t>in</a:t>
            </a:r>
            <a:r>
              <a:rPr sz="1600" spc="-30" dirty="0"/>
              <a:t> </a:t>
            </a:r>
            <a:r>
              <a:rPr sz="1600" dirty="0"/>
              <a:t>the</a:t>
            </a:r>
            <a:r>
              <a:rPr sz="1600" spc="-30" dirty="0"/>
              <a:t> </a:t>
            </a:r>
            <a:r>
              <a:rPr sz="1600" spc="-10" dirty="0"/>
              <a:t>reservation</a:t>
            </a:r>
            <a:r>
              <a:rPr sz="1600" spc="-30" dirty="0"/>
              <a:t> </a:t>
            </a:r>
            <a:r>
              <a:rPr sz="1600" dirty="0"/>
              <a:t>that</a:t>
            </a:r>
            <a:r>
              <a:rPr sz="1600" spc="-20" dirty="0"/>
              <a:t> </a:t>
            </a:r>
            <a:r>
              <a:rPr sz="1600" dirty="0"/>
              <a:t>fall</a:t>
            </a:r>
            <a:r>
              <a:rPr sz="1600" spc="-30" dirty="0"/>
              <a:t> </a:t>
            </a:r>
            <a:r>
              <a:rPr sz="1600" spc="-25" dirty="0"/>
              <a:t>on</a:t>
            </a:r>
          </a:p>
          <a:p>
            <a:pPr marL="355600">
              <a:lnSpc>
                <a:spcPct val="100000"/>
              </a:lnSpc>
            </a:pPr>
            <a:r>
              <a:rPr sz="1600" spc="-10" dirty="0"/>
              <a:t>weekends.</a:t>
            </a:r>
          </a:p>
          <a:p>
            <a:pPr marL="355600" marR="465455" indent="-342900">
              <a:lnSpc>
                <a:spcPct val="100000"/>
              </a:lnSpc>
              <a:spcBef>
                <a:spcPts val="340"/>
              </a:spcBef>
              <a:buFont typeface="Arial"/>
              <a:buChar char="•"/>
              <a:tabLst>
                <a:tab pos="355600" algn="l"/>
              </a:tabLst>
            </a:pPr>
            <a:r>
              <a:rPr sz="1600" spc="-10" dirty="0"/>
              <a:t>no_of_week_nights:</a:t>
            </a:r>
            <a:r>
              <a:rPr sz="1600" spc="-20" dirty="0"/>
              <a:t> </a:t>
            </a:r>
            <a:r>
              <a:rPr sz="1600" dirty="0"/>
              <a:t>The</a:t>
            </a:r>
            <a:r>
              <a:rPr sz="1600" spc="-20" dirty="0"/>
              <a:t> </a:t>
            </a:r>
            <a:r>
              <a:rPr sz="1600" dirty="0"/>
              <a:t>number</a:t>
            </a:r>
            <a:r>
              <a:rPr sz="1600" spc="-20" dirty="0"/>
              <a:t> </a:t>
            </a:r>
            <a:r>
              <a:rPr sz="1600" dirty="0"/>
              <a:t>of</a:t>
            </a:r>
            <a:r>
              <a:rPr sz="1600" spc="-35" dirty="0"/>
              <a:t> </a:t>
            </a:r>
            <a:r>
              <a:rPr sz="1600" dirty="0"/>
              <a:t>nights</a:t>
            </a:r>
            <a:r>
              <a:rPr sz="1600" spc="-20" dirty="0"/>
              <a:t> </a:t>
            </a:r>
            <a:r>
              <a:rPr sz="1600" dirty="0"/>
              <a:t>in</a:t>
            </a:r>
            <a:r>
              <a:rPr sz="1600" spc="-25" dirty="0"/>
              <a:t> </a:t>
            </a:r>
            <a:r>
              <a:rPr sz="1600" dirty="0"/>
              <a:t>the</a:t>
            </a:r>
            <a:r>
              <a:rPr sz="1600" spc="-25" dirty="0"/>
              <a:t> </a:t>
            </a:r>
            <a:r>
              <a:rPr sz="1600" spc="-10" dirty="0"/>
              <a:t>reservation </a:t>
            </a:r>
            <a:r>
              <a:rPr sz="1600" dirty="0"/>
              <a:t>that</a:t>
            </a:r>
            <a:r>
              <a:rPr sz="1600" spc="-10" dirty="0"/>
              <a:t> </a:t>
            </a:r>
            <a:r>
              <a:rPr sz="1600" dirty="0"/>
              <a:t>fall</a:t>
            </a:r>
            <a:r>
              <a:rPr sz="1600" spc="-40" dirty="0"/>
              <a:t> </a:t>
            </a:r>
            <a:r>
              <a:rPr sz="1600" spc="-25" dirty="0"/>
              <a:t>on </a:t>
            </a:r>
            <a:r>
              <a:rPr sz="1600" spc="-10" dirty="0"/>
              <a:t>weekdays.</a:t>
            </a:r>
          </a:p>
          <a:p>
            <a:pPr marL="354965" indent="-342265">
              <a:lnSpc>
                <a:spcPct val="100000"/>
              </a:lnSpc>
              <a:spcBef>
                <a:spcPts val="335"/>
              </a:spcBef>
              <a:buFont typeface="Arial"/>
              <a:buChar char="•"/>
              <a:tabLst>
                <a:tab pos="354965" algn="l"/>
              </a:tabLst>
            </a:pPr>
            <a:r>
              <a:rPr spc="-10" dirty="0"/>
              <a:t>type_of_meal_plan:</a:t>
            </a:r>
            <a:r>
              <a:rPr dirty="0"/>
              <a:t> The</a:t>
            </a:r>
            <a:r>
              <a:rPr spc="-25" dirty="0"/>
              <a:t> </a:t>
            </a:r>
            <a:r>
              <a:rPr dirty="0"/>
              <a:t>meal</a:t>
            </a:r>
            <a:r>
              <a:rPr spc="-20" dirty="0"/>
              <a:t> </a:t>
            </a:r>
            <a:r>
              <a:rPr dirty="0"/>
              <a:t>plan</a:t>
            </a:r>
            <a:r>
              <a:rPr spc="-20" dirty="0"/>
              <a:t> </a:t>
            </a:r>
            <a:r>
              <a:rPr dirty="0"/>
              <a:t>chosen</a:t>
            </a:r>
            <a:r>
              <a:rPr spc="-30" dirty="0"/>
              <a:t> </a:t>
            </a:r>
            <a:r>
              <a:rPr dirty="0"/>
              <a:t>by</a:t>
            </a:r>
            <a:r>
              <a:rPr spc="-15" dirty="0"/>
              <a:t> </a:t>
            </a:r>
            <a:r>
              <a:rPr dirty="0"/>
              <a:t>the</a:t>
            </a:r>
            <a:r>
              <a:rPr spc="-25" dirty="0"/>
              <a:t> </a:t>
            </a:r>
            <a:r>
              <a:rPr spc="-10" dirty="0"/>
              <a:t>guests.</a:t>
            </a:r>
          </a:p>
          <a:p>
            <a:pPr marL="354965" indent="-342265">
              <a:lnSpc>
                <a:spcPct val="100000"/>
              </a:lnSpc>
              <a:spcBef>
                <a:spcPts val="340"/>
              </a:spcBef>
              <a:buFont typeface="Arial"/>
              <a:buChar char="•"/>
              <a:tabLst>
                <a:tab pos="354965" algn="l"/>
              </a:tabLst>
            </a:pPr>
            <a:r>
              <a:rPr spc="-10" dirty="0"/>
              <a:t>room_type_reserved:</a:t>
            </a:r>
            <a:r>
              <a:rPr spc="-20" dirty="0"/>
              <a:t> </a:t>
            </a:r>
            <a:r>
              <a:rPr dirty="0"/>
              <a:t>The</a:t>
            </a:r>
            <a:r>
              <a:rPr spc="-20" dirty="0"/>
              <a:t> </a:t>
            </a:r>
            <a:r>
              <a:rPr dirty="0"/>
              <a:t>type</a:t>
            </a:r>
            <a:r>
              <a:rPr spc="-15" dirty="0"/>
              <a:t> </a:t>
            </a:r>
            <a:r>
              <a:rPr dirty="0"/>
              <a:t>of</a:t>
            </a:r>
            <a:r>
              <a:rPr spc="-40" dirty="0"/>
              <a:t> </a:t>
            </a:r>
            <a:r>
              <a:rPr dirty="0"/>
              <a:t>room</a:t>
            </a:r>
            <a:r>
              <a:rPr spc="-55" dirty="0"/>
              <a:t> </a:t>
            </a:r>
            <a:r>
              <a:rPr dirty="0"/>
              <a:t>reserved</a:t>
            </a:r>
            <a:r>
              <a:rPr spc="-30" dirty="0"/>
              <a:t> </a:t>
            </a:r>
            <a:r>
              <a:rPr dirty="0"/>
              <a:t>by</a:t>
            </a:r>
            <a:r>
              <a:rPr spc="-20" dirty="0"/>
              <a:t> </a:t>
            </a:r>
            <a:r>
              <a:rPr dirty="0"/>
              <a:t>the</a:t>
            </a:r>
            <a:r>
              <a:rPr spc="-15" dirty="0"/>
              <a:t> </a:t>
            </a:r>
            <a:r>
              <a:rPr spc="-10" dirty="0"/>
              <a:t>guests.</a:t>
            </a:r>
          </a:p>
          <a:p>
            <a:pPr marL="354965" indent="-342265">
              <a:lnSpc>
                <a:spcPct val="100000"/>
              </a:lnSpc>
              <a:spcBef>
                <a:spcPts val="335"/>
              </a:spcBef>
              <a:buFont typeface="Arial"/>
              <a:buChar char="•"/>
              <a:tabLst>
                <a:tab pos="354965" algn="l"/>
              </a:tabLst>
            </a:pPr>
            <a:r>
              <a:rPr dirty="0"/>
              <a:t>lead_time:</a:t>
            </a:r>
            <a:r>
              <a:rPr spc="-40" dirty="0"/>
              <a:t> </a:t>
            </a:r>
            <a:r>
              <a:rPr dirty="0"/>
              <a:t>The</a:t>
            </a:r>
            <a:r>
              <a:rPr spc="-40" dirty="0"/>
              <a:t> </a:t>
            </a:r>
            <a:r>
              <a:rPr dirty="0"/>
              <a:t>number</a:t>
            </a:r>
            <a:r>
              <a:rPr spc="-40" dirty="0"/>
              <a:t> </a:t>
            </a:r>
            <a:r>
              <a:rPr dirty="0"/>
              <a:t>of</a:t>
            </a:r>
            <a:r>
              <a:rPr spc="-60" dirty="0"/>
              <a:t> </a:t>
            </a:r>
            <a:r>
              <a:rPr dirty="0"/>
              <a:t>days</a:t>
            </a:r>
            <a:r>
              <a:rPr spc="-45" dirty="0"/>
              <a:t> </a:t>
            </a:r>
            <a:r>
              <a:rPr dirty="0"/>
              <a:t>between</a:t>
            </a:r>
            <a:r>
              <a:rPr spc="-40" dirty="0"/>
              <a:t> </a:t>
            </a:r>
            <a:r>
              <a:rPr dirty="0"/>
              <a:t>booking</a:t>
            </a:r>
            <a:r>
              <a:rPr spc="-45" dirty="0"/>
              <a:t> </a:t>
            </a:r>
            <a:r>
              <a:rPr dirty="0"/>
              <a:t>and</a:t>
            </a:r>
            <a:r>
              <a:rPr spc="-50" dirty="0"/>
              <a:t> </a:t>
            </a:r>
            <a:r>
              <a:rPr spc="-10" dirty="0"/>
              <a:t>arrival.</a:t>
            </a:r>
          </a:p>
          <a:p>
            <a:pPr marL="354965" indent="-342265">
              <a:lnSpc>
                <a:spcPct val="100000"/>
              </a:lnSpc>
              <a:spcBef>
                <a:spcPts val="335"/>
              </a:spcBef>
              <a:buFont typeface="Arial"/>
              <a:buChar char="•"/>
              <a:tabLst>
                <a:tab pos="354965" algn="l"/>
              </a:tabLst>
            </a:pPr>
            <a:r>
              <a:rPr spc="-10" dirty="0"/>
              <a:t>arrival_date:</a:t>
            </a:r>
            <a:r>
              <a:rPr spc="-20" dirty="0"/>
              <a:t> </a:t>
            </a:r>
            <a:r>
              <a:rPr dirty="0"/>
              <a:t>The</a:t>
            </a:r>
            <a:r>
              <a:rPr spc="-30" dirty="0"/>
              <a:t> </a:t>
            </a:r>
            <a:r>
              <a:rPr dirty="0"/>
              <a:t>date</a:t>
            </a:r>
            <a:r>
              <a:rPr spc="-10" dirty="0"/>
              <a:t> </a:t>
            </a:r>
            <a:r>
              <a:rPr dirty="0"/>
              <a:t>of</a:t>
            </a:r>
            <a:r>
              <a:rPr spc="-40" dirty="0"/>
              <a:t> </a:t>
            </a:r>
            <a:r>
              <a:rPr spc="-10" dirty="0"/>
              <a:t>arrival.</a:t>
            </a:r>
          </a:p>
          <a:p>
            <a:pPr marL="354965" indent="-342265">
              <a:lnSpc>
                <a:spcPct val="100000"/>
              </a:lnSpc>
              <a:spcBef>
                <a:spcPts val="340"/>
              </a:spcBef>
              <a:buFont typeface="Arial"/>
              <a:buChar char="•"/>
              <a:tabLst>
                <a:tab pos="354965" algn="l"/>
              </a:tabLst>
            </a:pPr>
            <a:r>
              <a:rPr spc="-10" dirty="0"/>
              <a:t>market_segment_type:</a:t>
            </a:r>
            <a:r>
              <a:rPr spc="5" dirty="0"/>
              <a:t> </a:t>
            </a:r>
            <a:r>
              <a:rPr dirty="0"/>
              <a:t>The</a:t>
            </a:r>
            <a:r>
              <a:rPr spc="-35" dirty="0"/>
              <a:t> </a:t>
            </a:r>
            <a:r>
              <a:rPr dirty="0"/>
              <a:t>market</a:t>
            </a:r>
            <a:r>
              <a:rPr spc="-20" dirty="0"/>
              <a:t> </a:t>
            </a:r>
            <a:r>
              <a:rPr dirty="0"/>
              <a:t>segment</a:t>
            </a:r>
            <a:r>
              <a:rPr spc="-35" dirty="0"/>
              <a:t> </a:t>
            </a:r>
            <a:r>
              <a:rPr dirty="0"/>
              <a:t>to</a:t>
            </a:r>
            <a:r>
              <a:rPr spc="-35" dirty="0"/>
              <a:t> </a:t>
            </a:r>
            <a:r>
              <a:rPr dirty="0"/>
              <a:t>which</a:t>
            </a:r>
            <a:r>
              <a:rPr spc="-50" dirty="0"/>
              <a:t> </a:t>
            </a:r>
            <a:r>
              <a:rPr dirty="0"/>
              <a:t>the</a:t>
            </a:r>
            <a:r>
              <a:rPr spc="-25" dirty="0"/>
              <a:t> </a:t>
            </a:r>
            <a:r>
              <a:rPr spc="-10" dirty="0"/>
              <a:t>reservation</a:t>
            </a:r>
            <a:r>
              <a:rPr spc="-35" dirty="0"/>
              <a:t> </a:t>
            </a:r>
            <a:r>
              <a:rPr spc="-10" dirty="0"/>
              <a:t>belongs.</a:t>
            </a:r>
          </a:p>
          <a:p>
            <a:pPr marL="354965" indent="-342265">
              <a:lnSpc>
                <a:spcPct val="100000"/>
              </a:lnSpc>
              <a:spcBef>
                <a:spcPts val="335"/>
              </a:spcBef>
              <a:buFont typeface="Arial"/>
              <a:buChar char="•"/>
              <a:tabLst>
                <a:tab pos="354965" algn="l"/>
              </a:tabLst>
            </a:pPr>
            <a:r>
              <a:rPr spc="-10" dirty="0"/>
              <a:t>avg_price_per_room:</a:t>
            </a:r>
            <a:r>
              <a:rPr spc="-25" dirty="0"/>
              <a:t> </a:t>
            </a:r>
            <a:r>
              <a:rPr dirty="0"/>
              <a:t>The</a:t>
            </a:r>
            <a:r>
              <a:rPr spc="-30" dirty="0"/>
              <a:t> </a:t>
            </a:r>
            <a:r>
              <a:rPr spc="-10" dirty="0"/>
              <a:t>average</a:t>
            </a:r>
            <a:r>
              <a:rPr spc="-30" dirty="0"/>
              <a:t> </a:t>
            </a:r>
            <a:r>
              <a:rPr dirty="0"/>
              <a:t>price</a:t>
            </a:r>
            <a:r>
              <a:rPr spc="-40" dirty="0"/>
              <a:t> </a:t>
            </a:r>
            <a:r>
              <a:rPr dirty="0"/>
              <a:t>per</a:t>
            </a:r>
            <a:r>
              <a:rPr spc="-25" dirty="0"/>
              <a:t> </a:t>
            </a:r>
            <a:r>
              <a:rPr dirty="0"/>
              <a:t>room</a:t>
            </a:r>
            <a:r>
              <a:rPr spc="-65" dirty="0"/>
              <a:t> </a:t>
            </a:r>
            <a:r>
              <a:rPr dirty="0"/>
              <a:t>in</a:t>
            </a:r>
            <a:r>
              <a:rPr spc="-35" dirty="0"/>
              <a:t> </a:t>
            </a:r>
            <a:r>
              <a:rPr dirty="0"/>
              <a:t>the</a:t>
            </a:r>
            <a:r>
              <a:rPr spc="-30" dirty="0"/>
              <a:t> </a:t>
            </a:r>
            <a:r>
              <a:rPr spc="-10" dirty="0"/>
              <a:t>reservation.</a:t>
            </a:r>
          </a:p>
          <a:p>
            <a:pPr marL="354965" indent="-342265">
              <a:lnSpc>
                <a:spcPct val="100000"/>
              </a:lnSpc>
              <a:spcBef>
                <a:spcPts val="335"/>
              </a:spcBef>
              <a:buFont typeface="Arial"/>
              <a:buChar char="•"/>
              <a:tabLst>
                <a:tab pos="354965" algn="l"/>
              </a:tabLst>
            </a:pPr>
            <a:r>
              <a:rPr spc="-10" dirty="0"/>
              <a:t>booking_status:</a:t>
            </a:r>
            <a:r>
              <a:rPr spc="-15" dirty="0"/>
              <a:t> </a:t>
            </a:r>
            <a:r>
              <a:rPr dirty="0"/>
              <a:t>The</a:t>
            </a:r>
            <a:r>
              <a:rPr spc="-20" dirty="0"/>
              <a:t> </a:t>
            </a:r>
            <a:r>
              <a:rPr spc="-10" dirty="0"/>
              <a:t>status</a:t>
            </a:r>
            <a:r>
              <a:rPr spc="-15" dirty="0"/>
              <a:t> </a:t>
            </a:r>
            <a:r>
              <a:rPr dirty="0"/>
              <a:t>of</a:t>
            </a:r>
            <a:r>
              <a:rPr spc="-45" dirty="0"/>
              <a:t> </a:t>
            </a:r>
            <a:r>
              <a:rPr dirty="0"/>
              <a:t>the</a:t>
            </a:r>
            <a:r>
              <a:rPr spc="-10" dirty="0"/>
              <a:t> booking.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85366" y="1577893"/>
            <a:ext cx="1539875" cy="1819275"/>
          </a:xfrm>
          <a:prstGeom prst="rect">
            <a:avLst/>
          </a:prstGeom>
        </p:spPr>
        <p:txBody>
          <a:bodyPr vert="horz" wrap="square" lIns="0" tIns="104775" rIns="0" bIns="0" rtlCol="0">
            <a:spAutoFit/>
          </a:bodyPr>
          <a:lstStyle/>
          <a:p>
            <a:pPr marL="144780">
              <a:lnSpc>
                <a:spcPct val="100000"/>
              </a:lnSpc>
              <a:spcBef>
                <a:spcPts val="825"/>
              </a:spcBef>
            </a:pPr>
            <a:r>
              <a:rPr sz="2400" b="1" dirty="0">
                <a:solidFill>
                  <a:srgbClr val="FFFFFF"/>
                </a:solidFill>
                <a:latin typeface="Calibri"/>
                <a:cs typeface="Calibri"/>
              </a:rPr>
              <a:t>Product</a:t>
            </a:r>
            <a:r>
              <a:rPr sz="2400" b="1" spc="-70" dirty="0">
                <a:solidFill>
                  <a:srgbClr val="FFFFFF"/>
                </a:solidFill>
                <a:latin typeface="Calibri"/>
                <a:cs typeface="Calibri"/>
              </a:rPr>
              <a:t> </a:t>
            </a:r>
            <a:r>
              <a:rPr sz="2400" b="1" spc="-50" dirty="0">
                <a:solidFill>
                  <a:srgbClr val="FFFFFF"/>
                </a:solidFill>
                <a:latin typeface="Calibri"/>
                <a:cs typeface="Calibri"/>
              </a:rPr>
              <a:t>A</a:t>
            </a:r>
            <a:endParaRPr sz="2400">
              <a:latin typeface="Calibri"/>
              <a:cs typeface="Calibri"/>
            </a:endParaRPr>
          </a:p>
          <a:p>
            <a:pPr marL="354965" indent="-342265">
              <a:lnSpc>
                <a:spcPct val="100000"/>
              </a:lnSpc>
              <a:spcBef>
                <a:spcPts val="720"/>
              </a:spcBef>
              <a:buFont typeface="Arial"/>
              <a:buChar char="•"/>
              <a:tabLst>
                <a:tab pos="354965" algn="l"/>
              </a:tabLst>
            </a:pPr>
            <a:r>
              <a:rPr sz="2400" dirty="0">
                <a:solidFill>
                  <a:srgbClr val="FFFFFF"/>
                </a:solidFill>
                <a:latin typeface="Calibri"/>
                <a:cs typeface="Calibri"/>
              </a:rPr>
              <a:t>Feature</a:t>
            </a:r>
            <a:r>
              <a:rPr sz="2400" spc="-130" dirty="0">
                <a:solidFill>
                  <a:srgbClr val="FFFFFF"/>
                </a:solidFill>
                <a:latin typeface="Calibri"/>
                <a:cs typeface="Calibri"/>
              </a:rPr>
              <a:t> </a:t>
            </a:r>
            <a:r>
              <a:rPr sz="2400" spc="-50" dirty="0">
                <a:solidFill>
                  <a:srgbClr val="FFFFFF"/>
                </a:solidFill>
                <a:latin typeface="Calibri"/>
                <a:cs typeface="Calibri"/>
              </a:rPr>
              <a:t>1</a:t>
            </a:r>
            <a:endParaRPr sz="2400">
              <a:latin typeface="Calibri"/>
              <a:cs typeface="Calibri"/>
            </a:endParaRPr>
          </a:p>
          <a:p>
            <a:pPr marL="354965" indent="-342265">
              <a:lnSpc>
                <a:spcPct val="100000"/>
              </a:lnSpc>
              <a:spcBef>
                <a:spcPts val="580"/>
              </a:spcBef>
              <a:buFont typeface="Arial"/>
              <a:buChar char="•"/>
              <a:tabLst>
                <a:tab pos="354965" algn="l"/>
              </a:tabLst>
            </a:pPr>
            <a:r>
              <a:rPr sz="2400" dirty="0">
                <a:solidFill>
                  <a:srgbClr val="FFFFFF"/>
                </a:solidFill>
                <a:latin typeface="Calibri"/>
                <a:cs typeface="Calibri"/>
              </a:rPr>
              <a:t>Feature</a:t>
            </a:r>
            <a:r>
              <a:rPr sz="2400" spc="-135" dirty="0">
                <a:solidFill>
                  <a:srgbClr val="FFFFFF"/>
                </a:solidFill>
                <a:latin typeface="Calibri"/>
                <a:cs typeface="Calibri"/>
              </a:rPr>
              <a:t> </a:t>
            </a:r>
            <a:r>
              <a:rPr sz="2400" spc="-50" dirty="0">
                <a:solidFill>
                  <a:srgbClr val="FFFFFF"/>
                </a:solidFill>
                <a:latin typeface="Calibri"/>
                <a:cs typeface="Calibri"/>
              </a:rPr>
              <a:t>2</a:t>
            </a:r>
            <a:endParaRPr sz="2400">
              <a:latin typeface="Calibri"/>
              <a:cs typeface="Calibri"/>
            </a:endParaRPr>
          </a:p>
          <a:p>
            <a:pPr marL="354965" indent="-342265">
              <a:lnSpc>
                <a:spcPct val="100000"/>
              </a:lnSpc>
              <a:spcBef>
                <a:spcPts val="575"/>
              </a:spcBef>
              <a:buFont typeface="Arial"/>
              <a:buChar char="•"/>
              <a:tabLst>
                <a:tab pos="354965" algn="l"/>
              </a:tabLst>
            </a:pPr>
            <a:r>
              <a:rPr sz="2400" dirty="0">
                <a:solidFill>
                  <a:srgbClr val="FFFFFF"/>
                </a:solidFill>
                <a:latin typeface="Calibri"/>
                <a:cs typeface="Calibri"/>
              </a:rPr>
              <a:t>Feature</a:t>
            </a:r>
            <a:r>
              <a:rPr sz="2400" spc="-130" dirty="0">
                <a:solidFill>
                  <a:srgbClr val="FFFFFF"/>
                </a:solidFill>
                <a:latin typeface="Calibri"/>
                <a:cs typeface="Calibri"/>
              </a:rPr>
              <a:t> </a:t>
            </a:r>
            <a:r>
              <a:rPr sz="2400" spc="-50" dirty="0">
                <a:solidFill>
                  <a:srgbClr val="FFFFFF"/>
                </a:solidFill>
                <a:latin typeface="Calibri"/>
                <a:cs typeface="Calibri"/>
              </a:rPr>
              <a:t>3</a:t>
            </a:r>
            <a:endParaRPr sz="2400">
              <a:latin typeface="Calibri"/>
              <a:cs typeface="Calibri"/>
            </a:endParaRPr>
          </a:p>
        </p:txBody>
      </p:sp>
      <p:sp>
        <p:nvSpPr>
          <p:cNvPr id="3" name="object 3"/>
          <p:cNvSpPr txBox="1"/>
          <p:nvPr/>
        </p:nvSpPr>
        <p:spPr>
          <a:xfrm>
            <a:off x="5824220" y="1577893"/>
            <a:ext cx="1539875" cy="1819275"/>
          </a:xfrm>
          <a:prstGeom prst="rect">
            <a:avLst/>
          </a:prstGeom>
        </p:spPr>
        <p:txBody>
          <a:bodyPr vert="horz" wrap="square" lIns="0" tIns="104775" rIns="0" bIns="0" rtlCol="0">
            <a:spAutoFit/>
          </a:bodyPr>
          <a:lstStyle/>
          <a:p>
            <a:pPr marL="154305">
              <a:lnSpc>
                <a:spcPct val="100000"/>
              </a:lnSpc>
              <a:spcBef>
                <a:spcPts val="825"/>
              </a:spcBef>
            </a:pPr>
            <a:r>
              <a:rPr sz="2400" b="1" dirty="0">
                <a:solidFill>
                  <a:srgbClr val="FFFFFF"/>
                </a:solidFill>
                <a:latin typeface="Calibri"/>
                <a:cs typeface="Calibri"/>
              </a:rPr>
              <a:t>Product</a:t>
            </a:r>
            <a:r>
              <a:rPr sz="2400" b="1" spc="-70" dirty="0">
                <a:solidFill>
                  <a:srgbClr val="FFFFFF"/>
                </a:solidFill>
                <a:latin typeface="Calibri"/>
                <a:cs typeface="Calibri"/>
              </a:rPr>
              <a:t> </a:t>
            </a:r>
            <a:r>
              <a:rPr sz="2400" b="1" spc="-50" dirty="0">
                <a:solidFill>
                  <a:srgbClr val="FFFFFF"/>
                </a:solidFill>
                <a:latin typeface="Calibri"/>
                <a:cs typeface="Calibri"/>
              </a:rPr>
              <a:t>B</a:t>
            </a:r>
            <a:endParaRPr sz="2400">
              <a:latin typeface="Calibri"/>
              <a:cs typeface="Calibri"/>
            </a:endParaRPr>
          </a:p>
          <a:p>
            <a:pPr marL="354965" indent="-342265">
              <a:lnSpc>
                <a:spcPct val="100000"/>
              </a:lnSpc>
              <a:spcBef>
                <a:spcPts val="720"/>
              </a:spcBef>
              <a:buFont typeface="Arial"/>
              <a:buChar char="•"/>
              <a:tabLst>
                <a:tab pos="354965" algn="l"/>
              </a:tabLst>
            </a:pPr>
            <a:r>
              <a:rPr sz="2400" dirty="0">
                <a:solidFill>
                  <a:srgbClr val="FFFFFF"/>
                </a:solidFill>
                <a:latin typeface="Calibri"/>
                <a:cs typeface="Calibri"/>
              </a:rPr>
              <a:t>Feature</a:t>
            </a:r>
            <a:r>
              <a:rPr sz="2400" spc="-130" dirty="0">
                <a:solidFill>
                  <a:srgbClr val="FFFFFF"/>
                </a:solidFill>
                <a:latin typeface="Calibri"/>
                <a:cs typeface="Calibri"/>
              </a:rPr>
              <a:t> </a:t>
            </a:r>
            <a:r>
              <a:rPr sz="2400" spc="-50" dirty="0">
                <a:solidFill>
                  <a:srgbClr val="FFFFFF"/>
                </a:solidFill>
                <a:latin typeface="Calibri"/>
                <a:cs typeface="Calibri"/>
              </a:rPr>
              <a:t>1</a:t>
            </a:r>
            <a:endParaRPr sz="2400">
              <a:latin typeface="Calibri"/>
              <a:cs typeface="Calibri"/>
            </a:endParaRPr>
          </a:p>
          <a:p>
            <a:pPr marL="354965" indent="-342265">
              <a:lnSpc>
                <a:spcPct val="100000"/>
              </a:lnSpc>
              <a:spcBef>
                <a:spcPts val="580"/>
              </a:spcBef>
              <a:buFont typeface="Arial"/>
              <a:buChar char="•"/>
              <a:tabLst>
                <a:tab pos="354965" algn="l"/>
              </a:tabLst>
            </a:pPr>
            <a:r>
              <a:rPr sz="2400" dirty="0">
                <a:solidFill>
                  <a:srgbClr val="FFFFFF"/>
                </a:solidFill>
                <a:latin typeface="Calibri"/>
                <a:cs typeface="Calibri"/>
              </a:rPr>
              <a:t>Feature</a:t>
            </a:r>
            <a:r>
              <a:rPr sz="2400" spc="-135" dirty="0">
                <a:solidFill>
                  <a:srgbClr val="FFFFFF"/>
                </a:solidFill>
                <a:latin typeface="Calibri"/>
                <a:cs typeface="Calibri"/>
              </a:rPr>
              <a:t> </a:t>
            </a:r>
            <a:r>
              <a:rPr sz="2400" spc="-50" dirty="0">
                <a:solidFill>
                  <a:srgbClr val="FFFFFF"/>
                </a:solidFill>
                <a:latin typeface="Calibri"/>
                <a:cs typeface="Calibri"/>
              </a:rPr>
              <a:t>2</a:t>
            </a:r>
            <a:endParaRPr sz="2400">
              <a:latin typeface="Calibri"/>
              <a:cs typeface="Calibri"/>
            </a:endParaRPr>
          </a:p>
          <a:p>
            <a:pPr marL="354965" indent="-342265">
              <a:lnSpc>
                <a:spcPct val="100000"/>
              </a:lnSpc>
              <a:spcBef>
                <a:spcPts val="575"/>
              </a:spcBef>
              <a:buFont typeface="Arial"/>
              <a:buChar char="•"/>
              <a:tabLst>
                <a:tab pos="354965" algn="l"/>
              </a:tabLst>
            </a:pPr>
            <a:r>
              <a:rPr sz="2400" dirty="0">
                <a:solidFill>
                  <a:srgbClr val="FFFFFF"/>
                </a:solidFill>
                <a:latin typeface="Calibri"/>
                <a:cs typeface="Calibri"/>
              </a:rPr>
              <a:t>Feature</a:t>
            </a:r>
            <a:r>
              <a:rPr sz="2400" spc="-130" dirty="0">
                <a:solidFill>
                  <a:srgbClr val="FFFFFF"/>
                </a:solidFill>
                <a:latin typeface="Calibri"/>
                <a:cs typeface="Calibri"/>
              </a:rPr>
              <a:t> </a:t>
            </a:r>
            <a:r>
              <a:rPr sz="2400" spc="-50" dirty="0">
                <a:solidFill>
                  <a:srgbClr val="FFFFFF"/>
                </a:solidFill>
                <a:latin typeface="Calibri"/>
                <a:cs typeface="Calibri"/>
              </a:rPr>
              <a:t>3</a:t>
            </a:r>
            <a:endParaRPr sz="2400">
              <a:latin typeface="Calibri"/>
              <a:cs typeface="Calibri"/>
            </a:endParaRPr>
          </a:p>
        </p:txBody>
      </p:sp>
      <p:sp>
        <p:nvSpPr>
          <p:cNvPr id="4" name="object 4"/>
          <p:cNvSpPr txBox="1">
            <a:spLocks noGrp="1"/>
          </p:cNvSpPr>
          <p:nvPr>
            <p:ph type="title"/>
          </p:nvPr>
        </p:nvSpPr>
        <p:spPr>
          <a:xfrm>
            <a:off x="-457200" y="207740"/>
            <a:ext cx="8610600" cy="443711"/>
          </a:xfrm>
          <a:prstGeom prst="rect">
            <a:avLst/>
          </a:prstGeom>
        </p:spPr>
        <p:txBody>
          <a:bodyPr vert="horz" wrap="square" lIns="0" tIns="12700" rIns="0" bIns="0" rtlCol="0">
            <a:spAutoFit/>
          </a:bodyPr>
          <a:lstStyle/>
          <a:p>
            <a:pPr marL="12700">
              <a:lnSpc>
                <a:spcPct val="100000"/>
              </a:lnSpc>
              <a:spcBef>
                <a:spcPts val="100"/>
              </a:spcBef>
            </a:pPr>
            <a:r>
              <a:rPr sz="2800" dirty="0">
                <a:solidFill>
                  <a:schemeClr val="accent5">
                    <a:lumMod val="75000"/>
                  </a:schemeClr>
                </a:solidFill>
                <a:latin typeface="Arial" panose="020B0604020202020204" pitchFamily="34" charset="0"/>
                <a:cs typeface="Arial" panose="020B0604020202020204" pitchFamily="34" charset="0"/>
              </a:rPr>
              <a:t>Import</a:t>
            </a:r>
            <a:r>
              <a:rPr sz="2800" spc="-80" dirty="0">
                <a:solidFill>
                  <a:schemeClr val="accent5">
                    <a:lumMod val="75000"/>
                  </a:schemeClr>
                </a:solidFill>
                <a:latin typeface="Arial" panose="020B0604020202020204" pitchFamily="34" charset="0"/>
                <a:cs typeface="Arial" panose="020B0604020202020204" pitchFamily="34" charset="0"/>
              </a:rPr>
              <a:t> </a:t>
            </a:r>
            <a:r>
              <a:rPr sz="2800" dirty="0">
                <a:solidFill>
                  <a:schemeClr val="accent5">
                    <a:lumMod val="75000"/>
                  </a:schemeClr>
                </a:solidFill>
                <a:latin typeface="Arial" panose="020B0604020202020204" pitchFamily="34" charset="0"/>
                <a:cs typeface="Arial" panose="020B0604020202020204" pitchFamily="34" charset="0"/>
              </a:rPr>
              <a:t>Data</a:t>
            </a:r>
            <a:r>
              <a:rPr sz="2800" spc="-60" dirty="0">
                <a:solidFill>
                  <a:schemeClr val="accent5">
                    <a:lumMod val="75000"/>
                  </a:schemeClr>
                </a:solidFill>
                <a:latin typeface="Arial" panose="020B0604020202020204" pitchFamily="34" charset="0"/>
                <a:cs typeface="Arial" panose="020B0604020202020204" pitchFamily="34" charset="0"/>
              </a:rPr>
              <a:t> </a:t>
            </a:r>
            <a:r>
              <a:rPr sz="2800" dirty="0">
                <a:solidFill>
                  <a:schemeClr val="accent5">
                    <a:lumMod val="75000"/>
                  </a:schemeClr>
                </a:solidFill>
                <a:latin typeface="Arial" panose="020B0604020202020204" pitchFamily="34" charset="0"/>
                <a:cs typeface="Arial" panose="020B0604020202020204" pitchFamily="34" charset="0"/>
              </a:rPr>
              <a:t>From</a:t>
            </a:r>
            <a:r>
              <a:rPr sz="2800" spc="-50" dirty="0">
                <a:solidFill>
                  <a:schemeClr val="accent5">
                    <a:lumMod val="75000"/>
                  </a:schemeClr>
                </a:solidFill>
                <a:latin typeface="Arial" panose="020B0604020202020204" pitchFamily="34" charset="0"/>
                <a:cs typeface="Arial" panose="020B0604020202020204" pitchFamily="34" charset="0"/>
              </a:rPr>
              <a:t> </a:t>
            </a:r>
            <a:r>
              <a:rPr sz="2800" dirty="0">
                <a:solidFill>
                  <a:schemeClr val="accent5">
                    <a:lumMod val="75000"/>
                  </a:schemeClr>
                </a:solidFill>
                <a:latin typeface="Arial" panose="020B0604020202020204" pitchFamily="34" charset="0"/>
                <a:cs typeface="Arial" panose="020B0604020202020204" pitchFamily="34" charset="0"/>
              </a:rPr>
              <a:t>CSV</a:t>
            </a:r>
            <a:r>
              <a:rPr sz="2800" spc="-65" dirty="0">
                <a:solidFill>
                  <a:schemeClr val="accent5">
                    <a:lumMod val="75000"/>
                  </a:schemeClr>
                </a:solidFill>
                <a:latin typeface="Arial" panose="020B0604020202020204" pitchFamily="34" charset="0"/>
                <a:cs typeface="Arial" panose="020B0604020202020204" pitchFamily="34" charset="0"/>
              </a:rPr>
              <a:t> </a:t>
            </a:r>
            <a:r>
              <a:rPr sz="2800" dirty="0">
                <a:solidFill>
                  <a:schemeClr val="accent5">
                    <a:lumMod val="75000"/>
                  </a:schemeClr>
                </a:solidFill>
                <a:latin typeface="Arial" panose="020B0604020202020204" pitchFamily="34" charset="0"/>
                <a:cs typeface="Arial" panose="020B0604020202020204" pitchFamily="34" charset="0"/>
              </a:rPr>
              <a:t>File</a:t>
            </a:r>
            <a:r>
              <a:rPr sz="2800" spc="-60" dirty="0">
                <a:solidFill>
                  <a:schemeClr val="accent5">
                    <a:lumMod val="75000"/>
                  </a:schemeClr>
                </a:solidFill>
                <a:latin typeface="Arial" panose="020B0604020202020204" pitchFamily="34" charset="0"/>
                <a:cs typeface="Arial" panose="020B0604020202020204" pitchFamily="34" charset="0"/>
              </a:rPr>
              <a:t> </a:t>
            </a:r>
            <a:r>
              <a:rPr sz="2800" dirty="0">
                <a:solidFill>
                  <a:schemeClr val="accent5">
                    <a:lumMod val="75000"/>
                  </a:schemeClr>
                </a:solidFill>
                <a:latin typeface="Arial" panose="020B0604020202020204" pitchFamily="34" charset="0"/>
                <a:cs typeface="Arial" panose="020B0604020202020204" pitchFamily="34" charset="0"/>
              </a:rPr>
              <a:t>by</a:t>
            </a:r>
            <a:r>
              <a:rPr sz="2800" spc="-75" dirty="0">
                <a:solidFill>
                  <a:schemeClr val="accent5">
                    <a:lumMod val="75000"/>
                  </a:schemeClr>
                </a:solidFill>
                <a:latin typeface="Arial" panose="020B0604020202020204" pitchFamily="34" charset="0"/>
                <a:cs typeface="Arial" panose="020B0604020202020204" pitchFamily="34" charset="0"/>
              </a:rPr>
              <a:t> </a:t>
            </a:r>
            <a:r>
              <a:rPr sz="2800" dirty="0">
                <a:solidFill>
                  <a:schemeClr val="accent5">
                    <a:lumMod val="75000"/>
                  </a:schemeClr>
                </a:solidFill>
                <a:latin typeface="Arial" panose="020B0604020202020204" pitchFamily="34" charset="0"/>
                <a:cs typeface="Arial" panose="020B0604020202020204" pitchFamily="34" charset="0"/>
              </a:rPr>
              <a:t>SQL</a:t>
            </a:r>
            <a:r>
              <a:rPr sz="2800" spc="-55" dirty="0">
                <a:solidFill>
                  <a:schemeClr val="accent5">
                    <a:lumMod val="75000"/>
                  </a:schemeClr>
                </a:solidFill>
                <a:latin typeface="Arial" panose="020B0604020202020204" pitchFamily="34" charset="0"/>
                <a:cs typeface="Arial" panose="020B0604020202020204" pitchFamily="34" charset="0"/>
              </a:rPr>
              <a:t> </a:t>
            </a:r>
            <a:r>
              <a:rPr sz="2800" spc="-10" dirty="0">
                <a:solidFill>
                  <a:schemeClr val="accent5">
                    <a:lumMod val="75000"/>
                  </a:schemeClr>
                </a:solidFill>
                <a:latin typeface="Arial" panose="020B0604020202020204" pitchFamily="34" charset="0"/>
                <a:cs typeface="Arial" panose="020B0604020202020204" pitchFamily="34" charset="0"/>
              </a:rPr>
              <a:t>Server</a:t>
            </a:r>
          </a:p>
        </p:txBody>
      </p:sp>
      <p:pic>
        <p:nvPicPr>
          <p:cNvPr id="5" name="object 5"/>
          <p:cNvPicPr/>
          <p:nvPr/>
        </p:nvPicPr>
        <p:blipFill>
          <a:blip r:embed="rId2" cstate="print"/>
          <a:stretch>
            <a:fillRect/>
          </a:stretch>
        </p:blipFill>
        <p:spPr>
          <a:xfrm>
            <a:off x="0" y="1123950"/>
            <a:ext cx="9143999" cy="39456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7882"/>
            <a:ext cx="1754886" cy="696595"/>
          </a:xfrm>
          <a:prstGeom prst="rect">
            <a:avLst/>
          </a:prstGeom>
        </p:spPr>
        <p:txBody>
          <a:bodyPr vert="horz" wrap="square" lIns="0" tIns="13335" rIns="0" bIns="0" rtlCol="0">
            <a:spAutoFit/>
          </a:bodyPr>
          <a:lstStyle/>
          <a:p>
            <a:pPr marL="12700">
              <a:lnSpc>
                <a:spcPct val="100000"/>
              </a:lnSpc>
              <a:spcBef>
                <a:spcPts val="105"/>
              </a:spcBef>
            </a:pPr>
            <a:r>
              <a:rPr sz="4400" spc="-10" dirty="0">
                <a:solidFill>
                  <a:schemeClr val="accent5">
                    <a:lumMod val="75000"/>
                  </a:schemeClr>
                </a:solidFill>
              </a:rPr>
              <a:t>Excel</a:t>
            </a:r>
            <a:endParaRPr sz="4400" dirty="0">
              <a:solidFill>
                <a:schemeClr val="accent5">
                  <a:lumMod val="75000"/>
                </a:schemeClr>
              </a:solidFill>
            </a:endParaRPr>
          </a:p>
        </p:txBody>
      </p:sp>
      <p:pic>
        <p:nvPicPr>
          <p:cNvPr id="3" name="object 3"/>
          <p:cNvPicPr/>
          <p:nvPr/>
        </p:nvPicPr>
        <p:blipFill>
          <a:blip r:embed="rId2" cstate="print"/>
          <a:stretch>
            <a:fillRect/>
          </a:stretch>
        </p:blipFill>
        <p:spPr>
          <a:xfrm>
            <a:off x="143255" y="739140"/>
            <a:ext cx="8857488" cy="41239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0009" y="1047750"/>
            <a:ext cx="7626095" cy="2442972"/>
          </a:xfrm>
          <a:prstGeom prst="rect">
            <a:avLst/>
          </a:prstGeom>
        </p:spPr>
      </p:pic>
      <p:pic>
        <p:nvPicPr>
          <p:cNvPr id="5" name="object 5"/>
          <p:cNvPicPr/>
          <p:nvPr/>
        </p:nvPicPr>
        <p:blipFill>
          <a:blip r:embed="rId3" cstate="print"/>
          <a:stretch>
            <a:fillRect/>
          </a:stretch>
        </p:blipFill>
        <p:spPr>
          <a:xfrm>
            <a:off x="449580" y="3718559"/>
            <a:ext cx="5362956" cy="1115568"/>
          </a:xfrm>
          <a:prstGeom prst="rect">
            <a:avLst/>
          </a:prstGeom>
        </p:spPr>
      </p:pic>
      <p:sp>
        <p:nvSpPr>
          <p:cNvPr id="8" name="TextBox 7">
            <a:extLst>
              <a:ext uri="{FF2B5EF4-FFF2-40B4-BE49-F238E27FC236}">
                <a16:creationId xmlns:a16="http://schemas.microsoft.com/office/drawing/2014/main" id="{4925D460-7514-59DD-488A-CBC1311B055C}"/>
              </a:ext>
            </a:extLst>
          </p:cNvPr>
          <p:cNvSpPr txBox="1"/>
          <p:nvPr/>
        </p:nvSpPr>
        <p:spPr>
          <a:xfrm>
            <a:off x="228600" y="320803"/>
            <a:ext cx="2209800" cy="400110"/>
          </a:xfrm>
          <a:prstGeom prst="rect">
            <a:avLst/>
          </a:prstGeom>
          <a:noFill/>
        </p:spPr>
        <p:txBody>
          <a:bodyPr wrap="square" rtlCol="0">
            <a:spAutoFit/>
          </a:bodyPr>
          <a:lstStyle/>
          <a:p>
            <a:r>
              <a:rPr lang="en-IN" sz="20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SQL QUERY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97863"/>
            <a:ext cx="7626095" cy="2476500"/>
          </a:xfrm>
          <a:prstGeom prst="rect">
            <a:avLst/>
          </a:prstGeom>
        </p:spPr>
      </p:pic>
      <p:pic>
        <p:nvPicPr>
          <p:cNvPr id="3" name="object 3"/>
          <p:cNvPicPr/>
          <p:nvPr/>
        </p:nvPicPr>
        <p:blipFill>
          <a:blip r:embed="rId3" cstate="print"/>
          <a:stretch>
            <a:fillRect/>
          </a:stretch>
        </p:blipFill>
        <p:spPr>
          <a:xfrm>
            <a:off x="295656" y="3793235"/>
            <a:ext cx="5498592" cy="12222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97863"/>
            <a:ext cx="8237219" cy="2290572"/>
          </a:xfrm>
          <a:prstGeom prst="rect">
            <a:avLst/>
          </a:prstGeom>
        </p:spPr>
      </p:pic>
      <p:pic>
        <p:nvPicPr>
          <p:cNvPr id="3" name="object 3"/>
          <p:cNvPicPr/>
          <p:nvPr/>
        </p:nvPicPr>
        <p:blipFill>
          <a:blip r:embed="rId3" cstate="print"/>
          <a:stretch>
            <a:fillRect/>
          </a:stretch>
        </p:blipFill>
        <p:spPr>
          <a:xfrm>
            <a:off x="906780" y="3640835"/>
            <a:ext cx="4123944" cy="13746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97863"/>
            <a:ext cx="8037575" cy="2442972"/>
          </a:xfrm>
          <a:prstGeom prst="rect">
            <a:avLst/>
          </a:prstGeom>
        </p:spPr>
      </p:pic>
      <p:pic>
        <p:nvPicPr>
          <p:cNvPr id="3" name="object 3"/>
          <p:cNvPicPr/>
          <p:nvPr/>
        </p:nvPicPr>
        <p:blipFill>
          <a:blip r:embed="rId3" cstate="print"/>
          <a:stretch>
            <a:fillRect/>
          </a:stretch>
        </p:blipFill>
        <p:spPr>
          <a:xfrm>
            <a:off x="295656" y="3793235"/>
            <a:ext cx="6208776" cy="108508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106</TotalTime>
  <Words>404</Words>
  <Application>Microsoft Office PowerPoint</Application>
  <PresentationFormat>On-screen Show (16:9)</PresentationFormat>
  <Paragraphs>38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Bahnschrift Condensed</vt:lpstr>
      <vt:lpstr>Berlin Sans FB Demi</vt:lpstr>
      <vt:lpstr>Calibri</vt:lpstr>
      <vt:lpstr>Garamond</vt:lpstr>
      <vt:lpstr>Organic</vt:lpstr>
      <vt:lpstr>Hotel Reservation Analysis</vt:lpstr>
      <vt:lpstr>PowerPoint Presentation</vt:lpstr>
      <vt:lpstr>  Dataset Details:</vt:lpstr>
      <vt:lpstr>Import Data From CSV File by SQL Server</vt:lpstr>
      <vt:lpstr>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dc:creator>Mayur Chunara</dc:creator>
  <cp:lastModifiedBy>kanak chokhani</cp:lastModifiedBy>
  <cp:revision>6</cp:revision>
  <dcterms:created xsi:type="dcterms:W3CDTF">2024-05-15T10:21:39Z</dcterms:created>
  <dcterms:modified xsi:type="dcterms:W3CDTF">2024-05-20T18:05:47Z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2024-03-18T00:00:00Z</vt:filetime>
  </property>
  <property fmtid="{D5CDD505-2E9C-101B-9397-08002B2CF9AE}" pid="3" name="Creator">
    <vt:lpwstr>Microsoft® PowerPoint® LTSC</vt:lpwstr>
  </property>
  <property fmtid="{D5CDD505-2E9C-101B-9397-08002B2CF9AE}" pid="4" name="LastSaved">
    <vt:filetime>2024-05-15T00:00:00Z</vt:filetime>
  </property>
  <property fmtid="{D5CDD505-2E9C-101B-9397-08002B2CF9AE}" pid="5" name="Producer">
    <vt:lpwstr>Microsoft® PowerPoint® LTSC</vt:lpwstr>
  </property>
</Properties>
</file>