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76" r:id="rId3"/>
    <p:sldId id="279" r:id="rId4"/>
    <p:sldId id="275" r:id="rId5"/>
    <p:sldId id="277" r:id="rId6"/>
    <p:sldId id="280" r:id="rId7"/>
    <p:sldId id="286" r:id="rId8"/>
    <p:sldId id="278" r:id="rId9"/>
    <p:sldId id="281" r:id="rId10"/>
    <p:sldId id="282" r:id="rId11"/>
    <p:sldId id="283" r:id="rId12"/>
    <p:sldId id="28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69.47675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6-01-17T10:21:11.85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19863 9424 0,'-41'0'234,"1"0"-218,0 0 15,0 0 0,0 0-15,0 0 0,0 0-1,0 0 1,-1 0 0,1 0-1,0 0 16,0 0-15,0 0 15,0 0 16,0 0-16,0 0 16,-1 0-31,1 0 15,0 0 0,40 40 1,-40-40-1,0 0-15,0 0-1,0 0-15,0 0 16,-1 0-1,41 40 17,-40-40-32,80 0 125,1 0-125,-1 0 15,0 0 1,0 0-16,0 0 16,0 0-1,0-40 1,0 40-16,1 0 15,-1 0-15,0 0 16,0 0-16,0-40 0,0 40 16,0 0-16,0 0 31,41 0-31,-41 0 0,0 0 16,40 0-16,-40 0 15,0 0-15,1 0 16,-1 0-1,0 0 1,0 0-16,0 0 31,0 0-31,0 0 0,0 0 16,1 0 0,-1 0-1,0 0 1,0 0-1,0 0 1,0 0 0,0 0 15,0 0 0,-80 0 79,0 0-95,0 0-15,0 40 16,0-40-16,0 0 15,0 0-15,-1 0 0,1 0 16,0 0 0,0 0 15,0 0-15,0 0-1,0 0 1,0 0-1,-1 0-15,1 0 0,0 0 16,0 0 0,-40 0-16,40 0 0,0 0 15,-41-40-15,41 40 16,0 0 0,0 0-16,0 0 0,0 0 15,0 0-15,-1 0 16,1 0-16,0 0 15,0 0-15,0 0 32,0 0-17,0 0 1,0 0 15,-1 0-15,1 0-1,0 0-15,0 0 16,0 0 31,80 0 15,0 0-46,0 0-16,0 0 16,1 0-1,39 0-15,-40 0 16,0 0-16,0 0 16,40 0-16,-39 0 15,-1 0 1,0 0-1,0 0-15,0 0 0,0 0 16,0 0 0,41-40-16,-41 40 15,0 0-15,0 0 16,0 0 0,0 0-16,0 0 0,0 0 15,1 0 1,-1 0-1,0 0-15,0 0 0,0 0 16,0 0 0,0 0-1,0 0 1,1 0 0,-1 0-16,0 0 15,0 0 16,0 0-31,0 0 16,0 0 0,0 40 31,1-40-47,-1 0 62,-80 0 63,-1 40-125,1-40 31,0 0-31,0 0 16,0 0-16,0 0 16,0 0-16,0 0 15,-1 0 1,1 0-16,0 0 31,0 0-15,0 0-1,0 0 1,0 0 0,0 0-1,-1 0-15,1 0 16,0 0-16,0 0 0,-40 0 15,0 0 1,39 0-16,1 0 16,0 0-16,0 0 15,0 0-15,0 0 0,0 0 16,0 0 0,-1 0-1,1 0 16,80 40 157,1-40-188,-1 0 16,0 0-1,0 0-15,0 0 16,0 0-1,0 0-15,0 0 16,1 0 0,-1 0-1,0-40-15,0 40 0,0 0 16,0 0-16,0 0 16,0 0-16,1 0 15,-1 0-15,-40-40 0,40 40 16,0 0-16,0 0 15,0 0-15,0 0 16,-40 40 31,0 40-31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BBB8-0818-472A-A701-07B66156E2EC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111E-2298-46A0-9EA3-19E37644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8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BBB8-0818-472A-A701-07B66156E2EC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111E-2298-46A0-9EA3-19E37644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6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BBB8-0818-472A-A701-07B66156E2EC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111E-2298-46A0-9EA3-19E37644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72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BBB8-0818-472A-A701-07B66156E2EC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111E-2298-46A0-9EA3-19E37644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8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BBB8-0818-472A-A701-07B66156E2EC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111E-2298-46A0-9EA3-19E37644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4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BBB8-0818-472A-A701-07B66156E2EC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111E-2298-46A0-9EA3-19E37644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22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BBB8-0818-472A-A701-07B66156E2EC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111E-2298-46A0-9EA3-19E37644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15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BBB8-0818-472A-A701-07B66156E2EC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111E-2298-46A0-9EA3-19E37644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39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BBB8-0818-472A-A701-07B66156E2EC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111E-2298-46A0-9EA3-19E37644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2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BBB8-0818-472A-A701-07B66156E2EC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834111E-2298-46A0-9EA3-19E37644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1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BBB8-0818-472A-A701-07B66156E2EC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111E-2298-46A0-9EA3-19E37644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BBB8-0818-472A-A701-07B66156E2EC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111E-2298-46A0-9EA3-19E37644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1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BBB8-0818-472A-A701-07B66156E2EC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111E-2298-46A0-9EA3-19E37644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2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BBB8-0818-472A-A701-07B66156E2EC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111E-2298-46A0-9EA3-19E37644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3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BBB8-0818-472A-A701-07B66156E2EC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111E-2298-46A0-9EA3-19E37644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BBB8-0818-472A-A701-07B66156E2EC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111E-2298-46A0-9EA3-19E37644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BBB8-0818-472A-A701-07B66156E2EC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111E-2298-46A0-9EA3-19E37644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2ABBB8-0818-472A-A701-07B66156E2EC}" type="datetimeFigureOut">
              <a:rPr lang="en-US" smtClean="0"/>
              <a:t>17-Jan-16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34111E-2298-46A0-9EA3-19E37644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9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92100" y="1833093"/>
            <a:ext cx="12239622" cy="1124278"/>
          </a:xfrm>
        </p:spPr>
        <p:txBody>
          <a:bodyPr>
            <a:normAutofit/>
          </a:bodyPr>
          <a:lstStyle/>
          <a:p>
            <a:r>
              <a:rPr lang="en-US" sz="5400" dirty="0" smtClean="0"/>
              <a:t>ANALOG TO DIGITAL CONVERTOR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Electronics </a:t>
            </a:r>
            <a:r>
              <a:rPr lang="en-US" sz="2800" dirty="0" smtClean="0"/>
              <a:t>Club, IIT Bombay</a:t>
            </a:r>
            <a:endParaRPr lang="en-US" sz="28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829300" y="2661893"/>
            <a:ext cx="1592778" cy="112427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>ADC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8974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the Output Number </a:t>
            </a:r>
            <a:endParaRPr lang="en-US" dirty="0"/>
          </a:p>
        </p:txBody>
      </p:sp>
      <p:pic>
        <p:nvPicPr>
          <p:cNvPr id="5122" name="Picture 2" descr="F:\Avineil\Pdf\AVR_Line follower session\ADLar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210" y="2680709"/>
            <a:ext cx="9211632" cy="122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F:\Avineil\Pdf\AVR_Line follower session\ADlar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62" y="4616387"/>
            <a:ext cx="9161580" cy="122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04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569" y="-157348"/>
            <a:ext cx="10018713" cy="1752599"/>
          </a:xfrm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Our Code Finally ! </a:t>
            </a:r>
            <a:br>
              <a:rPr lang="en-US" dirty="0" smtClean="0">
                <a:latin typeface="Cambria" pitchFamily="18" charset="0"/>
              </a:rPr>
            </a:br>
            <a:r>
              <a:rPr lang="en-US" dirty="0" smtClean="0">
                <a:latin typeface="Cambria" pitchFamily="18" charset="0"/>
              </a:rPr>
              <a:t>For ADLAR = 0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87532"/>
            <a:ext cx="10018713" cy="513014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ambria" pitchFamily="18" charset="0"/>
              </a:rPr>
              <a:t>#include &lt;</a:t>
            </a:r>
            <a:r>
              <a:rPr lang="en-US" dirty="0" err="1">
                <a:latin typeface="Cambria" pitchFamily="18" charset="0"/>
              </a:rPr>
              <a:t>avr</a:t>
            </a:r>
            <a:r>
              <a:rPr lang="en-US" dirty="0">
                <a:latin typeface="Cambria" pitchFamily="18" charset="0"/>
              </a:rPr>
              <a:t>/</a:t>
            </a:r>
            <a:r>
              <a:rPr lang="en-US" dirty="0" err="1">
                <a:latin typeface="Cambria" pitchFamily="18" charset="0"/>
              </a:rPr>
              <a:t>io.h</a:t>
            </a:r>
            <a:r>
              <a:rPr lang="en-US" dirty="0">
                <a:latin typeface="Cambria" pitchFamily="18" charset="0"/>
              </a:rPr>
              <a:t>&gt;</a:t>
            </a:r>
            <a:br>
              <a:rPr lang="en-US" dirty="0">
                <a:latin typeface="Cambria" pitchFamily="18" charset="0"/>
              </a:rPr>
            </a:br>
            <a:r>
              <a:rPr lang="en-US" dirty="0">
                <a:latin typeface="Cambria" pitchFamily="18" charset="0"/>
              </a:rPr>
              <a:t>#include &lt;</a:t>
            </a:r>
            <a:r>
              <a:rPr lang="en-US" dirty="0" err="1">
                <a:latin typeface="Cambria" pitchFamily="18" charset="0"/>
              </a:rPr>
              <a:t>avr</a:t>
            </a:r>
            <a:r>
              <a:rPr lang="en-US" dirty="0">
                <a:latin typeface="Cambria" pitchFamily="18" charset="0"/>
              </a:rPr>
              <a:t>/</a:t>
            </a:r>
            <a:r>
              <a:rPr lang="en-US" dirty="0" err="1">
                <a:latin typeface="Cambria" pitchFamily="18" charset="0"/>
              </a:rPr>
              <a:t>interrupt.h</a:t>
            </a:r>
            <a:r>
              <a:rPr lang="en-US" dirty="0">
                <a:latin typeface="Cambria" pitchFamily="18" charset="0"/>
              </a:rPr>
              <a:t>&gt;</a:t>
            </a:r>
            <a:br>
              <a:rPr lang="en-US" dirty="0">
                <a:latin typeface="Cambria" pitchFamily="18" charset="0"/>
              </a:rPr>
            </a:b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>
                <a:latin typeface="Cambria" pitchFamily="18" charset="0"/>
              </a:rPr>
              <a:t>main(void)</a:t>
            </a:r>
            <a:br>
              <a:rPr lang="en-US" dirty="0">
                <a:latin typeface="Cambria" pitchFamily="18" charset="0"/>
              </a:rPr>
            </a:br>
            <a:r>
              <a:rPr lang="en-US" dirty="0">
                <a:latin typeface="Cambria" pitchFamily="18" charset="0"/>
              </a:rPr>
              <a:t>{</a:t>
            </a:r>
            <a:br>
              <a:rPr lang="en-US" dirty="0">
                <a:latin typeface="Cambria" pitchFamily="18" charset="0"/>
              </a:rPr>
            </a:br>
            <a:r>
              <a:rPr lang="en-US" dirty="0" smtClean="0">
                <a:latin typeface="Cambria" pitchFamily="18" charset="0"/>
              </a:rPr>
              <a:t>ADCSRA </a:t>
            </a:r>
            <a:r>
              <a:rPr lang="en-US" dirty="0">
                <a:latin typeface="Cambria" pitchFamily="18" charset="0"/>
              </a:rPr>
              <a:t>|= 1&lt;&lt;ADPS2;</a:t>
            </a:r>
            <a:br>
              <a:rPr lang="en-US" dirty="0">
                <a:latin typeface="Cambria" pitchFamily="18" charset="0"/>
              </a:rPr>
            </a:br>
            <a:r>
              <a:rPr lang="en-US" dirty="0">
                <a:latin typeface="Cambria" pitchFamily="18" charset="0"/>
              </a:rPr>
              <a:t>ADMUX |= (1&lt;&lt;REFS0) | (1&lt;&lt;REFS1);</a:t>
            </a:r>
            <a:br>
              <a:rPr lang="en-US" dirty="0">
                <a:latin typeface="Cambria" pitchFamily="18" charset="0"/>
              </a:rPr>
            </a:br>
            <a:r>
              <a:rPr lang="en-US" dirty="0">
                <a:latin typeface="Cambria" pitchFamily="18" charset="0"/>
              </a:rPr>
              <a:t>ADCSRA |= 1&lt;&lt;ADIE;</a:t>
            </a:r>
            <a:br>
              <a:rPr lang="en-US" dirty="0">
                <a:latin typeface="Cambria" pitchFamily="18" charset="0"/>
              </a:rPr>
            </a:br>
            <a:r>
              <a:rPr lang="en-US" dirty="0">
                <a:latin typeface="Cambria" pitchFamily="18" charset="0"/>
              </a:rPr>
              <a:t>ADCSRA |= 1&lt;&lt;ADEN;</a:t>
            </a:r>
            <a:br>
              <a:rPr lang="en-US" dirty="0">
                <a:latin typeface="Cambria" pitchFamily="18" charset="0"/>
              </a:rPr>
            </a:br>
            <a:r>
              <a:rPr lang="en-US" dirty="0">
                <a:latin typeface="Cambria" pitchFamily="18" charset="0"/>
              </a:rPr>
              <a:t/>
            </a:r>
            <a:br>
              <a:rPr lang="en-US" dirty="0">
                <a:latin typeface="Cambria" pitchFamily="18" charset="0"/>
              </a:rPr>
            </a:br>
            <a:r>
              <a:rPr lang="en-US" dirty="0" err="1">
                <a:latin typeface="Cambria" pitchFamily="18" charset="0"/>
              </a:rPr>
              <a:t>sei</a:t>
            </a:r>
            <a:r>
              <a:rPr lang="en-US" dirty="0">
                <a:latin typeface="Cambria" pitchFamily="18" charset="0"/>
              </a:rPr>
              <a:t>();</a:t>
            </a:r>
            <a:br>
              <a:rPr lang="en-US" dirty="0">
                <a:latin typeface="Cambria" pitchFamily="18" charset="0"/>
              </a:rPr>
            </a:br>
            <a:r>
              <a:rPr lang="en-US" dirty="0">
                <a:latin typeface="Cambria" pitchFamily="18" charset="0"/>
              </a:rPr>
              <a:t/>
            </a:r>
            <a:br>
              <a:rPr lang="en-US" dirty="0">
                <a:latin typeface="Cambria" pitchFamily="18" charset="0"/>
              </a:rPr>
            </a:br>
            <a:r>
              <a:rPr lang="en-US" dirty="0">
                <a:latin typeface="Cambria" pitchFamily="18" charset="0"/>
              </a:rPr>
              <a:t>ADCSRA |= 1&lt;&lt;ADSC;</a:t>
            </a:r>
            <a:br>
              <a:rPr lang="en-US" dirty="0">
                <a:latin typeface="Cambria" pitchFamily="18" charset="0"/>
              </a:rPr>
            </a:br>
            <a:r>
              <a:rPr lang="en-US" dirty="0" smtClean="0">
                <a:latin typeface="Cambria" pitchFamily="18" charset="0"/>
              </a:rPr>
              <a:t>	while (1){}</a:t>
            </a:r>
          </a:p>
          <a:p>
            <a:r>
              <a:rPr lang="en-US" dirty="0" smtClean="0">
                <a:latin typeface="Cambria" pitchFamily="18" charset="0"/>
              </a:rPr>
              <a:t>}</a:t>
            </a:r>
            <a:r>
              <a:rPr lang="en-US" dirty="0">
                <a:latin typeface="Cambria" pitchFamily="18" charset="0"/>
              </a:rPr>
              <a:t/>
            </a:r>
            <a:br>
              <a:rPr lang="en-US" dirty="0">
                <a:latin typeface="Cambria" pitchFamily="18" charset="0"/>
              </a:rPr>
            </a:br>
            <a:r>
              <a:rPr lang="en-US" dirty="0">
                <a:latin typeface="Cambria" pitchFamily="18" charset="0"/>
              </a:rPr>
              <a:t>ISR(</a:t>
            </a:r>
            <a:r>
              <a:rPr lang="en-US" dirty="0" err="1">
                <a:latin typeface="Cambria" pitchFamily="18" charset="0"/>
              </a:rPr>
              <a:t>ADC_vect</a:t>
            </a:r>
            <a:r>
              <a:rPr lang="en-US" dirty="0">
                <a:latin typeface="Cambria" pitchFamily="18" charset="0"/>
              </a:rPr>
              <a:t>)</a:t>
            </a:r>
            <a:br>
              <a:rPr lang="en-US" dirty="0">
                <a:latin typeface="Cambria" pitchFamily="18" charset="0"/>
              </a:rPr>
            </a:br>
            <a:r>
              <a:rPr lang="en-US" dirty="0">
                <a:latin typeface="Cambria" pitchFamily="18" charset="0"/>
              </a:rPr>
              <a:t>{</a:t>
            </a:r>
            <a:br>
              <a:rPr lang="en-US" dirty="0">
                <a:latin typeface="Cambria" pitchFamily="18" charset="0"/>
              </a:rPr>
            </a:br>
            <a:r>
              <a:rPr lang="en-US" dirty="0">
                <a:latin typeface="Cambria" pitchFamily="18" charset="0"/>
              </a:rPr>
              <a:t>uint8_t </a:t>
            </a:r>
            <a:r>
              <a:rPr lang="en-US" dirty="0" smtClean="0">
                <a:latin typeface="Cambria" pitchFamily="18" charset="0"/>
              </a:rPr>
              <a:t>low_1 </a:t>
            </a:r>
            <a:r>
              <a:rPr lang="en-US" dirty="0">
                <a:latin typeface="Cambria" pitchFamily="18" charset="0"/>
              </a:rPr>
              <a:t>= ADCL;</a:t>
            </a:r>
            <a:br>
              <a:rPr lang="en-US" dirty="0">
                <a:latin typeface="Cambria" pitchFamily="18" charset="0"/>
              </a:rPr>
            </a:br>
            <a:r>
              <a:rPr lang="en-US" dirty="0">
                <a:latin typeface="Cambria" pitchFamily="18" charset="0"/>
              </a:rPr>
              <a:t>uint16_t </a:t>
            </a:r>
            <a:r>
              <a:rPr lang="en-US" dirty="0" err="1" smtClean="0">
                <a:latin typeface="Cambria" pitchFamily="18" charset="0"/>
              </a:rPr>
              <a:t>output_ans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>
                <a:latin typeface="Cambria" pitchFamily="18" charset="0"/>
              </a:rPr>
              <a:t>= ADCH&lt;&lt;8 | </a:t>
            </a:r>
            <a:r>
              <a:rPr lang="en-US" dirty="0" smtClean="0">
                <a:latin typeface="Cambria" pitchFamily="18" charset="0"/>
              </a:rPr>
              <a:t>low_1;</a:t>
            </a:r>
            <a:r>
              <a:rPr lang="en-US" dirty="0">
                <a:latin typeface="Cambria" pitchFamily="18" charset="0"/>
              </a:rPr>
              <a:t/>
            </a:r>
            <a:br>
              <a:rPr lang="en-US" dirty="0">
                <a:latin typeface="Cambria" pitchFamily="18" charset="0"/>
              </a:rPr>
            </a:br>
            <a:r>
              <a:rPr lang="en-US" dirty="0" smtClean="0">
                <a:latin typeface="Cambria" pitchFamily="18" charset="0"/>
              </a:rPr>
              <a:t>ADCSRA </a:t>
            </a:r>
            <a:r>
              <a:rPr lang="en-US" dirty="0">
                <a:latin typeface="Cambria" pitchFamily="18" charset="0"/>
              </a:rPr>
              <a:t>|= 1&lt;&lt;ADSC; </a:t>
            </a:r>
            <a:br>
              <a:rPr lang="en-US" dirty="0">
                <a:latin typeface="Cambria" pitchFamily="18" charset="0"/>
              </a:rPr>
            </a:br>
            <a:r>
              <a:rPr lang="en-US" dirty="0" smtClean="0">
                <a:latin typeface="Cambria" pitchFamily="18" charset="0"/>
              </a:rPr>
              <a:t>}</a:t>
            </a:r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4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569" y="-157348"/>
            <a:ext cx="10018713" cy="1752599"/>
          </a:xfrm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Our Code Finally ! </a:t>
            </a:r>
            <a:br>
              <a:rPr lang="en-US" dirty="0" smtClean="0">
                <a:latin typeface="Cambria" pitchFamily="18" charset="0"/>
              </a:rPr>
            </a:br>
            <a:r>
              <a:rPr lang="en-US" dirty="0" smtClean="0">
                <a:latin typeface="Cambria" pitchFamily="18" charset="0"/>
              </a:rPr>
              <a:t>For ADLAR = 1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87532"/>
            <a:ext cx="10018713" cy="513014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ambria" pitchFamily="18" charset="0"/>
              </a:rPr>
              <a:t>#include &lt;</a:t>
            </a:r>
            <a:r>
              <a:rPr lang="en-US" dirty="0" err="1">
                <a:latin typeface="Cambria" pitchFamily="18" charset="0"/>
              </a:rPr>
              <a:t>avr</a:t>
            </a:r>
            <a:r>
              <a:rPr lang="en-US" dirty="0">
                <a:latin typeface="Cambria" pitchFamily="18" charset="0"/>
              </a:rPr>
              <a:t>/</a:t>
            </a:r>
            <a:r>
              <a:rPr lang="en-US" dirty="0" err="1">
                <a:latin typeface="Cambria" pitchFamily="18" charset="0"/>
              </a:rPr>
              <a:t>io.h</a:t>
            </a:r>
            <a:r>
              <a:rPr lang="en-US" dirty="0">
                <a:latin typeface="Cambria" pitchFamily="18" charset="0"/>
              </a:rPr>
              <a:t>&gt;</a:t>
            </a:r>
            <a:br>
              <a:rPr lang="en-US" dirty="0">
                <a:latin typeface="Cambria" pitchFamily="18" charset="0"/>
              </a:rPr>
            </a:br>
            <a:r>
              <a:rPr lang="en-US" dirty="0">
                <a:latin typeface="Cambria" pitchFamily="18" charset="0"/>
              </a:rPr>
              <a:t>#include &lt;</a:t>
            </a:r>
            <a:r>
              <a:rPr lang="en-US" dirty="0" err="1">
                <a:latin typeface="Cambria" pitchFamily="18" charset="0"/>
              </a:rPr>
              <a:t>avr</a:t>
            </a:r>
            <a:r>
              <a:rPr lang="en-US" dirty="0">
                <a:latin typeface="Cambria" pitchFamily="18" charset="0"/>
              </a:rPr>
              <a:t>/</a:t>
            </a:r>
            <a:r>
              <a:rPr lang="en-US" dirty="0" err="1">
                <a:latin typeface="Cambria" pitchFamily="18" charset="0"/>
              </a:rPr>
              <a:t>interrupt.h</a:t>
            </a:r>
            <a:r>
              <a:rPr lang="en-US" dirty="0">
                <a:latin typeface="Cambria" pitchFamily="18" charset="0"/>
              </a:rPr>
              <a:t>&gt;</a:t>
            </a:r>
            <a:br>
              <a:rPr lang="en-US" dirty="0">
                <a:latin typeface="Cambria" pitchFamily="18" charset="0"/>
              </a:rPr>
            </a:b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>
                <a:latin typeface="Cambria" pitchFamily="18" charset="0"/>
              </a:rPr>
              <a:t>main(void)</a:t>
            </a:r>
            <a:br>
              <a:rPr lang="en-US" dirty="0">
                <a:latin typeface="Cambria" pitchFamily="18" charset="0"/>
              </a:rPr>
            </a:br>
            <a:r>
              <a:rPr lang="en-US" dirty="0">
                <a:latin typeface="Cambria" pitchFamily="18" charset="0"/>
              </a:rPr>
              <a:t>{</a:t>
            </a:r>
            <a:br>
              <a:rPr lang="en-US" dirty="0">
                <a:latin typeface="Cambria" pitchFamily="18" charset="0"/>
              </a:rPr>
            </a:br>
            <a:r>
              <a:rPr lang="en-US" dirty="0" smtClean="0">
                <a:latin typeface="Cambria" pitchFamily="18" charset="0"/>
              </a:rPr>
              <a:t>ADCSRA </a:t>
            </a:r>
            <a:r>
              <a:rPr lang="en-US" dirty="0">
                <a:latin typeface="Cambria" pitchFamily="18" charset="0"/>
              </a:rPr>
              <a:t>|= 1&lt;&lt;ADPS2;</a:t>
            </a:r>
            <a:br>
              <a:rPr lang="en-US" dirty="0">
                <a:latin typeface="Cambria" pitchFamily="18" charset="0"/>
              </a:rPr>
            </a:br>
            <a:r>
              <a:rPr lang="en-US" dirty="0">
                <a:latin typeface="Cambria" pitchFamily="18" charset="0"/>
              </a:rPr>
              <a:t>ADMUX |= (1&lt;&lt;REFS0) | (1&lt;&lt;REFS1</a:t>
            </a:r>
            <a:r>
              <a:rPr lang="en-US" dirty="0" smtClean="0">
                <a:latin typeface="Cambria" pitchFamily="18" charset="0"/>
              </a:rPr>
              <a:t>) |  ( 1&lt;&lt; ADLAR ) ;</a:t>
            </a:r>
            <a:r>
              <a:rPr lang="en-US" dirty="0">
                <a:latin typeface="Cambria" pitchFamily="18" charset="0"/>
              </a:rPr>
              <a:t/>
            </a:r>
            <a:br>
              <a:rPr lang="en-US" dirty="0">
                <a:latin typeface="Cambria" pitchFamily="18" charset="0"/>
              </a:rPr>
            </a:br>
            <a:r>
              <a:rPr lang="en-US" dirty="0">
                <a:latin typeface="Cambria" pitchFamily="18" charset="0"/>
              </a:rPr>
              <a:t>ADCSRA |= 1&lt;&lt;ADIE;</a:t>
            </a:r>
            <a:br>
              <a:rPr lang="en-US" dirty="0">
                <a:latin typeface="Cambria" pitchFamily="18" charset="0"/>
              </a:rPr>
            </a:br>
            <a:r>
              <a:rPr lang="en-US" dirty="0">
                <a:latin typeface="Cambria" pitchFamily="18" charset="0"/>
              </a:rPr>
              <a:t>ADCSRA |= 1&lt;&lt;ADEN;</a:t>
            </a:r>
            <a:br>
              <a:rPr lang="en-US" dirty="0">
                <a:latin typeface="Cambria" pitchFamily="18" charset="0"/>
              </a:rPr>
            </a:br>
            <a:r>
              <a:rPr lang="en-US" dirty="0">
                <a:latin typeface="Cambria" pitchFamily="18" charset="0"/>
              </a:rPr>
              <a:t/>
            </a:r>
            <a:br>
              <a:rPr lang="en-US" dirty="0">
                <a:latin typeface="Cambria" pitchFamily="18" charset="0"/>
              </a:rPr>
            </a:br>
            <a:r>
              <a:rPr lang="en-US" dirty="0" err="1">
                <a:latin typeface="Cambria" pitchFamily="18" charset="0"/>
              </a:rPr>
              <a:t>sei</a:t>
            </a:r>
            <a:r>
              <a:rPr lang="en-US" dirty="0" smtClean="0">
                <a:latin typeface="Cambria" pitchFamily="18" charset="0"/>
              </a:rPr>
              <a:t>( );</a:t>
            </a:r>
            <a:r>
              <a:rPr lang="en-US" dirty="0">
                <a:latin typeface="Cambria" pitchFamily="18" charset="0"/>
              </a:rPr>
              <a:t/>
            </a:r>
            <a:br>
              <a:rPr lang="en-US" dirty="0">
                <a:latin typeface="Cambria" pitchFamily="18" charset="0"/>
              </a:rPr>
            </a:br>
            <a:r>
              <a:rPr lang="en-US" dirty="0">
                <a:latin typeface="Cambria" pitchFamily="18" charset="0"/>
              </a:rPr>
              <a:t/>
            </a:r>
            <a:br>
              <a:rPr lang="en-US" dirty="0">
                <a:latin typeface="Cambria" pitchFamily="18" charset="0"/>
              </a:rPr>
            </a:br>
            <a:r>
              <a:rPr lang="en-US" dirty="0">
                <a:latin typeface="Cambria" pitchFamily="18" charset="0"/>
              </a:rPr>
              <a:t>ADCSRA |= 1&lt;&lt;ADSC;</a:t>
            </a:r>
            <a:br>
              <a:rPr lang="en-US" dirty="0">
                <a:latin typeface="Cambria" pitchFamily="18" charset="0"/>
              </a:rPr>
            </a:br>
            <a:r>
              <a:rPr lang="en-US" dirty="0" smtClean="0">
                <a:latin typeface="Cambria" pitchFamily="18" charset="0"/>
              </a:rPr>
              <a:t>	while (1){}</a:t>
            </a:r>
          </a:p>
          <a:p>
            <a:r>
              <a:rPr lang="en-US" dirty="0" smtClean="0">
                <a:latin typeface="Cambria" pitchFamily="18" charset="0"/>
              </a:rPr>
              <a:t>}</a:t>
            </a:r>
            <a:r>
              <a:rPr lang="en-US" dirty="0">
                <a:latin typeface="Cambria" pitchFamily="18" charset="0"/>
              </a:rPr>
              <a:t/>
            </a:r>
            <a:br>
              <a:rPr lang="en-US" dirty="0">
                <a:latin typeface="Cambria" pitchFamily="18" charset="0"/>
              </a:rPr>
            </a:br>
            <a:r>
              <a:rPr lang="en-US" dirty="0">
                <a:latin typeface="Cambria" pitchFamily="18" charset="0"/>
              </a:rPr>
              <a:t>ISR(</a:t>
            </a:r>
            <a:r>
              <a:rPr lang="en-US" dirty="0" err="1">
                <a:latin typeface="Cambria" pitchFamily="18" charset="0"/>
              </a:rPr>
              <a:t>ADC_vect</a:t>
            </a:r>
            <a:r>
              <a:rPr lang="en-US" dirty="0">
                <a:latin typeface="Cambria" pitchFamily="18" charset="0"/>
              </a:rPr>
              <a:t>)</a:t>
            </a:r>
            <a:br>
              <a:rPr lang="en-US" dirty="0">
                <a:latin typeface="Cambria" pitchFamily="18" charset="0"/>
              </a:rPr>
            </a:br>
            <a:r>
              <a:rPr lang="en-US" dirty="0">
                <a:latin typeface="Cambria" pitchFamily="18" charset="0"/>
              </a:rPr>
              <a:t>{</a:t>
            </a:r>
            <a:br>
              <a:rPr lang="en-US" dirty="0">
                <a:latin typeface="Cambria" pitchFamily="18" charset="0"/>
              </a:rPr>
            </a:br>
            <a:r>
              <a:rPr lang="en-US" dirty="0">
                <a:latin typeface="Cambria" pitchFamily="18" charset="0"/>
              </a:rPr>
              <a:t>uint8_t </a:t>
            </a:r>
            <a:r>
              <a:rPr lang="en-US" dirty="0" smtClean="0">
                <a:latin typeface="Cambria" pitchFamily="18" charset="0"/>
              </a:rPr>
              <a:t>low_1 </a:t>
            </a:r>
            <a:r>
              <a:rPr lang="en-US" dirty="0">
                <a:latin typeface="Cambria" pitchFamily="18" charset="0"/>
              </a:rPr>
              <a:t>= ADCL;</a:t>
            </a:r>
            <a:br>
              <a:rPr lang="en-US" dirty="0">
                <a:latin typeface="Cambria" pitchFamily="18" charset="0"/>
              </a:rPr>
            </a:br>
            <a:r>
              <a:rPr lang="en-US" dirty="0">
                <a:latin typeface="Cambria" pitchFamily="18" charset="0"/>
              </a:rPr>
              <a:t>uint16_t </a:t>
            </a:r>
            <a:r>
              <a:rPr lang="en-US" dirty="0" err="1" smtClean="0">
                <a:latin typeface="Cambria" pitchFamily="18" charset="0"/>
              </a:rPr>
              <a:t>output_ans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>
                <a:latin typeface="Cambria" pitchFamily="18" charset="0"/>
              </a:rPr>
              <a:t>= ADCH</a:t>
            </a:r>
            <a:r>
              <a:rPr lang="en-US" dirty="0" smtClean="0">
                <a:latin typeface="Cambria" pitchFamily="18" charset="0"/>
              </a:rPr>
              <a:t>&lt;&lt;2 </a:t>
            </a:r>
            <a:r>
              <a:rPr lang="en-US" dirty="0">
                <a:latin typeface="Cambria" pitchFamily="18" charset="0"/>
              </a:rPr>
              <a:t>| </a:t>
            </a:r>
            <a:r>
              <a:rPr lang="en-US" dirty="0" smtClean="0">
                <a:latin typeface="Cambria" pitchFamily="18" charset="0"/>
              </a:rPr>
              <a:t>low_1&gt;&gt;6;</a:t>
            </a:r>
            <a:r>
              <a:rPr lang="en-US" dirty="0">
                <a:latin typeface="Cambria" pitchFamily="18" charset="0"/>
              </a:rPr>
              <a:t/>
            </a:r>
            <a:br>
              <a:rPr lang="en-US" dirty="0">
                <a:latin typeface="Cambria" pitchFamily="18" charset="0"/>
              </a:rPr>
            </a:br>
            <a:r>
              <a:rPr lang="en-US" dirty="0" smtClean="0">
                <a:latin typeface="Cambria" pitchFamily="18" charset="0"/>
              </a:rPr>
              <a:t>ADCSRA </a:t>
            </a:r>
            <a:r>
              <a:rPr lang="en-US" dirty="0">
                <a:latin typeface="Cambria" pitchFamily="18" charset="0"/>
              </a:rPr>
              <a:t>|= 1&lt;&lt;ADSC; </a:t>
            </a:r>
            <a:br>
              <a:rPr lang="en-US" dirty="0">
                <a:latin typeface="Cambria" pitchFamily="18" charset="0"/>
              </a:rPr>
            </a:br>
            <a:r>
              <a:rPr lang="en-US" dirty="0" smtClean="0">
                <a:latin typeface="Cambria" pitchFamily="18" charset="0"/>
              </a:rPr>
              <a:t>}</a:t>
            </a:r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11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484310" y="1436706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THANK YOU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6476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 ADC converts an input voltage into a </a:t>
            </a:r>
            <a:r>
              <a:rPr lang="en-US" dirty="0" smtClean="0"/>
              <a:t>number and </a:t>
            </a:r>
            <a:r>
              <a:rPr lang="en-US" dirty="0"/>
              <a:t>has a resolution.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10 Bit ADC has a range of 0-1023. (2^10=1024)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ADC also has a Reference voltage(</a:t>
            </a:r>
            <a:r>
              <a:rPr lang="en-US" dirty="0" err="1"/>
              <a:t>ARef</a:t>
            </a:r>
            <a:r>
              <a:rPr lang="en-US" dirty="0"/>
              <a:t>).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input voltage is GND the output is 0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input voltage is equal to </a:t>
            </a:r>
            <a:r>
              <a:rPr lang="en-US" dirty="0" err="1"/>
              <a:t>ARef</a:t>
            </a:r>
            <a:r>
              <a:rPr lang="en-US" dirty="0"/>
              <a:t> the output is </a:t>
            </a:r>
            <a:r>
              <a:rPr lang="en-US" dirty="0" smtClean="0"/>
              <a:t>1023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So </a:t>
            </a:r>
            <a:r>
              <a:rPr lang="en-US" dirty="0"/>
              <a:t>the input range is 0-ARef and digital output is 0-1023.</a:t>
            </a:r>
          </a:p>
        </p:txBody>
      </p:sp>
    </p:spTree>
    <p:extLst>
      <p:ext uri="{BB962C8B-B14F-4D97-AF65-F5344CB8AC3E}">
        <p14:creationId xmlns:p14="http://schemas.microsoft.com/office/powerpoint/2010/main" val="1311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932" y="-287977"/>
            <a:ext cx="10018713" cy="1752599"/>
          </a:xfrm>
        </p:spPr>
        <p:txBody>
          <a:bodyPr/>
          <a:lstStyle/>
          <a:p>
            <a:r>
              <a:rPr lang="en-US" dirty="0" smtClean="0"/>
              <a:t>ADC PINS in </a:t>
            </a:r>
            <a:r>
              <a:rPr lang="en-US" dirty="0" err="1" smtClean="0"/>
              <a:t>ATMega</a:t>
            </a:r>
            <a:r>
              <a:rPr lang="en-US" dirty="0" smtClean="0"/>
              <a:t> 16</a:t>
            </a:r>
            <a:endParaRPr lang="en-US" dirty="0"/>
          </a:p>
        </p:txBody>
      </p:sp>
      <p:pic>
        <p:nvPicPr>
          <p:cNvPr id="1026" name="Picture 2" descr="F:\Avineil\Pdf\AVR_Line follower session\ATmega16 Pin Diagr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375" y="1277465"/>
            <a:ext cx="4314053" cy="542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731640" y="3378240"/>
              <a:ext cx="664920" cy="579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15800" y="3314880"/>
                <a:ext cx="696600" cy="18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53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To configure the working of the ADC we have different registers 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ADC </a:t>
            </a:r>
            <a:r>
              <a:rPr lang="en-US" b="1" dirty="0"/>
              <a:t>Multiplexer Selection Register – ADMUX</a:t>
            </a:r>
            <a:r>
              <a:rPr lang="en-US" dirty="0"/>
              <a:t> : For selecting the reference voltage and the input channel.</a:t>
            </a:r>
          </a:p>
          <a:p>
            <a:r>
              <a:rPr lang="en-US" b="1" dirty="0"/>
              <a:t>ADC Control and Status Register A – ADCSRA</a:t>
            </a:r>
            <a:r>
              <a:rPr lang="en-US" dirty="0"/>
              <a:t> : As the name says it has the status of ADC and is also use for controlling it.</a:t>
            </a:r>
          </a:p>
          <a:p>
            <a:r>
              <a:rPr lang="en-US" b="1" dirty="0"/>
              <a:t>The ADC Data Register – ADCL and ADCH</a:t>
            </a:r>
            <a:r>
              <a:rPr lang="en-US" dirty="0"/>
              <a:t> : The final result of conversion is here.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0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435" y="0"/>
            <a:ext cx="10018713" cy="1752599"/>
          </a:xfrm>
        </p:spPr>
        <p:txBody>
          <a:bodyPr/>
          <a:lstStyle/>
          <a:p>
            <a:r>
              <a:rPr lang="en-US" dirty="0" smtClean="0"/>
              <a:t>Algorithm for using ADC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6185" y="3308267"/>
            <a:ext cx="10018713" cy="312420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Enable global interrupts </a:t>
            </a:r>
          </a:p>
          <a:p>
            <a:r>
              <a:rPr lang="en-US" dirty="0" smtClean="0"/>
              <a:t>Selecting the correct clock frequency for maximum resolution ( 50 – 200 KHz)</a:t>
            </a:r>
          </a:p>
          <a:p>
            <a:r>
              <a:rPr lang="en-US" dirty="0" smtClean="0"/>
              <a:t>Selecting the input pin</a:t>
            </a:r>
          </a:p>
          <a:p>
            <a:r>
              <a:rPr lang="en-US" dirty="0" smtClean="0"/>
              <a:t>Set the ADC Interrupt Enable</a:t>
            </a:r>
          </a:p>
          <a:p>
            <a:r>
              <a:rPr lang="en-US" dirty="0" smtClean="0"/>
              <a:t>Enabling the ADC </a:t>
            </a:r>
          </a:p>
          <a:p>
            <a:r>
              <a:rPr lang="en-US" dirty="0" smtClean="0"/>
              <a:t>Start the ADC conversion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47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Control and Selection Registers for ADC</a:t>
            </a:r>
            <a:endParaRPr lang="en-US" dirty="0"/>
          </a:p>
        </p:txBody>
      </p:sp>
      <p:pic>
        <p:nvPicPr>
          <p:cNvPr id="2050" name="Picture 2" descr="F:\Avineil\Pdf\AVR_Line follower session\Screenshot (4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728" y="2864881"/>
            <a:ext cx="825023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Avineil\Pdf\AVR_Line follower session\Screenshot (58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730" y="4465638"/>
            <a:ext cx="8124833" cy="100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58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438" y="-252351"/>
            <a:ext cx="10018713" cy="1752599"/>
          </a:xfrm>
        </p:spPr>
        <p:txBody>
          <a:bodyPr/>
          <a:lstStyle/>
          <a:p>
            <a:r>
              <a:rPr lang="en-US" dirty="0" smtClean="0"/>
              <a:t>Setting the Input Pin</a:t>
            </a:r>
            <a:endParaRPr lang="en-US" dirty="0"/>
          </a:p>
        </p:txBody>
      </p:sp>
      <p:pic>
        <p:nvPicPr>
          <p:cNvPr id="6146" name="Picture 2" descr="F:\Avineil\Pdf\AVR_Line follower session\Pic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157" y="2238643"/>
            <a:ext cx="3088668" cy="39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48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Pre-</a:t>
            </a:r>
            <a:r>
              <a:rPr lang="en-US" dirty="0" err="1" smtClean="0"/>
              <a:t>Scaler</a:t>
            </a:r>
            <a:r>
              <a:rPr lang="en-US" dirty="0" smtClean="0"/>
              <a:t> for ADC conversion</a:t>
            </a:r>
            <a:endParaRPr lang="en-US" dirty="0"/>
          </a:p>
        </p:txBody>
      </p:sp>
      <p:pic>
        <p:nvPicPr>
          <p:cNvPr id="3074" name="Picture 2" descr="F:\Avineil\Pdf\AVR_Line follower session\Screenshot (5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993" y="2309607"/>
            <a:ext cx="8837427" cy="376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9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Reference Voltage </a:t>
            </a:r>
            <a:endParaRPr lang="en-US" dirty="0"/>
          </a:p>
        </p:txBody>
      </p:sp>
      <p:pic>
        <p:nvPicPr>
          <p:cNvPr id="4098" name="Picture 2" descr="F:\Avineil\Pdf\AVR_Line follower session\Screenshot (5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73" y="2687347"/>
            <a:ext cx="8866727" cy="233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05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579</TotalTime>
  <Words>185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Cambria</vt:lpstr>
      <vt:lpstr>Corbel</vt:lpstr>
      <vt:lpstr>Parallax</vt:lpstr>
      <vt:lpstr>ANALOG TO DIGITAL CONVERTOR</vt:lpstr>
      <vt:lpstr>ADC</vt:lpstr>
      <vt:lpstr>ADC PINS in ATMega 16</vt:lpstr>
      <vt:lpstr>ADC REGISTERS</vt:lpstr>
      <vt:lpstr>Algorithm for using ADC </vt:lpstr>
      <vt:lpstr>The Control and Selection Registers for ADC</vt:lpstr>
      <vt:lpstr>Setting the Input Pin</vt:lpstr>
      <vt:lpstr>Setting the Pre-Scaler for ADC conversion</vt:lpstr>
      <vt:lpstr>Setting the Reference Voltage </vt:lpstr>
      <vt:lpstr>Storing the Output Number </vt:lpstr>
      <vt:lpstr>Our Code Finally !  For ADLAR = 0</vt:lpstr>
      <vt:lpstr>Our Code Finally !  For ADLAR = 1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AVR</dc:title>
  <dc:creator>Parth Kothari</dc:creator>
  <cp:lastModifiedBy>Deepak Goyadi</cp:lastModifiedBy>
  <cp:revision>44</cp:revision>
  <dcterms:created xsi:type="dcterms:W3CDTF">2016-01-07T07:18:49Z</dcterms:created>
  <dcterms:modified xsi:type="dcterms:W3CDTF">2016-01-17T14:53:30Z</dcterms:modified>
</cp:coreProperties>
</file>