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6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-9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7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22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1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3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2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1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2ABBB8-0818-472A-A701-07B66156E2EC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28400" y="2137893"/>
            <a:ext cx="8574622" cy="1124278"/>
          </a:xfrm>
        </p:spPr>
        <p:txBody>
          <a:bodyPr/>
          <a:lstStyle/>
          <a:p>
            <a:r>
              <a:rPr lang="en-US" sz="6600" dirty="0" smtClean="0"/>
              <a:t>Introduction</a:t>
            </a:r>
            <a:r>
              <a:rPr lang="en-US" dirty="0" smtClean="0"/>
              <a:t> to PWM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Electronics Club, IIT Bombay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97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Pulse Width Modulation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dirty="0"/>
              <a:t>main use is to allow the control of the power supplied to electrical devices, especially to inertial loads such as </a:t>
            </a:r>
            <a:r>
              <a:rPr lang="en-US" dirty="0" smtClean="0"/>
              <a:t>motors.</a:t>
            </a:r>
          </a:p>
          <a:p>
            <a:r>
              <a:rPr lang="en-US" dirty="0"/>
              <a:t>The average value of voltage (and current) fed to the load is controlled by turning the switch between supply and load on and off at a fast rate. The longer the switch is on compared to the off periods, the higher the total power supplied to the load.</a:t>
            </a:r>
          </a:p>
        </p:txBody>
      </p:sp>
    </p:spTree>
    <p:extLst>
      <p:ext uri="{BB962C8B-B14F-4D97-AF65-F5344CB8AC3E}">
        <p14:creationId xmlns:p14="http://schemas.microsoft.com/office/powerpoint/2010/main" val="2332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5929" y="-138897"/>
            <a:ext cx="10515600" cy="182428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Duty Cycle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Avineil\Pictures\Screenshots\Screenshot (4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33" y="1404393"/>
            <a:ext cx="8206451" cy="511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19" y="0"/>
            <a:ext cx="10018713" cy="1752599"/>
          </a:xfrm>
        </p:spPr>
        <p:txBody>
          <a:bodyPr/>
          <a:lstStyle/>
          <a:p>
            <a:r>
              <a:rPr lang="en-US" dirty="0" smtClean="0"/>
              <a:t>PWM Pins on </a:t>
            </a:r>
            <a:r>
              <a:rPr lang="en-US" dirty="0" err="1" smtClean="0"/>
              <a:t>ATMega</a:t>
            </a:r>
            <a:r>
              <a:rPr lang="en-US" dirty="0" smtClean="0"/>
              <a:t> 16</a:t>
            </a:r>
            <a:endParaRPr lang="en-US" dirty="0"/>
          </a:p>
        </p:txBody>
      </p:sp>
      <p:pic>
        <p:nvPicPr>
          <p:cNvPr id="2050" name="Picture 2" descr="F:\Avineil\Pdf\AVR_Line follower session\ATmega16 Pin 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90" y="1361509"/>
            <a:ext cx="4277910" cy="53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72668" y="2026099"/>
            <a:ext cx="2916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The PWM pins are –</a:t>
            </a:r>
          </a:p>
          <a:p>
            <a:r>
              <a:rPr lang="en-US" dirty="0" smtClean="0">
                <a:latin typeface="Calibri" pitchFamily="34" charset="0"/>
              </a:rPr>
              <a:t>OC0 </a:t>
            </a:r>
          </a:p>
          <a:p>
            <a:r>
              <a:rPr lang="en-US" dirty="0" smtClean="0">
                <a:latin typeface="Calibri" pitchFamily="34" charset="0"/>
              </a:rPr>
              <a:t>OC1A</a:t>
            </a:r>
          </a:p>
          <a:p>
            <a:r>
              <a:rPr lang="en-US" dirty="0" smtClean="0">
                <a:latin typeface="Calibri" pitchFamily="34" charset="0"/>
              </a:rPr>
              <a:t>OC1B</a:t>
            </a:r>
          </a:p>
          <a:p>
            <a:r>
              <a:rPr lang="en-US" dirty="0" smtClean="0">
                <a:latin typeface="Calibri" pitchFamily="34" charset="0"/>
              </a:rPr>
              <a:t>OC2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04" y="-185195"/>
            <a:ext cx="10018713" cy="1752599"/>
          </a:xfrm>
        </p:spPr>
        <p:txBody>
          <a:bodyPr/>
          <a:lstStyle/>
          <a:p>
            <a:r>
              <a:rPr lang="en-US" dirty="0" smtClean="0"/>
              <a:t>Generating the required waveform</a:t>
            </a:r>
            <a:endParaRPr lang="en-US" dirty="0"/>
          </a:p>
        </p:txBody>
      </p:sp>
      <p:pic>
        <p:nvPicPr>
          <p:cNvPr id="3074" name="Picture 2" descr="F:\Avineil\Pdf\AVR_Line follower session\Screenshot (4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35" y="1176421"/>
            <a:ext cx="8675547" cy="54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06592" y="5683170"/>
            <a:ext cx="8449519" cy="26621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PWM pins to output </a:t>
            </a:r>
            <a:endParaRPr lang="en-US" dirty="0"/>
          </a:p>
        </p:txBody>
      </p:sp>
      <p:pic>
        <p:nvPicPr>
          <p:cNvPr id="4098" name="Picture 2" descr="F:\Avineil\Pdf\AVR_Line follower session\Screenshot (4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89" y="2658961"/>
            <a:ext cx="7253689" cy="397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4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736" y="292262"/>
            <a:ext cx="10018713" cy="1386068"/>
          </a:xfrm>
        </p:spPr>
        <p:txBody>
          <a:bodyPr/>
          <a:lstStyle/>
          <a:p>
            <a:r>
              <a:rPr lang="en-US" dirty="0" smtClean="0"/>
              <a:t>Our Code for PWM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66755"/>
            <a:ext cx="10018713" cy="4124446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alibri" pitchFamily="34" charset="0"/>
              </a:rPr>
              <a:t>#include &lt;</a:t>
            </a:r>
            <a:r>
              <a:rPr lang="en-US" sz="1800" b="1" dirty="0" err="1">
                <a:latin typeface="Calibri" pitchFamily="34" charset="0"/>
              </a:rPr>
              <a:t>avr</a:t>
            </a:r>
            <a:r>
              <a:rPr lang="en-US" sz="1800" b="1" dirty="0">
                <a:latin typeface="Calibri" pitchFamily="34" charset="0"/>
              </a:rPr>
              <a:t>/</a:t>
            </a:r>
            <a:r>
              <a:rPr lang="en-US" sz="1800" b="1" dirty="0" err="1">
                <a:latin typeface="Calibri" pitchFamily="34" charset="0"/>
              </a:rPr>
              <a:t>io.h</a:t>
            </a:r>
            <a:r>
              <a:rPr lang="en-US" sz="1800" b="1" dirty="0">
                <a:latin typeface="Calibri" pitchFamily="34" charset="0"/>
              </a:rPr>
              <a:t>&gt;</a:t>
            </a:r>
            <a:br>
              <a:rPr lang="en-US" sz="1800" b="1" dirty="0">
                <a:latin typeface="Calibri" pitchFamily="34" charset="0"/>
              </a:rPr>
            </a:br>
            <a:r>
              <a:rPr lang="en-US" sz="1800" b="1" dirty="0" err="1">
                <a:latin typeface="Calibri" pitchFamily="34" charset="0"/>
              </a:rPr>
              <a:t>int</a:t>
            </a:r>
            <a:r>
              <a:rPr lang="en-US" sz="1800" b="1" dirty="0">
                <a:latin typeface="Calibri" pitchFamily="34" charset="0"/>
              </a:rPr>
              <a:t> main(void)</a:t>
            </a:r>
            <a:br>
              <a:rPr lang="en-US" sz="1800" b="1" dirty="0">
                <a:latin typeface="Calibri" pitchFamily="34" charset="0"/>
              </a:rPr>
            </a:br>
            <a:r>
              <a:rPr lang="en-US" sz="1800" b="1" dirty="0">
                <a:latin typeface="Calibri" pitchFamily="34" charset="0"/>
              </a:rPr>
              <a:t>{</a:t>
            </a:r>
            <a:br>
              <a:rPr lang="en-US" sz="1800" b="1" dirty="0">
                <a:latin typeface="Calibri" pitchFamily="34" charset="0"/>
              </a:rPr>
            </a:br>
            <a:endParaRPr lang="en-US" sz="1800" b="1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</a:rPr>
              <a:t>DDRD </a:t>
            </a:r>
            <a:r>
              <a:rPr lang="en-US" sz="1800" b="1" dirty="0">
                <a:latin typeface="Calibri" pitchFamily="34" charset="0"/>
              </a:rPr>
              <a:t>|= 0xFF;</a:t>
            </a:r>
            <a:br>
              <a:rPr lang="en-US" sz="1800" b="1" dirty="0">
                <a:latin typeface="Calibri" pitchFamily="34" charset="0"/>
              </a:rPr>
            </a:br>
            <a:r>
              <a:rPr lang="en-US" sz="1800" b="1" dirty="0">
                <a:latin typeface="Calibri" pitchFamily="34" charset="0"/>
              </a:rPr>
              <a:t>TCCR1A |= 1&lt;&lt;WGM11 | 1&lt;&lt;COM1A1 | 1&lt;&lt;COM1A0;</a:t>
            </a:r>
            <a:br>
              <a:rPr lang="en-US" sz="1800" b="1" dirty="0">
                <a:latin typeface="Calibri" pitchFamily="34" charset="0"/>
              </a:rPr>
            </a:br>
            <a:r>
              <a:rPr lang="en-US" sz="1800" b="1" dirty="0">
                <a:latin typeface="Calibri" pitchFamily="34" charset="0"/>
              </a:rPr>
              <a:t>TCCR1B |= 1&lt;&lt;WGM13 | 1&lt;&lt;WGM12 | 1&lt;&lt;CS10;</a:t>
            </a:r>
            <a:br>
              <a:rPr lang="en-US" sz="1800" b="1" dirty="0">
                <a:latin typeface="Calibri" pitchFamily="34" charset="0"/>
              </a:rPr>
            </a:br>
            <a:r>
              <a:rPr lang="en-US" sz="1800" b="1" dirty="0">
                <a:latin typeface="Calibri" pitchFamily="34" charset="0"/>
              </a:rPr>
              <a:t>ICR1A = </a:t>
            </a:r>
            <a:r>
              <a:rPr lang="en-US" sz="1800" b="1" dirty="0" smtClean="0">
                <a:latin typeface="Calibri" pitchFamily="34" charset="0"/>
              </a:rPr>
              <a:t>24999;              // We assume the frequency we want, and divide it by F_CPU to get the count</a:t>
            </a:r>
            <a:r>
              <a:rPr lang="en-US" sz="1800" b="1" dirty="0">
                <a:latin typeface="Calibri" pitchFamily="34" charset="0"/>
              </a:rPr>
              <a:t/>
            </a:r>
            <a:br>
              <a:rPr lang="en-US" sz="1800" b="1" dirty="0">
                <a:latin typeface="Calibri" pitchFamily="34" charset="0"/>
              </a:rPr>
            </a:br>
            <a:r>
              <a:rPr lang="en-US" sz="1800" b="1" dirty="0" smtClean="0">
                <a:latin typeface="Calibri" pitchFamily="34" charset="0"/>
              </a:rPr>
              <a:t>				      // In this case, we have set a frequency of 40 Hz</a:t>
            </a:r>
            <a:r>
              <a:rPr lang="en-US" sz="1800" b="1" dirty="0">
                <a:latin typeface="Calibri" pitchFamily="34" charset="0"/>
              </a:rPr>
              <a:t/>
            </a:r>
            <a:br>
              <a:rPr lang="en-US" sz="1800" b="1" dirty="0">
                <a:latin typeface="Calibri" pitchFamily="34" charset="0"/>
              </a:rPr>
            </a:br>
            <a:r>
              <a:rPr lang="en-US" sz="1800" b="1" dirty="0">
                <a:latin typeface="Calibri" pitchFamily="34" charset="0"/>
              </a:rPr>
              <a:t>OCR1A = </a:t>
            </a:r>
            <a:r>
              <a:rPr lang="en-US" sz="1800" b="1" dirty="0" smtClean="0">
                <a:latin typeface="Calibri" pitchFamily="34" charset="0"/>
              </a:rPr>
              <a:t>ICR1A </a:t>
            </a:r>
            <a:r>
              <a:rPr lang="en-US" sz="1800" b="1" dirty="0">
                <a:latin typeface="Calibri" pitchFamily="34" charset="0"/>
              </a:rPr>
              <a:t>- t</a:t>
            </a:r>
            <a:r>
              <a:rPr lang="en-US" sz="1800" b="1" dirty="0" smtClean="0">
                <a:latin typeface="Calibri" pitchFamily="34" charset="0"/>
              </a:rPr>
              <a:t>; // t is the time for which u want the pulse to be high</a:t>
            </a:r>
            <a:r>
              <a:rPr lang="en-US" sz="1800" b="1" dirty="0">
                <a:latin typeface="Calibri" pitchFamily="34" charset="0"/>
              </a:rPr>
              <a:t/>
            </a:r>
            <a:br>
              <a:rPr lang="en-US" sz="1800" b="1" dirty="0">
                <a:latin typeface="Calibri" pitchFamily="34" charset="0"/>
              </a:rPr>
            </a:br>
            <a:r>
              <a:rPr lang="en-US" sz="1800" b="1" dirty="0" smtClean="0">
                <a:latin typeface="Calibri" pitchFamily="34" charset="0"/>
              </a:rPr>
              <a:t>			      // We are using the inverted mode, hence we assign from the </a:t>
            </a:r>
            <a:r>
              <a:rPr lang="en-US" sz="1800" b="1" dirty="0" smtClean="0">
                <a:latin typeface="Calibri" pitchFamily="34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>
                <a:latin typeface="Calibri" pitchFamily="34" charset="0"/>
              </a:rPr>
              <a:t>	</a:t>
            </a:r>
            <a:r>
              <a:rPr lang="en-US" sz="1800" b="1" dirty="0" smtClean="0">
                <a:latin typeface="Calibri" pitchFamily="34" charset="0"/>
              </a:rPr>
              <a:t>		      // t can be any </a:t>
            </a:r>
            <a:r>
              <a:rPr lang="en-US" sz="1800" b="1" smtClean="0">
                <a:latin typeface="Calibri" pitchFamily="34" charset="0"/>
              </a:rPr>
              <a:t>value from 1 – 24998 :P</a:t>
            </a:r>
            <a:r>
              <a:rPr lang="en-US" sz="1800" b="1" dirty="0">
                <a:latin typeface="Calibri" pitchFamily="34" charset="0"/>
              </a:rPr>
              <a:t/>
            </a:r>
            <a:br>
              <a:rPr lang="en-US" sz="1800" b="1" dirty="0">
                <a:latin typeface="Calibri" pitchFamily="34" charset="0"/>
              </a:rPr>
            </a:br>
            <a:r>
              <a:rPr lang="en-US" sz="1800" b="1" dirty="0">
                <a:latin typeface="Calibri" pitchFamily="34" charset="0"/>
              </a:rPr>
              <a:t>while (1)</a:t>
            </a:r>
            <a:br>
              <a:rPr lang="en-US" sz="1800" b="1" dirty="0">
                <a:latin typeface="Calibri" pitchFamily="34" charset="0"/>
              </a:rPr>
            </a:br>
            <a:r>
              <a:rPr lang="en-US" sz="1800" b="1" dirty="0" smtClean="0">
                <a:latin typeface="Calibri" pitchFamily="34" charset="0"/>
              </a:rPr>
              <a:t>{</a:t>
            </a:r>
            <a:r>
              <a:rPr lang="en-US" sz="1800" b="1" dirty="0">
                <a:latin typeface="Calibri" pitchFamily="34" charset="0"/>
              </a:rPr>
              <a:t/>
            </a:r>
            <a:br>
              <a:rPr lang="en-US" sz="1800" b="1" dirty="0">
                <a:latin typeface="Calibri" pitchFamily="34" charset="0"/>
              </a:rPr>
            </a:br>
            <a:r>
              <a:rPr lang="en-US" sz="1800" b="1" dirty="0">
                <a:latin typeface="Calibri" pitchFamily="34" charset="0"/>
              </a:rPr>
              <a:t>}</a:t>
            </a:r>
            <a:br>
              <a:rPr lang="en-US" sz="1800" b="1" dirty="0">
                <a:latin typeface="Calibri" pitchFamily="34" charset="0"/>
              </a:rPr>
            </a:br>
            <a:endParaRPr lang="en-US" sz="1800" b="1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</a:rPr>
              <a:t>	}</a:t>
            </a:r>
            <a:endParaRPr lang="en-US" sz="1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5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166</TotalTime>
  <Words>74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Introduction to PWM</vt:lpstr>
      <vt:lpstr>Pulse Width Modulation</vt:lpstr>
      <vt:lpstr>Duty Cycle </vt:lpstr>
      <vt:lpstr>PWM Pins on ATMega 16</vt:lpstr>
      <vt:lpstr>Generating the required waveform</vt:lpstr>
      <vt:lpstr>Setting the PWM pins to output </vt:lpstr>
      <vt:lpstr>Our Code for PWM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AVR</dc:title>
  <dc:creator>Parth Kothari</dc:creator>
  <cp:lastModifiedBy>Neo Maverick</cp:lastModifiedBy>
  <cp:revision>24</cp:revision>
  <dcterms:created xsi:type="dcterms:W3CDTF">2016-01-07T07:18:49Z</dcterms:created>
  <dcterms:modified xsi:type="dcterms:W3CDTF">2016-01-17T04:45:12Z</dcterms:modified>
</cp:coreProperties>
</file>