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elmadafri/the-wildfire-datase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26044" y="3055888"/>
            <a:ext cx="6870861" cy="2308324"/>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Times New Roman" panose="02020603050405020304" pitchFamily="18" charset="0"/>
              </a:rPr>
              <a:t>Forest Fire Detection</a:t>
            </a:r>
            <a:br>
              <a:rPr lang="en-US" sz="3600" b="1" dirty="0">
                <a:solidFill>
                  <a:schemeClr val="bg1"/>
                </a:solidFill>
                <a:latin typeface="Calibri" panose="020F0502020204030204" pitchFamily="34" charset="0"/>
                <a:cs typeface="Times New Roman" panose="02020603050405020304" pitchFamily="18" charset="0"/>
              </a:rPr>
            </a:br>
            <a:r>
              <a:rPr lang="en-US" sz="3600" b="1" dirty="0">
                <a:solidFill>
                  <a:schemeClr val="bg1"/>
                </a:solidFill>
                <a:latin typeface="Calibri" panose="020F0502020204030204" pitchFamily="34" charset="0"/>
                <a:cs typeface="Times New Roman" panose="02020603050405020304" pitchFamily="18" charset="0"/>
              </a:rPr>
              <a:t>K.ROHITH</a:t>
            </a:r>
          </a:p>
          <a:p>
            <a:r>
              <a:rPr lang="en-US" sz="3600" b="1" dirty="0">
                <a:solidFill>
                  <a:schemeClr val="bg1"/>
                </a:solidFill>
                <a:latin typeface="Calibri" panose="020F0502020204030204" pitchFamily="34" charset="0"/>
                <a:cs typeface="Times New Roman" panose="02020603050405020304" pitchFamily="18" charset="0"/>
              </a:rPr>
              <a:t>Student ID-STU67627af91d3cd1734507257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2" name="Rectangle 1">
            <a:extLst>
              <a:ext uri="{FF2B5EF4-FFF2-40B4-BE49-F238E27FC236}">
                <a16:creationId xmlns:a16="http://schemas.microsoft.com/office/drawing/2014/main" id="{213CB3FB-64F1-4BC9-BCAC-55D3EDA514BC}"/>
              </a:ext>
            </a:extLst>
          </p:cNvPr>
          <p:cNvSpPr>
            <a:spLocks noChangeArrowheads="1"/>
          </p:cNvSpPr>
          <p:nvPr/>
        </p:nvSpPr>
        <p:spPr bwMode="auto">
          <a:xfrm>
            <a:off x="199809" y="1341870"/>
            <a:ext cx="598184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 understand the basics of </a:t>
            </a:r>
            <a:r>
              <a:rPr kumimoji="0" lang="en-US" altLang="en-US" sz="1600" b="1" i="0" u="none" strike="noStrike" cap="none" normalizeH="0" baseline="0" dirty="0">
                <a:ln>
                  <a:noFill/>
                </a:ln>
                <a:solidFill>
                  <a:schemeClr val="tx1"/>
                </a:solidFill>
                <a:effectLst/>
                <a:latin typeface="Arial" panose="020B0604020202020204" pitchFamily="34" charset="0"/>
              </a:rPr>
              <a:t>Python programming</a:t>
            </a:r>
            <a:r>
              <a:rPr kumimoji="0" lang="en-US" altLang="en-US" sz="1600" b="0" i="0" u="none" strike="noStrike" cap="none" normalizeH="0" baseline="0" dirty="0">
                <a:ln>
                  <a:noFill/>
                </a:ln>
                <a:solidFill>
                  <a:schemeClr val="tx1"/>
                </a:solidFill>
                <a:effectLst/>
                <a:latin typeface="Arial" panose="020B0604020202020204" pitchFamily="34" charset="0"/>
              </a:rPr>
              <a:t> for AI and deep learning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 explore and implement </a:t>
            </a:r>
            <a:r>
              <a:rPr kumimoji="0" lang="en-US" altLang="en-US" sz="1600" b="1" i="0" u="none" strike="noStrike" cap="none" normalizeH="0" baseline="0" dirty="0">
                <a:ln>
                  <a:noFill/>
                </a:ln>
                <a:solidFill>
                  <a:schemeClr val="tx1"/>
                </a:solidFill>
                <a:effectLst/>
                <a:latin typeface="Arial" panose="020B0604020202020204" pitchFamily="34" charset="0"/>
              </a:rPr>
              <a:t>Convolutional Neural Network (CNN)</a:t>
            </a:r>
            <a:r>
              <a:rPr kumimoji="0" lang="en-US" altLang="en-US" sz="1600" b="0" i="0" u="none" strike="noStrike" cap="none" normalizeH="0" baseline="0" dirty="0">
                <a:ln>
                  <a:noFill/>
                </a:ln>
                <a:solidFill>
                  <a:schemeClr val="tx1"/>
                </a:solidFill>
                <a:effectLst/>
                <a:latin typeface="Arial" panose="020B0604020202020204" pitchFamily="34" charset="0"/>
              </a:rPr>
              <a:t> architecture for image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 apply </a:t>
            </a:r>
            <a:r>
              <a:rPr kumimoji="0" lang="en-US" altLang="en-US" sz="1600" b="1" i="0" u="none" strike="noStrike" cap="none" normalizeH="0" baseline="0" dirty="0">
                <a:ln>
                  <a:noFill/>
                </a:ln>
                <a:solidFill>
                  <a:schemeClr val="tx1"/>
                </a:solidFill>
                <a:effectLst/>
                <a:latin typeface="Arial" panose="020B0604020202020204" pitchFamily="34" charset="0"/>
              </a:rPr>
              <a:t>data preprocessing techniques</a:t>
            </a:r>
            <a:r>
              <a:rPr kumimoji="0" lang="en-US" altLang="en-US" sz="1600" b="0" i="0" u="none" strike="noStrike" cap="none" normalizeH="0" baseline="0" dirty="0">
                <a:ln>
                  <a:noFill/>
                </a:ln>
                <a:solidFill>
                  <a:schemeClr val="tx1"/>
                </a:solidFill>
                <a:effectLst/>
                <a:latin typeface="Arial" panose="020B0604020202020204" pitchFamily="34" charset="0"/>
              </a:rPr>
              <a:t> such as normalization, resizing, and augmentation to improve model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 evaluate model performance using various </a:t>
            </a:r>
            <a:r>
              <a:rPr kumimoji="0" lang="en-US" altLang="en-US" sz="1600" b="1" i="0" u="none" strike="noStrike" cap="none" normalizeH="0" baseline="0" dirty="0">
                <a:ln>
                  <a:noFill/>
                </a:ln>
                <a:solidFill>
                  <a:schemeClr val="tx1"/>
                </a:solidFill>
                <a:effectLst/>
                <a:latin typeface="Arial" panose="020B0604020202020204" pitchFamily="34" charset="0"/>
              </a:rPr>
              <a:t>metrics</a:t>
            </a:r>
            <a:r>
              <a:rPr kumimoji="0" lang="en-US" altLang="en-US" sz="1600" b="0" i="0" u="none" strike="noStrike" cap="none" normalizeH="0" baseline="0" dirty="0">
                <a:ln>
                  <a:noFill/>
                </a:ln>
                <a:solidFill>
                  <a:schemeClr val="tx1"/>
                </a:solidFill>
                <a:effectLst/>
                <a:latin typeface="Arial" panose="020B0604020202020204" pitchFamily="34" charset="0"/>
              </a:rPr>
              <a:t> like accuracy, precision, recall, and F1-score.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 analyze prediction results and understand how deep learning models can assist in </a:t>
            </a:r>
            <a:r>
              <a:rPr kumimoji="0" lang="en-US" altLang="en-US" sz="1600" b="1" i="0" u="none" strike="noStrike" cap="none" normalizeH="0" baseline="0" dirty="0">
                <a:ln>
                  <a:noFill/>
                </a:ln>
                <a:solidFill>
                  <a:schemeClr val="tx1"/>
                </a:solidFill>
                <a:effectLst/>
                <a:latin typeface="Arial" panose="020B0604020202020204" pitchFamily="34" charset="0"/>
              </a:rPr>
              <a:t>real-time forest fire detection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eaLnBrk="0" fontAlgn="base" hangingPunct="0">
              <a:spcBef>
                <a:spcPct val="0"/>
              </a:spcBef>
              <a:spcAft>
                <a:spcPct val="0"/>
              </a:spcAft>
              <a:buClr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To build a foundation in developing AI solutions for </a:t>
            </a:r>
            <a:r>
              <a:rPr kumimoji="0" lang="en-US" altLang="en-US" sz="1600" b="1" i="0" u="none" strike="noStrike" cap="none" normalizeH="0" baseline="0" dirty="0">
                <a:ln>
                  <a:noFill/>
                </a:ln>
                <a:solidFill>
                  <a:schemeClr val="tx1"/>
                </a:solidFill>
                <a:effectLst/>
                <a:latin typeface="Arial" panose="020B0604020202020204" pitchFamily="34" charset="0"/>
              </a:rPr>
              <a:t>environmental monitoring</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disaster management</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lang="en-US" sz="1600" dirty="0"/>
              <a:t>To build a multi-layer CNN using </a:t>
            </a:r>
            <a:r>
              <a:rPr lang="en-US" sz="1600" dirty="0" err="1"/>
              <a:t>Keras</a:t>
            </a:r>
            <a:r>
              <a:rPr lang="en-US" sz="1600" dirty="0"/>
              <a:t> for binary image classification between fire and non-fire images.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Rectangle 2">
            <a:extLst>
              <a:ext uri="{FF2B5EF4-FFF2-40B4-BE49-F238E27FC236}">
                <a16:creationId xmlns:a16="http://schemas.microsoft.com/office/drawing/2014/main" id="{2BF9657E-A8A9-3D43-4D38-921AE22D6C11}"/>
              </a:ext>
            </a:extLst>
          </p:cNvPr>
          <p:cNvSpPr>
            <a:spLocks noChangeArrowheads="1"/>
          </p:cNvSpPr>
          <p:nvPr/>
        </p:nvSpPr>
        <p:spPr bwMode="auto">
          <a:xfrm>
            <a:off x="135834" y="1467774"/>
            <a:ext cx="1055906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Programming Language: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Python was used as the core programming language to build and implement the deep learning model.</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a:t>
            </a:r>
            <a:r>
              <a:rPr lang="en-IN" sz="1600" b="1" dirty="0"/>
              <a:t>Libraries Used:</a:t>
            </a:r>
            <a:r>
              <a:rPr lang="en-IN" sz="1600" dirty="0"/>
              <a:t> TensorFlow, </a:t>
            </a:r>
            <a:r>
              <a:rPr lang="en-IN" sz="1600" dirty="0" err="1"/>
              <a:t>Keras</a:t>
            </a:r>
            <a:r>
              <a:rPr lang="en-IN" sz="1600" dirty="0"/>
              <a:t>, NumPy, OpenCV, Matplotlib, Seaborn – for deep learning, image processing, and data visualization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Development Environment: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Google </a:t>
            </a:r>
            <a:r>
              <a:rPr kumimoji="0" lang="en-US" altLang="en-US" sz="1600" b="0" i="0" u="none" strike="noStrike" cap="none" normalizeH="0" baseline="0" dirty="0" err="1">
                <a:ln>
                  <a:noFill/>
                </a:ln>
                <a:solidFill>
                  <a:schemeClr val="tx1"/>
                </a:solidFill>
                <a:effectLst/>
                <a:latin typeface="Arial" panose="020B0604020202020204" pitchFamily="34" charset="0"/>
              </a:rPr>
              <a:t>Colab</a:t>
            </a:r>
            <a:r>
              <a:rPr kumimoji="0" lang="en-US" altLang="en-US" sz="1600" b="0" i="0" u="none" strike="noStrike" cap="none" normalizeH="0" baseline="0" dirty="0">
                <a:ln>
                  <a:noFill/>
                </a:ln>
                <a:solidFill>
                  <a:schemeClr val="tx1"/>
                </a:solidFill>
                <a:effectLst/>
                <a:latin typeface="Arial" panose="020B0604020202020204" pitchFamily="34" charset="0"/>
              </a:rPr>
              <a:t> was used as the main environment for developing, training, and testing the model. It provides a GPU-supported cloud platform with </a:t>
            </a:r>
            <a:r>
              <a:rPr kumimoji="0" lang="en-US" altLang="en-US" sz="1600" b="0" i="0" u="none" strike="noStrike" cap="none" normalizeH="0" baseline="0" dirty="0" err="1">
                <a:ln>
                  <a:noFill/>
                </a:ln>
                <a:solidFill>
                  <a:schemeClr val="tx1"/>
                </a:solidFill>
                <a:effectLst/>
                <a:latin typeface="Arial" panose="020B0604020202020204" pitchFamily="34" charset="0"/>
              </a:rPr>
              <a:t>Jupyter</a:t>
            </a:r>
            <a:r>
              <a:rPr kumimoji="0" lang="en-US" altLang="en-US" sz="1600" b="0" i="0" u="none" strike="noStrike" cap="none" normalizeH="0" baseline="0" dirty="0">
                <a:ln>
                  <a:noFill/>
                </a:ln>
                <a:solidFill>
                  <a:schemeClr val="tx1"/>
                </a:solidFill>
                <a:effectLst/>
                <a:latin typeface="Arial" panose="020B0604020202020204" pitchFamily="34" charset="0"/>
              </a:rPr>
              <a:t> Notebook interface, enabling fast model training and collaborative 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Dataset Used:</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project utilized </a:t>
            </a:r>
            <a:r>
              <a:rPr kumimoji="0" lang="en-US" altLang="en-US" sz="1600" b="1" i="0" u="none" strike="noStrike" cap="none" normalizeH="0" baseline="0" dirty="0">
                <a:ln>
                  <a:noFill/>
                </a:ln>
                <a:solidFill>
                  <a:schemeClr val="tx1"/>
                </a:solidFill>
                <a:effectLst/>
                <a:latin typeface="Arial" panose="020B0604020202020204" pitchFamily="34" charset="0"/>
              </a:rPr>
              <a:t>The Wildfire Dataset</a:t>
            </a:r>
            <a:r>
              <a:rPr kumimoji="0" lang="en-US" altLang="en-US" sz="1600" b="0" i="0" u="none" strike="noStrike" cap="none" normalizeH="0" baseline="0" dirty="0">
                <a:ln>
                  <a:noFill/>
                </a:ln>
                <a:solidFill>
                  <a:schemeClr val="tx1"/>
                </a:solidFill>
                <a:effectLst/>
                <a:latin typeface="Arial" panose="020B0604020202020204" pitchFamily="34" charset="0"/>
              </a:rPr>
              <a:t> available on Kaggle. This dataset contains labeled images of fire and non-fire forest areas and is used to train and evaluate the performance of the CNN model.</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fi-FI" altLang="en-US" sz="1600" b="0" i="0" u="none" strike="noStrike" cap="none" normalizeH="0" baseline="0" dirty="0">
                <a:ln>
                  <a:noFill/>
                </a:ln>
                <a:solidFill>
                  <a:schemeClr val="tx1"/>
                </a:solidFill>
                <a:effectLst/>
                <a:latin typeface="Arial" panose="020B0604020202020204" pitchFamily="34" charset="0"/>
              </a:rPr>
              <a:t>Dataset Link: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i-FI" altLang="en-US" sz="1600" b="0" i="0" u="none" strike="noStrike" cap="none" normalizeH="0" baseline="0" dirty="0">
                <a:ln>
                  <a:noFill/>
                </a:ln>
                <a:solidFill>
                  <a:schemeClr val="tx1"/>
                </a:solidFill>
                <a:effectLst/>
                <a:latin typeface="Arial" panose="020B0604020202020204" pitchFamily="34" charset="0"/>
                <a:hlinkClick r:id="rId2"/>
              </a:rPr>
              <a:t>https://www.kaggle.com/datasets/elmadafri/the-wildfire-dataset</a:t>
            </a:r>
            <a:br>
              <a:rPr kumimoji="0" lang="fi-FI"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GitHub Repository:</a:t>
            </a:r>
            <a:br>
              <a:rPr kumimoji="0" lang="en-US" altLang="en-US" sz="1600" b="0" i="0" u="none" strike="noStrike" cap="none" normalizeH="0" baseline="0">
                <a:ln>
                  <a:noFill/>
                </a:ln>
                <a:solidFill>
                  <a:schemeClr val="tx1"/>
                </a:solidFill>
                <a:effectLst/>
                <a:latin typeface="Arial" panose="020B0604020202020204" pitchFamily="34" charset="0"/>
              </a:rPr>
            </a:br>
            <a:r>
              <a:rPr kumimoji="0" lang="en-US" altLang="en-US" sz="1600" b="0" i="0" u="none" strike="noStrike" cap="none" normalizeH="0" baseline="0">
                <a:ln>
                  <a:noFill/>
                </a:ln>
                <a:solidFill>
                  <a:schemeClr val="tx1"/>
                </a:solidFill>
                <a:effectLst/>
                <a:latin typeface="Arial" panose="020B0604020202020204" pitchFamily="34" charset="0"/>
              </a:rPr>
              <a:t>https://github.com/kanakalarohith/forest-fire-detection-using-DL-AI-Week3.git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EA4E3B7E-787A-536C-D866-5C7951753114}"/>
              </a:ext>
            </a:extLst>
          </p:cNvPr>
          <p:cNvSpPr>
            <a:spLocks noChangeArrowheads="1"/>
          </p:cNvSpPr>
          <p:nvPr/>
        </p:nvSpPr>
        <p:spPr bwMode="auto">
          <a:xfrm>
            <a:off x="0" y="1609995"/>
            <a:ext cx="11958918"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1. Data Collection: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dataset used for this project was collected from a publicly available source on Kaggle titled </a:t>
            </a:r>
            <a:r>
              <a:rPr kumimoji="0" lang="en-US" altLang="en-US" sz="1600" b="0" i="1" u="none" strike="noStrike" cap="none" normalizeH="0" baseline="0" dirty="0">
                <a:ln>
                  <a:noFill/>
                </a:ln>
                <a:solidFill>
                  <a:schemeClr val="tx1"/>
                </a:solidFill>
                <a:effectLst/>
                <a:latin typeface="Arial" panose="020B0604020202020204" pitchFamily="34" charset="0"/>
              </a:rPr>
              <a:t>The Wildfire Dataset</a:t>
            </a:r>
            <a:r>
              <a:rPr kumimoji="0" lang="en-US" altLang="en-US" sz="1600" b="0" i="0" u="none" strike="noStrike" cap="none" normalizeH="0" baseline="0" dirty="0">
                <a:ln>
                  <a:noFill/>
                </a:ln>
                <a:solidFill>
                  <a:schemeClr val="tx1"/>
                </a:solidFill>
                <a:effectLst/>
                <a:latin typeface="Arial" panose="020B0604020202020204" pitchFamily="34" charset="0"/>
              </a:rPr>
              <a:t>. It contains categorized images of forest fire and non-fire scenarios, useful for training a classification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2. Data Preprocessing: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Images were resized to a standard input size to maintain consistency. Preprocessing steps included normalization, image augmentation (like rotation, flipping), and conversion of labels into a machine-readable format. This helped improve model generalization.</a:t>
            </a:r>
          </a:p>
          <a:p>
            <a:pPr eaLnBrk="0" fontAlgn="base" hangingPunct="0">
              <a:spcBef>
                <a:spcPct val="0"/>
              </a:spcBef>
              <a:spcAft>
                <a:spcPct val="0"/>
              </a:spcAft>
              <a:buClrTx/>
              <a:buFontTx/>
              <a:buChar char="•"/>
            </a:pPr>
            <a:r>
              <a:rPr lang="en-US" sz="1600" b="1" dirty="0"/>
              <a:t>3. Modeling – Using CNN Architecture:</a:t>
            </a:r>
            <a:br>
              <a:rPr lang="en-US" sz="1600" dirty="0"/>
            </a:br>
            <a:r>
              <a:rPr lang="en-US" sz="1600" dirty="0"/>
              <a:t>A multi-layer </a:t>
            </a:r>
            <a:r>
              <a:rPr lang="en-US" sz="1600" b="1" dirty="0"/>
              <a:t>Convolutional Neural Network (CNN)</a:t>
            </a:r>
            <a:r>
              <a:rPr lang="en-US" sz="1600" dirty="0"/>
              <a:t> was implemented using </a:t>
            </a:r>
            <a:r>
              <a:rPr lang="en-US" sz="1600" dirty="0" err="1"/>
              <a:t>Keras</a:t>
            </a:r>
            <a:r>
              <a:rPr lang="en-US" sz="1600" dirty="0"/>
              <a:t>. The model included convolutional layers with </a:t>
            </a:r>
            <a:r>
              <a:rPr lang="en-US" sz="1600" dirty="0" err="1"/>
              <a:t>ReLU</a:t>
            </a:r>
            <a:r>
              <a:rPr lang="en-US" sz="1600" dirty="0"/>
              <a:t> activation, max pooling for feature reduction, flattening layers, dropout to prevent overfitting, and dense layers for binary classification.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4. Evaluation: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trained model was evaluated using performance metrics such as </a:t>
            </a:r>
            <a:r>
              <a:rPr kumimoji="0" lang="en-US" altLang="en-US" sz="1600" b="1" i="0" u="none" strike="noStrike" cap="none" normalizeH="0" baseline="0" dirty="0">
                <a:ln>
                  <a:noFill/>
                </a:ln>
                <a:solidFill>
                  <a:schemeClr val="tx1"/>
                </a:solidFill>
                <a:effectLst/>
                <a:latin typeface="Arial" panose="020B0604020202020204" pitchFamily="34" charset="0"/>
              </a:rPr>
              <a:t>accuracy, precision, recall</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F1-score</a:t>
            </a:r>
            <a:r>
              <a:rPr kumimoji="0" lang="en-US" altLang="en-US" sz="1600" b="0" i="0" u="none" strike="noStrike" cap="none" normalizeH="0" baseline="0" dirty="0">
                <a:ln>
                  <a:noFill/>
                </a:ln>
                <a:solidFill>
                  <a:schemeClr val="tx1"/>
                </a:solidFill>
                <a:effectLst/>
                <a:latin typeface="Arial" panose="020B0604020202020204" pitchFamily="34" charset="0"/>
              </a:rPr>
              <a:t>. These metrics helped determine how well the model could detect forest fire images compared to non-fire 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5. Testing: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After training and evaluation, the model was tested on unseen images from the test dataset to verify real-world applicability. It successfully identified fire scenarios, indicating strong generalization capability of the trained CNN.</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123AC0DE-3C08-EEF7-BB71-47400929FF4B}"/>
              </a:ext>
            </a:extLst>
          </p:cNvPr>
          <p:cNvSpPr txBox="1"/>
          <p:nvPr/>
        </p:nvSpPr>
        <p:spPr>
          <a:xfrm>
            <a:off x="255104" y="1519044"/>
            <a:ext cx="11399014" cy="3785652"/>
          </a:xfrm>
          <a:prstGeom prst="rect">
            <a:avLst/>
          </a:prstGeom>
          <a:noFill/>
        </p:spPr>
        <p:txBody>
          <a:bodyPr wrap="square">
            <a:spAutoFit/>
          </a:bodyPr>
          <a:lstStyle/>
          <a:p>
            <a:pPr>
              <a:buNone/>
            </a:pPr>
            <a:r>
              <a:rPr lang="en-US" sz="1600" dirty="0"/>
              <a:t>Forest fires pose a significant threat to biodiversity, human life, and the environment. They can spread rapidly and cause large-scale destruction within minutes. Traditional methods of forest fire detection rely on human observation or satellite imaging, which often result in </a:t>
            </a:r>
            <a:r>
              <a:rPr lang="en-US" sz="1600" b="1" dirty="0"/>
              <a:t>delayed detection and response times</a:t>
            </a:r>
            <a:r>
              <a:rPr lang="en-US" sz="1600" dirty="0"/>
              <a:t>. These delays increase the risk of </a:t>
            </a:r>
            <a:r>
              <a:rPr lang="en-US" sz="1600" b="1" dirty="0"/>
              <a:t>uncontrollable fire spread</a:t>
            </a:r>
            <a:r>
              <a:rPr lang="en-US" sz="1600" dirty="0"/>
              <a:t>, leading to massive environmental and economic loss.</a:t>
            </a:r>
          </a:p>
          <a:p>
            <a:pPr>
              <a:buNone/>
            </a:pPr>
            <a:r>
              <a:rPr lang="en-US" sz="1600" dirty="0"/>
              <a:t>In recent years, the frequency and intensity of forest fires have increased due to </a:t>
            </a:r>
            <a:r>
              <a:rPr lang="en-US" sz="1600" b="1" dirty="0"/>
              <a:t>climate change, deforestation, and rising global temperatures</a:t>
            </a:r>
            <a:r>
              <a:rPr lang="en-US" sz="1600" dirty="0"/>
              <a:t>. There is an urgent need for a </a:t>
            </a:r>
            <a:r>
              <a:rPr lang="en-US" sz="1600" b="1" dirty="0"/>
              <a:t>faster, more reliable, and intelligent solution</a:t>
            </a:r>
            <a:r>
              <a:rPr lang="en-US" sz="1600" dirty="0"/>
              <a:t> that can detect fire at an early stage and alert authorities for timely intervention.</a:t>
            </a:r>
          </a:p>
          <a:p>
            <a:pPr>
              <a:buNone/>
            </a:pPr>
            <a:r>
              <a:rPr lang="en-US" sz="1600" dirty="0"/>
              <a:t>The major challenges in existing systems include:</a:t>
            </a:r>
          </a:p>
          <a:p>
            <a:pPr>
              <a:buFont typeface="Arial" panose="020B0604020202020204" pitchFamily="34" charset="0"/>
              <a:buChar char="•"/>
            </a:pPr>
            <a:r>
              <a:rPr lang="en-US" sz="1600" b="1" dirty="0"/>
              <a:t>Lack of real-time monitoring</a:t>
            </a:r>
            <a:r>
              <a:rPr lang="en-US" sz="1600" dirty="0"/>
              <a:t> in remote or inaccessible forest areas.</a:t>
            </a:r>
          </a:p>
          <a:p>
            <a:pPr>
              <a:buFont typeface="Arial" panose="020B0604020202020204" pitchFamily="34" charset="0"/>
              <a:buChar char="•"/>
            </a:pPr>
            <a:r>
              <a:rPr lang="en-US" sz="1600" b="1" dirty="0"/>
              <a:t>Limited accuracy</a:t>
            </a:r>
            <a:r>
              <a:rPr lang="en-US" sz="1600" dirty="0"/>
              <a:t> of traditional methods in identifying fire from other heat sources or smoke.</a:t>
            </a:r>
          </a:p>
          <a:p>
            <a:pPr>
              <a:buFont typeface="Arial" panose="020B0604020202020204" pitchFamily="34" charset="0"/>
              <a:buChar char="•"/>
            </a:pPr>
            <a:r>
              <a:rPr lang="en-US" sz="1600" b="1" dirty="0"/>
              <a:t>High cost and dependency</a:t>
            </a:r>
            <a:r>
              <a:rPr lang="en-US" sz="1600" dirty="0"/>
              <a:t> on manual or satellite-based solutions.</a:t>
            </a:r>
          </a:p>
          <a:p>
            <a:pPr>
              <a:buFont typeface="Arial" panose="020B0604020202020204" pitchFamily="34" charset="0"/>
              <a:buChar char="•"/>
            </a:pPr>
            <a:r>
              <a:rPr lang="en-US" sz="1600" b="1" dirty="0"/>
              <a:t>Inability to scale</a:t>
            </a:r>
            <a:r>
              <a:rPr lang="en-US" sz="1600" dirty="0"/>
              <a:t> detection systems across large forest regions effectively.</a:t>
            </a:r>
          </a:p>
          <a:p>
            <a:r>
              <a:rPr lang="en-US" sz="1600" dirty="0"/>
              <a:t>These challenges demand an </a:t>
            </a:r>
            <a:r>
              <a:rPr lang="en-US" sz="1600" b="1" dirty="0"/>
              <a:t>AI-powered automated detection system</a:t>
            </a:r>
            <a:r>
              <a:rPr lang="en-US" sz="1600" dirty="0"/>
              <a:t> that uses deep learning to analyze image data and identify fire patterns in real-time. The system should be scalable, accurate, and capable of operating 24/7 without human intervention.</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F3368574-1F2A-6CBF-D1A7-7B2F3D654043}"/>
              </a:ext>
            </a:extLst>
          </p:cNvPr>
          <p:cNvSpPr txBox="1"/>
          <p:nvPr/>
        </p:nvSpPr>
        <p:spPr>
          <a:xfrm>
            <a:off x="255103" y="1454522"/>
            <a:ext cx="11013531" cy="3539430"/>
          </a:xfrm>
          <a:prstGeom prst="rect">
            <a:avLst/>
          </a:prstGeom>
          <a:noFill/>
        </p:spPr>
        <p:txBody>
          <a:bodyPr wrap="square">
            <a:spAutoFit/>
          </a:bodyPr>
          <a:lstStyle/>
          <a:p>
            <a:pPr>
              <a:buNone/>
            </a:pPr>
            <a:r>
              <a:rPr lang="en-US" sz="1600" dirty="0"/>
              <a:t>To address the limitations of traditional forest fire detection systems, this project proposes an AI-based image classification model using Deep Learning. The solution is implemented using a </a:t>
            </a:r>
            <a:r>
              <a:rPr lang="en-US" sz="1600" b="1" dirty="0"/>
              <a:t>Convolutional Neural Network (CNN)</a:t>
            </a:r>
            <a:r>
              <a:rPr lang="en-US" sz="1600" dirty="0"/>
              <a:t> trained on a labeled dataset of forest fire and non-fire images.</a:t>
            </a:r>
          </a:p>
          <a:p>
            <a:pPr>
              <a:buNone/>
            </a:pPr>
            <a:r>
              <a:rPr lang="en-US" sz="1600" dirty="0"/>
              <a:t>Key steps in the solution:</a:t>
            </a:r>
          </a:p>
          <a:p>
            <a:pPr>
              <a:buFont typeface="Arial" panose="020B0604020202020204" pitchFamily="34" charset="0"/>
              <a:buChar char="•"/>
            </a:pPr>
            <a:r>
              <a:rPr lang="en-US" sz="1600" dirty="0"/>
              <a:t>A dataset was obtained from Kaggle containing fire and non-fire forest images. The data was labeled and split into training and testing sets.</a:t>
            </a:r>
          </a:p>
          <a:p>
            <a:pPr>
              <a:buFont typeface="Arial" panose="020B0604020202020204" pitchFamily="34" charset="0"/>
              <a:buChar char="•"/>
            </a:pPr>
            <a:r>
              <a:rPr lang="en-US" sz="1600" dirty="0"/>
              <a:t>Preprocessing steps included </a:t>
            </a:r>
            <a:r>
              <a:rPr lang="en-US" sz="1600" b="1" dirty="0"/>
              <a:t>image resizing</a:t>
            </a:r>
            <a:r>
              <a:rPr lang="en-US" sz="1600" dirty="0"/>
              <a:t>, </a:t>
            </a:r>
            <a:r>
              <a:rPr lang="en-US" sz="1600" b="1" dirty="0"/>
              <a:t>normalization</a:t>
            </a:r>
            <a:r>
              <a:rPr lang="en-US" sz="1600" dirty="0"/>
              <a:t>, and </a:t>
            </a:r>
            <a:r>
              <a:rPr lang="en-US" sz="1600" b="1" dirty="0"/>
              <a:t>conversion into numerical arrays</a:t>
            </a:r>
            <a:r>
              <a:rPr lang="en-US" sz="1600" dirty="0"/>
              <a:t> for model input.</a:t>
            </a:r>
          </a:p>
          <a:p>
            <a:pPr>
              <a:buFont typeface="Arial" panose="020B0604020202020204" pitchFamily="34" charset="0"/>
              <a:buChar char="•"/>
            </a:pPr>
            <a:r>
              <a:rPr lang="en-US" sz="1600" dirty="0"/>
              <a:t>A CNN model was constructed using </a:t>
            </a:r>
            <a:r>
              <a:rPr lang="en-US" sz="1600" dirty="0" err="1"/>
              <a:t>Keras</a:t>
            </a:r>
            <a:r>
              <a:rPr lang="en-US" sz="1600" dirty="0"/>
              <a:t> with TensorFlow backend. The architecture included multiple convolutional and pooling layers, followed by flattening and dense layers for final prediction.</a:t>
            </a:r>
          </a:p>
          <a:p>
            <a:pPr>
              <a:buFont typeface="Arial" panose="020B0604020202020204" pitchFamily="34" charset="0"/>
              <a:buChar char="•"/>
            </a:pPr>
            <a:r>
              <a:rPr lang="en-US" sz="1600" dirty="0"/>
              <a:t>The model was trained over several epochs, and </a:t>
            </a:r>
            <a:r>
              <a:rPr lang="en-US" sz="1600" b="1" dirty="0"/>
              <a:t>loss and accuracy curves</a:t>
            </a:r>
            <a:r>
              <a:rPr lang="en-US" sz="1600" dirty="0"/>
              <a:t> were plotted to observe training progress.</a:t>
            </a:r>
          </a:p>
          <a:p>
            <a:pPr>
              <a:buFont typeface="Arial" panose="020B0604020202020204" pitchFamily="34" charset="0"/>
              <a:buChar char="•"/>
            </a:pPr>
            <a:r>
              <a:rPr lang="en-US" sz="1600" dirty="0"/>
              <a:t>After training, the model was tested on unseen data to evaluate its performance. It successfully classified images with high accuracy, demonstrating its potential for </a:t>
            </a:r>
            <a:r>
              <a:rPr lang="en-US" sz="1600" b="1" dirty="0"/>
              <a:t>early forest fire detection</a:t>
            </a:r>
            <a:r>
              <a:rPr lang="en-US" sz="1600" dirty="0"/>
              <a:t>.</a:t>
            </a:r>
          </a:p>
          <a:p>
            <a:r>
              <a:rPr lang="en-US" sz="1600" dirty="0"/>
              <a:t>This deep learning-based approach ensures </a:t>
            </a:r>
            <a:r>
              <a:rPr lang="en-US" sz="1600" b="1" dirty="0"/>
              <a:t>faster, scalable, and more accurate fire detection</a:t>
            </a:r>
            <a:r>
              <a:rPr lang="en-US" sz="1600" dirty="0"/>
              <a:t>, reducing the dependence on manual methods and enabling real-time monitoring.</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12" name="Picture 11">
            <a:extLst>
              <a:ext uri="{FF2B5EF4-FFF2-40B4-BE49-F238E27FC236}">
                <a16:creationId xmlns:a16="http://schemas.microsoft.com/office/drawing/2014/main" id="{A1BBA32F-CEF1-5FA5-09E9-FC1E07BCD6C6}"/>
              </a:ext>
            </a:extLst>
          </p:cNvPr>
          <p:cNvPicPr>
            <a:picLocks noChangeAspect="1"/>
          </p:cNvPicPr>
          <p:nvPr/>
        </p:nvPicPr>
        <p:blipFill>
          <a:blip r:embed="rId2"/>
          <a:stretch>
            <a:fillRect/>
          </a:stretch>
        </p:blipFill>
        <p:spPr>
          <a:xfrm>
            <a:off x="229832" y="2056470"/>
            <a:ext cx="5617286" cy="3470745"/>
          </a:xfrm>
          <a:prstGeom prst="rect">
            <a:avLst/>
          </a:prstGeom>
        </p:spPr>
      </p:pic>
      <p:pic>
        <p:nvPicPr>
          <p:cNvPr id="14" name="Picture 13">
            <a:extLst>
              <a:ext uri="{FF2B5EF4-FFF2-40B4-BE49-F238E27FC236}">
                <a16:creationId xmlns:a16="http://schemas.microsoft.com/office/drawing/2014/main" id="{945C58A6-F453-BA16-CD73-587F27EE2E92}"/>
              </a:ext>
            </a:extLst>
          </p:cNvPr>
          <p:cNvPicPr>
            <a:picLocks noChangeAspect="1"/>
          </p:cNvPicPr>
          <p:nvPr/>
        </p:nvPicPr>
        <p:blipFill>
          <a:blip r:embed="rId3"/>
          <a:stretch>
            <a:fillRect/>
          </a:stretch>
        </p:blipFill>
        <p:spPr>
          <a:xfrm>
            <a:off x="5847118" y="1984099"/>
            <a:ext cx="5577592" cy="354311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CA6D16CB-D518-09C9-ED97-7261A05F3F54}"/>
              </a:ext>
            </a:extLst>
          </p:cNvPr>
          <p:cNvSpPr txBox="1"/>
          <p:nvPr/>
        </p:nvSpPr>
        <p:spPr>
          <a:xfrm>
            <a:off x="0" y="1330373"/>
            <a:ext cx="11791901" cy="5509200"/>
          </a:xfrm>
          <a:prstGeom prst="rect">
            <a:avLst/>
          </a:prstGeom>
          <a:noFill/>
        </p:spPr>
        <p:txBody>
          <a:bodyPr wrap="square">
            <a:spAutoFit/>
          </a:bodyPr>
          <a:lstStyle/>
          <a:p>
            <a:pPr>
              <a:buNone/>
            </a:pPr>
            <a:r>
              <a:rPr lang="en-US" sz="1600" b="1" dirty="0"/>
              <a:t>Model Accuracy and Loss – Performance Analysis</a:t>
            </a:r>
          </a:p>
          <a:p>
            <a:pPr>
              <a:buNone/>
            </a:pPr>
            <a:r>
              <a:rPr lang="en-US" sz="1600" dirty="0"/>
              <a:t>To evaluate the effectiveness of the model, both </a:t>
            </a:r>
            <a:r>
              <a:rPr lang="en-US" sz="1600" b="1" dirty="0"/>
              <a:t>accuracy</a:t>
            </a:r>
            <a:r>
              <a:rPr lang="en-US" sz="1600" dirty="0"/>
              <a:t> and </a:t>
            </a:r>
            <a:r>
              <a:rPr lang="en-US" sz="1600" b="1" dirty="0"/>
              <a:t>loss</a:t>
            </a:r>
            <a:r>
              <a:rPr lang="en-US" sz="1600" dirty="0"/>
              <a:t> metrics were tracked over a series of training epochs. These two metrics provide deep insights into how well the model is learning from the data and how effectively it is generalizing to unseen samples.</a:t>
            </a:r>
          </a:p>
          <a:p>
            <a:pPr>
              <a:buNone/>
            </a:pPr>
            <a:r>
              <a:rPr lang="en-US" sz="1600" b="1" dirty="0"/>
              <a:t>Training Accuracy:</a:t>
            </a:r>
          </a:p>
          <a:p>
            <a:pPr>
              <a:buNone/>
            </a:pPr>
            <a:r>
              <a:rPr lang="en-US" sz="1600" dirty="0"/>
              <a:t>The training accuracy curve demonstrated a </a:t>
            </a:r>
            <a:r>
              <a:rPr lang="en-US" sz="1600" b="1" dirty="0"/>
              <a:t>consistent upward trend</a:t>
            </a:r>
            <a:r>
              <a:rPr lang="en-US" sz="1600" dirty="0"/>
              <a:t>, indicating that the model was successfully learning patterns and relationships from the dataset. This growth in accuracy shows that the model’s predictions were becoming more aligned with the actual outputs over time. By the final epochs, the training accuracy had reached a </a:t>
            </a:r>
            <a:r>
              <a:rPr lang="en-US" sz="1600" b="1" dirty="0"/>
              <a:t>stable and high value</a:t>
            </a:r>
            <a:r>
              <a:rPr lang="en-US" sz="1600" dirty="0"/>
              <a:t>, reflecting solid model learning.</a:t>
            </a:r>
          </a:p>
          <a:p>
            <a:pPr>
              <a:buNone/>
            </a:pPr>
            <a:r>
              <a:rPr lang="en-US" sz="1600" b="1" dirty="0"/>
              <a:t>Validation Accuracy:</a:t>
            </a:r>
          </a:p>
          <a:p>
            <a:pPr>
              <a:buNone/>
            </a:pPr>
            <a:r>
              <a:rPr lang="en-US" sz="1600" dirty="0"/>
              <a:t>The validation accuracy closely followed the training accuracy curve throughout the training process. This alignment is a strong indicator that the model is not </a:t>
            </a:r>
            <a:r>
              <a:rPr lang="en-US" sz="1600" b="1" dirty="0"/>
              <a:t>overfitting</a:t>
            </a:r>
            <a:r>
              <a:rPr lang="en-US" sz="1600" dirty="0"/>
              <a:t> or memorizing the training data. It is learning in a balanced way, capable of making accurate predictions on data it has never seen before. </a:t>
            </a:r>
            <a:br>
              <a:rPr lang="en-US" sz="1600" dirty="0"/>
            </a:br>
            <a:r>
              <a:rPr lang="en-US" sz="1600" b="1" dirty="0"/>
              <a:t>Training and Validation Loss:</a:t>
            </a:r>
          </a:p>
          <a:p>
            <a:pPr>
              <a:buNone/>
            </a:pPr>
            <a:r>
              <a:rPr lang="en-US" sz="1600" dirty="0"/>
              <a:t>Simultaneously, the training and validation loss curves exhibited a </a:t>
            </a:r>
            <a:r>
              <a:rPr lang="en-US" sz="1600" b="1" dirty="0"/>
              <a:t>steady decline</a:t>
            </a:r>
            <a:r>
              <a:rPr lang="en-US" sz="1600" dirty="0"/>
              <a:t>. This drop in loss values indicates that the model’s prediction errors are decreasing. Furthermore, the fact that both curves move downward in sync and maintain a minimal gap shows the model is learning efficiently without suffering from high bias or variance.</a:t>
            </a:r>
          </a:p>
          <a:p>
            <a:pPr>
              <a:buNone/>
            </a:pPr>
            <a:r>
              <a:rPr lang="en-US" sz="1600" b="1" dirty="0"/>
              <a:t>Final Observation:</a:t>
            </a:r>
          </a:p>
          <a:p>
            <a:r>
              <a:rPr lang="en-US" sz="1600" dirty="0"/>
              <a:t>At the end of training, the model displayed </a:t>
            </a:r>
            <a:r>
              <a:rPr lang="en-US" sz="1600" b="1" dirty="0"/>
              <a:t>high accuracy with low loss</a:t>
            </a:r>
            <a:r>
              <a:rPr lang="en-US" sz="1600" dirty="0"/>
              <a:t> for both training and validation sets. This balance between accuracy and loss confirms that the model is </a:t>
            </a:r>
            <a:r>
              <a:rPr lang="en-US" sz="1600" b="1" dirty="0"/>
              <a:t>well-tuned</a:t>
            </a:r>
            <a:r>
              <a:rPr lang="en-US" sz="1600" dirty="0"/>
              <a:t> and </a:t>
            </a:r>
            <a:r>
              <a:rPr lang="en-US" sz="1600" b="1" dirty="0"/>
              <a:t>generalizes effectively</a:t>
            </a:r>
            <a:r>
              <a:rPr lang="en-US" sz="1600" dirty="0"/>
              <a:t>, making it suitable for real-world deployment or further evaluation. The absence of overfitting or underfitting highlights the robustness of the model architecture and the training approach used.</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404</TotalTime>
  <Words>1272</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Rajesh Kadali</cp:lastModifiedBy>
  <cp:revision>7</cp:revision>
  <dcterms:created xsi:type="dcterms:W3CDTF">2024-12-31T09:40:01Z</dcterms:created>
  <dcterms:modified xsi:type="dcterms:W3CDTF">2025-04-18T17:02:24Z</dcterms:modified>
</cp:coreProperties>
</file>