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sldIdLst>
    <p:sldId id="263" r:id="rId2"/>
    <p:sldId id="266" r:id="rId3"/>
    <p:sldId id="273" r:id="rId4"/>
    <p:sldId id="287" r:id="rId5"/>
    <p:sldId id="274" r:id="rId6"/>
    <p:sldId id="288" r:id="rId7"/>
    <p:sldId id="275" r:id="rId8"/>
    <p:sldId id="277" r:id="rId9"/>
    <p:sldId id="281" r:id="rId10"/>
    <p:sldId id="290" r:id="rId11"/>
    <p:sldId id="293" r:id="rId12"/>
    <p:sldId id="291" r:id="rId13"/>
    <p:sldId id="294" r:id="rId14"/>
    <p:sldId id="292" r:id="rId15"/>
    <p:sldId id="284" r:id="rId16"/>
    <p:sldId id="286" r:id="rId17"/>
    <p:sldId id="285" r:id="rId18"/>
    <p:sldId id="258" r:id="rId19"/>
    <p:sldId id="264" r:id="rId2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11262-A4BA-495D-89BD-DEC14A237131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F904B-8AFA-4DE9-A792-E5D1DE15433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102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A29D25-0A85-4785-9B5E-072AE1D5AB44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185D7-E8D3-42D2-93D1-8739256E7B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803816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29D25-0A85-4785-9B5E-072AE1D5AB44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185D7-E8D3-42D2-93D1-8739256E7B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826863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29D25-0A85-4785-9B5E-072AE1D5AB44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185D7-E8D3-42D2-93D1-8739256E7B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323661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29D25-0A85-4785-9B5E-072AE1D5AB44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185D7-E8D3-42D2-93D1-8739256E7B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8609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29D25-0A85-4785-9B5E-072AE1D5AB44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185D7-E8D3-42D2-93D1-8739256E7B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418269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29D25-0A85-4785-9B5E-072AE1D5AB44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185D7-E8D3-42D2-93D1-8739256E7B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62368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781-5111-4894-980F-E5BA1A582D47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49DB-956E-4BD1-936D-8F1F3AAD10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5846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72800" y="228600"/>
            <a:ext cx="103293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A29D25-0A85-4785-9B5E-072AE1D5AB44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185D7-E8D3-42D2-93D1-8739256E7B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74281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29D25-0A85-4785-9B5E-072AE1D5AB44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185D7-E8D3-42D2-93D1-8739256E7B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843606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29D25-0A85-4785-9B5E-072AE1D5AB44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185D7-E8D3-42D2-93D1-8739256E7B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08207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29D25-0A85-4785-9B5E-072AE1D5AB44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185D7-E8D3-42D2-93D1-8739256E7B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557946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A29D25-0A85-4785-9B5E-072AE1D5AB44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185D7-E8D3-42D2-93D1-8739256E7B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033394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image00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57467" y="76200"/>
            <a:ext cx="103293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A29D25-0A85-4785-9B5E-072AE1D5AB44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185D7-E8D3-42D2-93D1-8739256E7B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315598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29D25-0A85-4785-9B5E-072AE1D5AB44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185D7-E8D3-42D2-93D1-8739256E7B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910680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29D25-0A85-4785-9B5E-072AE1D5AB44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B185D7-E8D3-42D2-93D1-8739256E7B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076236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fld id="{C7A29D25-0A85-4785-9B5E-072AE1D5AB44}" type="datetimeFigureOut">
              <a:rPr lang="en-IN" smtClean="0"/>
              <a:pPr/>
              <a:t>28-04-2020</a:t>
            </a:fld>
            <a:endParaRPr lang="en-I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j-lt"/>
                <a:cs typeface="+mn-cs"/>
              </a:defRPr>
            </a:lvl1pPr>
          </a:lstStyle>
          <a:p>
            <a:fld id="{31B185D7-E8D3-42D2-93D1-8739256E7B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25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6BCCEB-83EC-41A7-A6D5-0BDF4614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32" y="779585"/>
            <a:ext cx="9912355" cy="819355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Breast  Cancer Detection Using Machine Learning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DBEE0A6-6E5B-4E9D-81FD-16726FF8F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9132" y="1815548"/>
            <a:ext cx="10931319" cy="2972159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Batch No: B-06				      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Project Guide: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K.SUMIYA	                      (164G1A05A6)              Mr. G. Hemanth Kumar Yadav, 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M.Tech(Ph.D)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S.NAHIDA ANJUM	        (164G1A0562)                                Assistant Professor`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G.TEJASWINI                           (164G1A05B2)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C.S.THAYYABA SULTANA 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164G1A05B3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41655C8-7AA3-492F-842A-88FFACA2FF0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4935" y="4787707"/>
            <a:ext cx="957155" cy="8108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C2E9832-BEE5-4F75-ADE3-6EF42C46E12D}"/>
              </a:ext>
            </a:extLst>
          </p:cNvPr>
          <p:cNvSpPr/>
          <p:nvPr/>
        </p:nvSpPr>
        <p:spPr>
          <a:xfrm>
            <a:off x="2082090" y="4787707"/>
            <a:ext cx="69243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="" xmlns:p14="http://schemas.microsoft.com/office/powerpoint/2010/main" val="2091317500"/>
      </p:ext>
    </p:extLst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 forward selection(SFS)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1311965"/>
            <a:ext cx="11370364" cy="4814198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Code: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clf</a:t>
            </a:r>
            <a:r>
              <a:rPr lang="en-US" dirty="0"/>
              <a:t>=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n_estimators</a:t>
            </a:r>
            <a:r>
              <a:rPr lang="en-US" dirty="0"/>
              <a:t>=100,n_jobs=-1) </a:t>
            </a:r>
          </a:p>
          <a:p>
            <a:pPr>
              <a:buNone/>
            </a:pPr>
            <a:r>
              <a:rPr lang="en-US" dirty="0" smtClean="0"/>
              <a:t>sfs1=</a:t>
            </a:r>
            <a:r>
              <a:rPr lang="en-US" dirty="0" err="1" smtClean="0"/>
              <a:t>sfs</a:t>
            </a:r>
            <a:r>
              <a:rPr lang="en-US" dirty="0" smtClean="0"/>
              <a:t>(</a:t>
            </a:r>
            <a:r>
              <a:rPr lang="en-US" dirty="0" err="1" smtClean="0"/>
              <a:t>clf,k_features</a:t>
            </a:r>
            <a:r>
              <a:rPr lang="en-US" dirty="0" smtClean="0"/>
              <a:t>=9,forward=</a:t>
            </a:r>
            <a:r>
              <a:rPr lang="en-US" dirty="0" err="1" smtClean="0"/>
              <a:t>True,scoring</a:t>
            </a:r>
            <a:r>
              <a:rPr lang="en-US" dirty="0"/>
              <a:t>=</a:t>
            </a:r>
            <a:r>
              <a:rPr lang="en-US" dirty="0" smtClean="0"/>
              <a:t>'</a:t>
            </a:r>
            <a:r>
              <a:rPr lang="en-US" dirty="0" err="1" smtClean="0"/>
              <a:t>accuracy‘,cv</a:t>
            </a:r>
            <a:r>
              <a:rPr lang="en-US" dirty="0"/>
              <a:t>= </a:t>
            </a:r>
            <a:r>
              <a:rPr lang="en-US" dirty="0" smtClean="0"/>
              <a:t>5,verbose=2</a:t>
            </a:r>
            <a:r>
              <a:rPr lang="en-US" dirty="0"/>
              <a:t>) </a:t>
            </a:r>
          </a:p>
          <a:p>
            <a:pPr>
              <a:buNone/>
            </a:pPr>
            <a:r>
              <a:rPr lang="en-US" dirty="0"/>
              <a:t>sfs1=sfs1.fit(</a:t>
            </a:r>
            <a:r>
              <a:rPr lang="en-US" dirty="0" err="1"/>
              <a:t>X_train,Y_train</a:t>
            </a:r>
            <a:r>
              <a:rPr lang="en-US" dirty="0"/>
              <a:t>)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feat_cols</a:t>
            </a:r>
            <a:r>
              <a:rPr lang="en-US" dirty="0" smtClean="0"/>
              <a:t>=list(sfs1.x_feature_idx_)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feat_cols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4CBFE7-012F-4337-A36F-9377B641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5"/>
            <a:ext cx="10972800" cy="76910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obtained by applying SFS: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E0C831F4-01BD-4C90-A5EF-6D1D8EC40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1060" y="1046923"/>
            <a:ext cx="11688417" cy="55332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213151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7562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Backward Elimination (SBE):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404730"/>
            <a:ext cx="11171583" cy="4721433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Code: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clf</a:t>
            </a:r>
            <a:r>
              <a:rPr lang="en-US" dirty="0"/>
              <a:t>=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n_estimators</a:t>
            </a:r>
            <a:r>
              <a:rPr lang="en-US" dirty="0"/>
              <a:t>=100,n_jobs=-1) </a:t>
            </a:r>
          </a:p>
          <a:p>
            <a:pPr>
              <a:buNone/>
            </a:pPr>
            <a:r>
              <a:rPr lang="en-US" dirty="0"/>
              <a:t>sfs1=</a:t>
            </a:r>
            <a:r>
              <a:rPr lang="en-US" dirty="0" err="1"/>
              <a:t>sfs</a:t>
            </a:r>
            <a:r>
              <a:rPr lang="en-US" dirty="0"/>
              <a:t>(</a:t>
            </a:r>
            <a:r>
              <a:rPr lang="en-US" dirty="0" err="1"/>
              <a:t>clf,k_features</a:t>
            </a:r>
            <a:r>
              <a:rPr lang="en-US" dirty="0"/>
              <a:t>=9,forward=</a:t>
            </a:r>
            <a:r>
              <a:rPr lang="en-US" dirty="0" err="1"/>
              <a:t>False,floating</a:t>
            </a:r>
            <a:r>
              <a:rPr lang="en-US" dirty="0"/>
              <a:t>=</a:t>
            </a:r>
            <a:r>
              <a:rPr lang="en-US" dirty="0" err="1"/>
              <a:t>False,scoring</a:t>
            </a:r>
            <a:r>
              <a:rPr lang="en-US" dirty="0"/>
              <a:t>='</a:t>
            </a:r>
            <a:r>
              <a:rPr lang="en-US" dirty="0" err="1"/>
              <a:t>accuracy',cv</a:t>
            </a:r>
            <a:r>
              <a:rPr lang="en-US" dirty="0"/>
              <a:t>= 5,verbosve=2) </a:t>
            </a:r>
          </a:p>
          <a:p>
            <a:pPr>
              <a:buNone/>
            </a:pPr>
            <a:r>
              <a:rPr lang="en-US" dirty="0"/>
              <a:t>sfs1=sfs1.fit(</a:t>
            </a:r>
            <a:r>
              <a:rPr lang="en-US" dirty="0" err="1"/>
              <a:t>X_train,Y_train</a:t>
            </a:r>
            <a:r>
              <a:rPr lang="en-US" dirty="0"/>
              <a:t>)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feat_cols</a:t>
            </a:r>
            <a:r>
              <a:rPr lang="en-US" dirty="0" smtClean="0"/>
              <a:t>=list(sfs1.x_feature_idx_)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feat_cols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13C07C-4596-4CC9-A874-C2A64CA2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68959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obtained by applying SBE: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4D8B1EA-DCAF-40F6-8995-55EA28AAC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967409"/>
            <a:ext cx="11304104" cy="57514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90291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  <a:br>
              <a:rPr lang="en-US" dirty="0"/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code: 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prediction=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clf.predict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X_test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 of SFS features: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Prediction of SBE features: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="" xmlns:a16="http://schemas.microsoft.com/office/drawing/2014/main" id="{28BF7752-39D3-415E-B648-89E230260F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" y="2174875"/>
            <a:ext cx="5598423" cy="3951288"/>
          </a:xfrm>
        </p:spPr>
      </p:pic>
      <p:pic>
        <p:nvPicPr>
          <p:cNvPr id="17" name="Content Placeholder 16">
            <a:extLst>
              <a:ext uri="{FF2B5EF4-FFF2-40B4-BE49-F238E27FC236}">
                <a16:creationId xmlns="" xmlns:a16="http://schemas.microsoft.com/office/drawing/2014/main" id="{B73204E2-F7E7-4747-A0EE-764E0BAFDCA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38" y="2174875"/>
            <a:ext cx="5598422" cy="3951288"/>
          </a:xfr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2888974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SFS  results: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BES  results: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5075" y="1173162"/>
            <a:ext cx="8251825" cy="231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1100" y="3802062"/>
            <a:ext cx="8255000" cy="237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09670F0-6974-4133-A52C-CF1D2D623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13287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 we have applied two feature selection techniques(SFS and SBE)and a single classifier(Random Forest)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for Forward Selection is 95.8 which is effective than Backward Elimination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classifies cancerous cells to be benign or malignant with best possible accuracy using 9 selected features among 30 features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JOURNALS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[1]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Sreyam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Dasgupta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Ronit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Chaudhuri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Swarnalatha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Purushotham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“Feature Selection for Breast Cancer Detection using Machine Learning Algorithms”, International Journal of Innovative Technology and Exploring Engineering (IJITEE) ISSN: 2278-3075, Volume-8 Issue-9, July 2019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[2] 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HabibDhahri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Eslam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Maghayreh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Awais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Mahmood,Wail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Elkilani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&amp; Mohammed Faisal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Nagi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“Automated Breast Cancer Diagnosis Based on Machine Learning Algorithms” Journal of Health Care Industry Volume 2019,Article ID 4253641,11 pages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CONFERENCE PAPERS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[3]  Bin Dai ; Rung-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Ching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; Chen Shun-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Zhi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Zhu ; Wei-Wei Zhang “Using Random Forest Algorithm for Breast Cancer Diagnosis”, 2018 IEEE International Symposium on Computer, Consumer and Control (IS3C)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74B58D-8902-48C8-93C3-6EF25885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532785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Queries??</a:t>
            </a:r>
          </a:p>
        </p:txBody>
      </p:sp>
    </p:spTree>
    <p:extLst>
      <p:ext uri="{BB962C8B-B14F-4D97-AF65-F5344CB8AC3E}">
        <p14:creationId xmlns="" xmlns:p14="http://schemas.microsoft.com/office/powerpoint/2010/main" val="27548714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BC6300-089F-437D-AE27-F36E2EE0C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5327856"/>
          </a:xfrm>
        </p:spPr>
        <p:txBody>
          <a:bodyPr/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5995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3E0895-3012-44F8-8C08-6B5DA82B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E78D4E-E0CE-4949-B675-5CF94B345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="" xmlns:p14="http://schemas.microsoft.com/office/powerpoint/2010/main" val="27114219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0174"/>
            <a:ext cx="10972800" cy="5353877"/>
          </a:xfrm>
        </p:spPr>
        <p:txBody>
          <a:bodyPr/>
          <a:lstStyle/>
          <a:p>
            <a:r>
              <a:rPr lang="en-US" sz="2800" dirty="0"/>
              <a:t>After skin cancer, breast cancer is the most common cancer diagnosed in women all over the world. The early diagnosis of a cancer  is very important to determine the course of medical treatment required by the patient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r>
              <a:rPr lang="en-US" sz="2800" dirty="0"/>
              <a:t>The data science and machine learning algorithms are used for classification of cancerous cells into benign or malignant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Using too many features can sometimes make predictions worse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68300"/>
            <a:ext cx="10972800" cy="6324048"/>
          </a:xfrm>
        </p:spPr>
        <p:txBody>
          <a:bodyPr/>
          <a:lstStyle/>
          <a:p>
            <a:pPr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aims to present comparison of the largely popular machine learning algorithms and techniques to detect breast cancer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models were build with utmost 30 features and some problems arise due to the large number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can make use of less number of data features to give best possible accuracy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this project is to build a model to obtain best possible accuracy with minimal set of features to classify whether the cancerous cells are benign or malignant</a:t>
            </a:r>
            <a:endParaRPr lang="en-US" sz="28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81878"/>
            <a:ext cx="10972800" cy="5671931"/>
          </a:xfrm>
        </p:spPr>
        <p:txBody>
          <a:bodyPr/>
          <a:lstStyle/>
          <a:p>
            <a:r>
              <a:rPr lang="en-US" dirty="0"/>
              <a:t> Breast cancer is the second most diagnosed cancer accounting for 25% of all cancer cases Early detection plays vital role to provide medication within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all of the features present in the dataset might not be useful and too many features might even make the predictions worse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Our projects aims to build a model using a subset of features obtained through feature selection and gives the best possible accuracy as a result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0" y="990601"/>
            <a:ext cx="10972800" cy="527049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selecting a subset of relevant features (variables, predictors) for use in model construction.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methods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project we have used Sequential Forward Selection and Sequential Backward Elimination techniques which comes under wrapper methods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5"/>
            <a:ext cx="10972800" cy="77786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00" y="355601"/>
            <a:ext cx="10972800" cy="5887900"/>
          </a:xfrm>
        </p:spPr>
        <p:txBody>
          <a:bodyPr/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1.Sequential Forward Selection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SFS  Starting from the empty set, sequentially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Add the feature 𝑥 + that maximizes 𝐽(𝑌𝑘 + 𝑥 +) when combined with the features 𝑌𝑘 that have already been selected .</a:t>
            </a:r>
          </a:p>
          <a:p>
            <a:pPr marL="0" indent="0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2.Sequential Backward Elimination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Starting from the full set, sequentially remove the feature 𝑥 that least reduces the value of the objective function 𝐽(𝑌 − 𝑥 −)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Removing a feature may actually increase the objective function 𝐽(𝑌𝑘 − 𝑥 −) &gt; 𝐽(𝑌𝑘); 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5101"/>
            <a:ext cx="10972800" cy="800100"/>
          </a:xfrm>
        </p:spPr>
        <p:txBody>
          <a:bodyPr/>
          <a:lstStyle/>
          <a:p>
            <a:r>
              <a:rPr lang="en-US" dirty="0"/>
              <a:t>Random forest(Classifier)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76301"/>
            <a:ext cx="10972800" cy="5143499"/>
          </a:xfrm>
        </p:spPr>
        <p:txBody>
          <a:bodyPr/>
          <a:lstStyle/>
          <a:p>
            <a:r>
              <a:rPr lang="en-US" dirty="0"/>
              <a:t>Supervised learning technique that can be used for both classification and regression problems</a:t>
            </a:r>
          </a:p>
          <a:p>
            <a:r>
              <a:rPr lang="en-US" dirty="0"/>
              <a:t>It contains a number of decision trees on various subsets of the given dataset and takes the average(voting based) to improve the predictive accuracy of the dataset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 descr="C:\Users\sumu\Pictures\Screenshots\Screenshot (180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429001"/>
            <a:ext cx="10972800" cy="326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152400"/>
            <a:ext cx="10972800" cy="64928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500" y="723900"/>
            <a:ext cx="10972800" cy="5435599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itchFamily="18" charset="0"/>
              </a:rPr>
              <a:t>1. Accuracy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Accuracy is one metric for evaluating classification models. It  is the  Number of correct predictions.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Accuracy = TP+TN/TP+FP+FN+TN. 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2. Confusion Matrix: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confusion matrix is a table that is often used to describe the performance of a classification model on a set of test data for which the true values are known. 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3. Precision 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Precision is the ratio of correctly predicted positive observations to the total predicted positive observations.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Precision = TP/TP+FP. 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4. Recall 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Recall is the ratio of correctly predicted positive observations to the all observations in actual class 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 Recall = TP/TP+FN. 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TP=true positive, TN=true negative, FP=false positive , FN=false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negetive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for Project or Technical Seminar</Template>
  <TotalTime>2969</TotalTime>
  <Words>839</Words>
  <Application>Microsoft Office PowerPoint</Application>
  <PresentationFormat>Custom</PresentationFormat>
  <Paragraphs>104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Theme1</vt:lpstr>
      <vt:lpstr>      Breast  Cancer Detection Using Machine Learning</vt:lpstr>
      <vt:lpstr>Contents</vt:lpstr>
      <vt:lpstr>Introduction</vt:lpstr>
      <vt:lpstr>Slide 4</vt:lpstr>
      <vt:lpstr>Abstract</vt:lpstr>
      <vt:lpstr>Feature Selection</vt:lpstr>
      <vt:lpstr>.</vt:lpstr>
      <vt:lpstr>Random forest(Classifier)</vt:lpstr>
      <vt:lpstr>Metrics:</vt:lpstr>
      <vt:lpstr>Sequential  forward selection(SFS)</vt:lpstr>
      <vt:lpstr>Features obtained by applying SFS:</vt:lpstr>
      <vt:lpstr>Sequential Backward Elimination (SBE):</vt:lpstr>
      <vt:lpstr>Features obtained by applying SBE:</vt:lpstr>
      <vt:lpstr>Predictions code:  prediction=clf.predict(X_test).</vt:lpstr>
      <vt:lpstr>Metrics:</vt:lpstr>
      <vt:lpstr>Conclusion:</vt:lpstr>
      <vt:lpstr>References:</vt:lpstr>
      <vt:lpstr>   Any Queries??</vt:lpstr>
      <vt:lpstr>    Thank You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Tejaswini Govindini</dc:creator>
  <cp:lastModifiedBy>sumu</cp:lastModifiedBy>
  <cp:revision>69</cp:revision>
  <dcterms:created xsi:type="dcterms:W3CDTF">2020-01-26T13:36:05Z</dcterms:created>
  <dcterms:modified xsi:type="dcterms:W3CDTF">2020-04-28T16:32:33Z</dcterms:modified>
</cp:coreProperties>
</file>