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4630400" cy="8229600"/>
  <p:notesSz cx="8229600" cy="1463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10"/>
  </p:normalViewPr>
  <p:slideViewPr>
    <p:cSldViewPr snapToGrid="0" snapToObjects="1">
      <p:cViewPr>
        <p:scale>
          <a:sx n="66" d="100"/>
          <a:sy n="66" d="100"/>
        </p:scale>
        <p:origin x="821" y="2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1121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280189" y="1302425"/>
            <a:ext cx="7556421" cy="354389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IN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Restaurant Management System Scenario: Automate restaurant operations, including order processing and inventory management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1"/>
          <p:cNvSpPr/>
          <p:nvPr/>
        </p:nvSpPr>
        <p:spPr>
          <a:xfrm>
            <a:off x="6280190" y="5186482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100" kern="0" spc="-36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Discover how C++ empowers the design and development of a comprehensive  Restaurant management system, </a:t>
            </a:r>
            <a:r>
              <a:rPr lang="en-US" sz="21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enable seamless management of restaurant activities.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hape 2"/>
          <p:cNvSpPr/>
          <p:nvPr/>
        </p:nvSpPr>
        <p:spPr>
          <a:xfrm>
            <a:off x="6280190" y="6547247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1026" name="Picture 2" descr="Restaurant Management Software at ₹ 12000 in Chennai">
            <a:extLst>
              <a:ext uri="{FF2B5EF4-FFF2-40B4-BE49-F238E27FC236}">
                <a16:creationId xmlns:a16="http://schemas.microsoft.com/office/drawing/2014/main" id="{B43F1E88-38AA-E4AB-4728-B956D1A25C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5680038" cy="822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EB88866-E331-254C-5149-CA6006D071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1019798"/>
              </p:ext>
            </p:extLst>
          </p:nvPr>
        </p:nvGraphicFramePr>
        <p:xfrm>
          <a:off x="9803756" y="7409084"/>
          <a:ext cx="4826644" cy="8205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322">
                  <a:extLst>
                    <a:ext uri="{9D8B030D-6E8A-4147-A177-3AD203B41FA5}">
                      <a16:colId xmlns:a16="http://schemas.microsoft.com/office/drawing/2014/main" val="289309087"/>
                    </a:ext>
                  </a:extLst>
                </a:gridCol>
                <a:gridCol w="2413322">
                  <a:extLst>
                    <a:ext uri="{9D8B030D-6E8A-4147-A177-3AD203B41FA5}">
                      <a16:colId xmlns:a16="http://schemas.microsoft.com/office/drawing/2014/main" val="1608253506"/>
                    </a:ext>
                  </a:extLst>
                </a:gridCol>
              </a:tblGrid>
              <a:tr h="454755">
                <a:tc>
                  <a:txBody>
                    <a:bodyPr/>
                    <a:lstStyle/>
                    <a:p>
                      <a:r>
                        <a:rPr lang="en-US" dirty="0"/>
                        <a:t>192211802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Kanakam Rakesh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8431840"/>
                  </a:ext>
                </a:extLst>
              </a:tr>
              <a:tr h="324876"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192210323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K.Akshay kumar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7408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0689" y="589836"/>
            <a:ext cx="9354026" cy="6703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250"/>
              </a:lnSpc>
              <a:buNone/>
            </a:pPr>
            <a:r>
              <a:rPr lang="en-US" sz="4200" b="1" kern="0" spc="-127" dirty="0">
                <a:solidFill>
                  <a:srgbClr val="000000"/>
                </a:solidFill>
                <a:latin typeface="Times New Roman" panose="02020603050405020304" pitchFamily="18" charset="0"/>
                <a:ea typeface="Inter Bold" pitchFamily="34" charset="-122"/>
                <a:cs typeface="Times New Roman" panose="02020603050405020304" pitchFamily="18" charset="0"/>
              </a:rPr>
              <a:t>Challenges and Future Enhancements</a:t>
            </a:r>
            <a:endParaRPr lang="en-US"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hape 1"/>
          <p:cNvSpPr/>
          <p:nvPr/>
        </p:nvSpPr>
        <p:spPr>
          <a:xfrm>
            <a:off x="750689" y="1689140"/>
            <a:ext cx="1641038" cy="1235988"/>
          </a:xfrm>
          <a:prstGeom prst="roundRect">
            <a:avLst>
              <a:gd name="adj" fmla="val 728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972741" y="2092643"/>
            <a:ext cx="107513" cy="4289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350"/>
              </a:lnSpc>
              <a:buNone/>
            </a:pPr>
            <a:r>
              <a:rPr lang="en-US" sz="2100" b="1" kern="0" spc="-63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1</a:t>
            </a:r>
            <a:endParaRPr lang="en-US" sz="2100" dirty="0"/>
          </a:p>
        </p:txBody>
      </p:sp>
      <p:sp>
        <p:nvSpPr>
          <p:cNvPr id="5" name="Text 3"/>
          <p:cNvSpPr/>
          <p:nvPr/>
        </p:nvSpPr>
        <p:spPr>
          <a:xfrm>
            <a:off x="2606159" y="1903571"/>
            <a:ext cx="2681407" cy="3351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200" b="1" kern="0" spc="-63" dirty="0">
                <a:solidFill>
                  <a:srgbClr val="272525"/>
                </a:solidFill>
                <a:latin typeface="Times New Roman" panose="02020603050405020304" pitchFamily="18" charset="0"/>
                <a:ea typeface="Inter Bold" pitchFamily="34" charset="-122"/>
                <a:cs typeface="Times New Roman" panose="02020603050405020304" pitchFamily="18" charset="0"/>
              </a:rPr>
              <a:t>Cybersecurity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2606159" y="2367439"/>
            <a:ext cx="7521535" cy="3432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00" kern="0" spc="-34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Implement robust security measures to protect the system from cyber threats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hape 5"/>
          <p:cNvSpPr/>
          <p:nvPr/>
        </p:nvSpPr>
        <p:spPr>
          <a:xfrm>
            <a:off x="2498884" y="2909888"/>
            <a:ext cx="11273671" cy="15240"/>
          </a:xfrm>
          <a:prstGeom prst="roundRect">
            <a:avLst>
              <a:gd name="adj" fmla="val 591178"/>
            </a:avLst>
          </a:prstGeom>
          <a:solidFill>
            <a:srgbClr val="C0C1D7"/>
          </a:solidFill>
          <a:ln/>
        </p:spPr>
      </p:sp>
      <p:sp>
        <p:nvSpPr>
          <p:cNvPr id="8" name="Shape 6"/>
          <p:cNvSpPr/>
          <p:nvPr/>
        </p:nvSpPr>
        <p:spPr>
          <a:xfrm>
            <a:off x="750689" y="3032284"/>
            <a:ext cx="3282196" cy="1235988"/>
          </a:xfrm>
          <a:prstGeom prst="roundRect">
            <a:avLst>
              <a:gd name="adj" fmla="val 728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972741" y="3435787"/>
            <a:ext cx="160853" cy="4289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350"/>
              </a:lnSpc>
              <a:buNone/>
            </a:pPr>
            <a:r>
              <a:rPr lang="en-US" sz="2100" b="1" kern="0" spc="-63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2</a:t>
            </a:r>
            <a:endParaRPr lang="en-US" sz="2100" dirty="0"/>
          </a:p>
        </p:txBody>
      </p:sp>
      <p:sp>
        <p:nvSpPr>
          <p:cNvPr id="10" name="Text 8"/>
          <p:cNvSpPr/>
          <p:nvPr/>
        </p:nvSpPr>
        <p:spPr>
          <a:xfrm>
            <a:off x="4247317" y="3246715"/>
            <a:ext cx="2681407" cy="3351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200" b="1" kern="0" spc="-63" dirty="0">
                <a:solidFill>
                  <a:srgbClr val="272525"/>
                </a:solidFill>
                <a:latin typeface="Times New Roman" panose="02020603050405020304" pitchFamily="18" charset="0"/>
                <a:ea typeface="Inter Bold" pitchFamily="34" charset="-122"/>
                <a:cs typeface="Times New Roman" panose="02020603050405020304" pitchFamily="18" charset="0"/>
              </a:rPr>
              <a:t>Energy Efficiency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9"/>
          <p:cNvSpPr/>
          <p:nvPr/>
        </p:nvSpPr>
        <p:spPr>
          <a:xfrm>
            <a:off x="4247317" y="3710583"/>
            <a:ext cx="7247573" cy="3432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00" kern="0" spc="-34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Optimize sensor and device power consumption to minimize energy usage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Shape 10"/>
          <p:cNvSpPr/>
          <p:nvPr/>
        </p:nvSpPr>
        <p:spPr>
          <a:xfrm>
            <a:off x="4140041" y="4253032"/>
            <a:ext cx="9632513" cy="15240"/>
          </a:xfrm>
          <a:prstGeom prst="roundRect">
            <a:avLst>
              <a:gd name="adj" fmla="val 591178"/>
            </a:avLst>
          </a:prstGeom>
          <a:solidFill>
            <a:srgbClr val="C0C1D7"/>
          </a:solidFill>
          <a:ln/>
        </p:spPr>
      </p:sp>
      <p:sp>
        <p:nvSpPr>
          <p:cNvPr id="13" name="Shape 11"/>
          <p:cNvSpPr/>
          <p:nvPr/>
        </p:nvSpPr>
        <p:spPr>
          <a:xfrm>
            <a:off x="750689" y="4375428"/>
            <a:ext cx="4923353" cy="1579245"/>
          </a:xfrm>
          <a:prstGeom prst="roundRect">
            <a:avLst>
              <a:gd name="adj" fmla="val 5705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4" name="Text 12"/>
          <p:cNvSpPr/>
          <p:nvPr/>
        </p:nvSpPr>
        <p:spPr>
          <a:xfrm>
            <a:off x="972741" y="4950500"/>
            <a:ext cx="165021" cy="4289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350"/>
              </a:lnSpc>
              <a:buNone/>
            </a:pPr>
            <a:r>
              <a:rPr lang="en-US" sz="2100" b="1" kern="0" spc="-63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3</a:t>
            </a:r>
            <a:endParaRPr lang="en-US" sz="2100" dirty="0"/>
          </a:p>
        </p:txBody>
      </p:sp>
      <p:sp>
        <p:nvSpPr>
          <p:cNvPr id="15" name="Text 13"/>
          <p:cNvSpPr/>
          <p:nvPr/>
        </p:nvSpPr>
        <p:spPr>
          <a:xfrm>
            <a:off x="5888474" y="4589859"/>
            <a:ext cx="2681407" cy="3351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200" b="1" kern="0" spc="-63" dirty="0">
                <a:solidFill>
                  <a:srgbClr val="272525"/>
                </a:solidFill>
                <a:latin typeface="Times New Roman" panose="02020603050405020304" pitchFamily="18" charset="0"/>
                <a:ea typeface="Inter Bold" pitchFamily="34" charset="-122"/>
                <a:cs typeface="Times New Roman" panose="02020603050405020304" pitchFamily="18" charset="0"/>
              </a:rPr>
              <a:t>Scalability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 14"/>
          <p:cNvSpPr/>
          <p:nvPr/>
        </p:nvSpPr>
        <p:spPr>
          <a:xfrm>
            <a:off x="5888474" y="5053727"/>
            <a:ext cx="7776805" cy="6865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00" kern="0" spc="-34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Design a flexible architecture to accommodate future growth and integration of new technologies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Shape 15"/>
          <p:cNvSpPr/>
          <p:nvPr/>
        </p:nvSpPr>
        <p:spPr>
          <a:xfrm>
            <a:off x="5781199" y="5939433"/>
            <a:ext cx="7991356" cy="15240"/>
          </a:xfrm>
          <a:prstGeom prst="roundRect">
            <a:avLst>
              <a:gd name="adj" fmla="val 591178"/>
            </a:avLst>
          </a:prstGeom>
          <a:solidFill>
            <a:srgbClr val="C0C1D7"/>
          </a:solidFill>
          <a:ln/>
        </p:spPr>
      </p:sp>
      <p:sp>
        <p:nvSpPr>
          <p:cNvPr id="18" name="Shape 16"/>
          <p:cNvSpPr/>
          <p:nvPr/>
        </p:nvSpPr>
        <p:spPr>
          <a:xfrm>
            <a:off x="750689" y="6061829"/>
            <a:ext cx="6564511" cy="1579245"/>
          </a:xfrm>
          <a:prstGeom prst="roundRect">
            <a:avLst>
              <a:gd name="adj" fmla="val 5705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9" name="Text 17"/>
          <p:cNvSpPr/>
          <p:nvPr/>
        </p:nvSpPr>
        <p:spPr>
          <a:xfrm>
            <a:off x="972741" y="6636901"/>
            <a:ext cx="173236" cy="4289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350"/>
              </a:lnSpc>
              <a:buNone/>
            </a:pPr>
            <a:r>
              <a:rPr lang="en-US" sz="2100" b="1" kern="0" spc="-63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4</a:t>
            </a:r>
            <a:endParaRPr lang="en-US" sz="2100" dirty="0"/>
          </a:p>
        </p:txBody>
      </p:sp>
      <p:sp>
        <p:nvSpPr>
          <p:cNvPr id="20" name="Text 18"/>
          <p:cNvSpPr/>
          <p:nvPr/>
        </p:nvSpPr>
        <p:spPr>
          <a:xfrm>
            <a:off x="7529632" y="6276261"/>
            <a:ext cx="2681407" cy="3351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200" b="1" kern="0" spc="-63" dirty="0">
                <a:solidFill>
                  <a:srgbClr val="272525"/>
                </a:solidFill>
                <a:latin typeface="Times New Roman" panose="02020603050405020304" pitchFamily="18" charset="0"/>
                <a:ea typeface="Inter Bold" pitchFamily="34" charset="-122"/>
                <a:cs typeface="Times New Roman" panose="02020603050405020304" pitchFamily="18" charset="0"/>
              </a:rPr>
              <a:t>Voice Integration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 19"/>
          <p:cNvSpPr/>
          <p:nvPr/>
        </p:nvSpPr>
        <p:spPr>
          <a:xfrm>
            <a:off x="7529632" y="6740128"/>
            <a:ext cx="6135648" cy="6865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00" kern="0" spc="-34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Enhance the user experience with advanced voice control and natural language processing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 descr="Thank you Restaurant Template in PDF, PowerPoint, Google Slides - Download  | Template.net">
            <a:extLst>
              <a:ext uri="{FF2B5EF4-FFF2-40B4-BE49-F238E27FC236}">
                <a16:creationId xmlns:a16="http://schemas.microsoft.com/office/drawing/2014/main" id="{B9A81153-6485-C14C-B5FE-10328729D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630399" cy="822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170308" y="2240175"/>
            <a:ext cx="1192303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kern="0" spc="-134" dirty="0">
                <a:solidFill>
                  <a:srgbClr val="000000"/>
                </a:solidFill>
                <a:latin typeface="Times New Roman" panose="02020603050405020304" pitchFamily="18" charset="0"/>
                <a:ea typeface="Inter Bold" pitchFamily="34" charset="-122"/>
                <a:cs typeface="Times New Roman" panose="02020603050405020304" pitchFamily="18" charset="0"/>
              </a:rPr>
              <a:t>Introduction to </a:t>
            </a:r>
            <a:r>
              <a:rPr lang="en-IN" sz="4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Restaurant Management System</a:t>
            </a:r>
            <a:r>
              <a:rPr lang="en-US" sz="4450" b="1" kern="0" spc="-134" dirty="0">
                <a:solidFill>
                  <a:srgbClr val="000000"/>
                </a:solidFill>
                <a:latin typeface="Times New Roman" panose="02020603050405020304" pitchFamily="18" charset="0"/>
                <a:ea typeface="Inter Bold" pitchFamily="34" charset="-122"/>
                <a:cs typeface="Times New Roman" panose="02020603050405020304" pitchFamily="18" charset="0"/>
              </a:rPr>
              <a:t> </a:t>
            </a:r>
            <a:endParaRPr lang="en-US" sz="44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793790" y="363426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/>
            <a:r>
              <a:rPr lang="en-IN" sz="2400" b="1" i="0" dirty="0">
                <a:solidFill>
                  <a:srgbClr val="0D0D0D"/>
                </a:solidFill>
                <a:effectLst/>
                <a:latin typeface="ui-sans-serif"/>
              </a:rPr>
              <a:t>Restaurant Operations</a:t>
            </a:r>
          </a:p>
        </p:txBody>
      </p:sp>
      <p:sp>
        <p:nvSpPr>
          <p:cNvPr id="4" name="Text 2"/>
          <p:cNvSpPr/>
          <p:nvPr/>
        </p:nvSpPr>
        <p:spPr>
          <a:xfrm>
            <a:off x="793790" y="4215408"/>
            <a:ext cx="3978116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/>
            <a:endParaRPr lang="en-US" sz="2400" b="1" i="0" dirty="0">
              <a:solidFill>
                <a:srgbClr val="0D0D0D"/>
              </a:solidFill>
              <a:effectLst/>
              <a:latin typeface="ui-sans-serif"/>
            </a:endParaRPr>
          </a:p>
          <a:p>
            <a:pPr algn="l"/>
            <a:r>
              <a:rPr lang="en-US" sz="2000" b="0" i="0" dirty="0">
                <a:solidFill>
                  <a:srgbClr val="0D0D0D"/>
                </a:solidFill>
                <a:effectLst/>
                <a:latin typeface="ui-sans-serif"/>
              </a:rPr>
              <a:t>The modern food service industry demands a fast-paced and efficient workflow to meet customer expectations and stay competitive.</a:t>
            </a:r>
          </a:p>
          <a:p>
            <a:pPr marL="0" indent="0">
              <a:lnSpc>
                <a:spcPts val="2850"/>
              </a:lnSpc>
              <a:buNone/>
            </a:pPr>
            <a:r>
              <a:rPr lang="en-US" sz="2100" kern="0" spc="-36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 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5332928" y="3634264"/>
            <a:ext cx="330327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IN" sz="2400" b="1" i="0" dirty="0">
                <a:solidFill>
                  <a:srgbClr val="0D0D0D"/>
                </a:solidFill>
                <a:effectLst/>
                <a:latin typeface="ui-sans-serif"/>
              </a:rPr>
              <a:t>Order Processing</a:t>
            </a:r>
            <a:r>
              <a:rPr lang="en-IN" sz="2400" b="0" i="0" dirty="0">
                <a:solidFill>
                  <a:srgbClr val="0D0D0D"/>
                </a:solidFill>
                <a:effectLst/>
                <a:latin typeface="ui-sans-serif"/>
              </a:rPr>
              <a:t>: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5332928" y="4416014"/>
            <a:ext cx="3978116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/>
            <a:r>
              <a:rPr lang="en-US" sz="2000" b="0" i="0" dirty="0">
                <a:solidFill>
                  <a:srgbClr val="0D0D0D"/>
                </a:solidFill>
                <a:effectLst/>
                <a:latin typeface="ui-sans-serif"/>
              </a:rPr>
              <a:t>Simplifies the order-taking process for dine-in, takeaway, or online customers.Integrates with point-of-sale (POS) systems to process payments efficiently.</a:t>
            </a:r>
          </a:p>
          <a:p>
            <a:pPr marL="0" indent="0">
              <a:lnSpc>
                <a:spcPts val="2850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5"/>
          <p:cNvSpPr/>
          <p:nvPr/>
        </p:nvSpPr>
        <p:spPr>
          <a:xfrm>
            <a:off x="9872067" y="363426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IN" sz="2400" b="1" i="0" dirty="0">
                <a:solidFill>
                  <a:srgbClr val="0D0D0D"/>
                </a:solidFill>
                <a:effectLst/>
                <a:latin typeface="ui-sans-serif"/>
              </a:rPr>
              <a:t>Inventory Management</a:t>
            </a:r>
            <a:r>
              <a:rPr lang="en-IN" sz="2400" b="0" i="0" dirty="0">
                <a:solidFill>
                  <a:srgbClr val="0D0D0D"/>
                </a:solidFill>
                <a:effectLst/>
                <a:latin typeface="ui-sans-serif"/>
              </a:rPr>
              <a:t>: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6"/>
          <p:cNvSpPr/>
          <p:nvPr/>
        </p:nvSpPr>
        <p:spPr>
          <a:xfrm>
            <a:off x="9872067" y="4215408"/>
            <a:ext cx="397811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/>
            <a:r>
              <a:rPr lang="en-US" sz="2000" b="0" i="0" dirty="0">
                <a:solidFill>
                  <a:srgbClr val="0D0D0D"/>
                </a:solidFill>
                <a:effectLst/>
                <a:latin typeface="ui-sans-serif"/>
              </a:rPr>
              <a:t>Monitors stock levels and alerts staff about low inventory.Tracks usage of ingredients to prevent wastage and ensure optimal stock utilization.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280190" y="885706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kern="0" spc="-134" dirty="0">
                <a:solidFill>
                  <a:srgbClr val="000000"/>
                </a:solidFill>
                <a:latin typeface="Times New Roman" panose="02020603050405020304" pitchFamily="18" charset="0"/>
                <a:ea typeface="Inter Bold" pitchFamily="34" charset="-122"/>
                <a:cs typeface="Times New Roman" panose="02020603050405020304" pitchFamily="18" charset="0"/>
              </a:rPr>
              <a:t>Key Components of </a:t>
            </a:r>
            <a:r>
              <a:rPr lang="en-IN" sz="4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Restaurant Management System</a:t>
            </a:r>
            <a:r>
              <a:rPr lang="en-US" sz="4450" b="1" kern="0" spc="-134" dirty="0">
                <a:solidFill>
                  <a:srgbClr val="000000"/>
                </a:solidFill>
                <a:latin typeface="Times New Roman" panose="02020603050405020304" pitchFamily="18" charset="0"/>
                <a:ea typeface="Inter Bold" pitchFamily="34" charset="-122"/>
                <a:cs typeface="Times New Roman" panose="02020603050405020304" pitchFamily="18" charset="0"/>
              </a:rPr>
              <a:t> </a:t>
            </a:r>
            <a:endParaRPr lang="en-US" sz="44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1"/>
          <p:cNvSpPr/>
          <p:nvPr/>
        </p:nvSpPr>
        <p:spPr>
          <a:xfrm>
            <a:off x="6288672" y="34372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r>
              <a:rPr lang="en-US" sz="22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Point of Sale (POS) System</a:t>
            </a:r>
          </a:p>
          <a:p>
            <a:r>
              <a:rPr lang="en-US" sz="2400" b="0" i="0" dirty="0">
                <a:solidFill>
                  <a:srgbClr val="0D0D0D"/>
                </a:solidFill>
                <a:effectLst/>
                <a:latin typeface="ui-sans-serif"/>
              </a:rPr>
              <a:t>.</a:t>
            </a:r>
          </a:p>
          <a:p>
            <a:br>
              <a:rPr lang="en-US" sz="2400" dirty="0">
                <a:effectLst/>
              </a:rPr>
            </a:b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2"/>
          <p:cNvSpPr/>
          <p:nvPr/>
        </p:nvSpPr>
        <p:spPr>
          <a:xfrm>
            <a:off x="6280190" y="3927634"/>
            <a:ext cx="360807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Central hub for processing customer transactions.</a:t>
            </a:r>
          </a:p>
          <a:p>
            <a:br>
              <a:rPr lang="en-US" sz="2400" dirty="0">
                <a:effectLst/>
              </a:rPr>
            </a:b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3"/>
          <p:cNvSpPr/>
          <p:nvPr/>
        </p:nvSpPr>
        <p:spPr>
          <a:xfrm>
            <a:off x="10228421" y="3437215"/>
            <a:ext cx="295060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/>
            <a:r>
              <a:rPr lang="en-IN" sz="22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Order Management System</a:t>
            </a:r>
          </a:p>
        </p:txBody>
      </p:sp>
      <p:sp>
        <p:nvSpPr>
          <p:cNvPr id="9" name="Text 4"/>
          <p:cNvSpPr/>
          <p:nvPr/>
        </p:nvSpPr>
        <p:spPr>
          <a:xfrm>
            <a:off x="10228421" y="3927634"/>
            <a:ext cx="360818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/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Manages orders from various channels (in-person, online, third-party apps).</a:t>
            </a:r>
          </a:p>
        </p:txBody>
      </p:sp>
      <p:sp>
        <p:nvSpPr>
          <p:cNvPr id="11" name="Text 5"/>
          <p:cNvSpPr/>
          <p:nvPr/>
        </p:nvSpPr>
        <p:spPr>
          <a:xfrm>
            <a:off x="6280190" y="612767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/>
            <a:r>
              <a:rPr lang="en-IN" sz="22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Reservation Management</a:t>
            </a:r>
          </a:p>
        </p:txBody>
      </p:sp>
      <p:sp>
        <p:nvSpPr>
          <p:cNvPr id="12" name="Text 6"/>
          <p:cNvSpPr/>
          <p:nvPr/>
        </p:nvSpPr>
        <p:spPr>
          <a:xfrm>
            <a:off x="6280190" y="6618089"/>
            <a:ext cx="360807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/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Ensures efficient use of dining space and customer satisfaction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ui-sans-serif"/>
              </a:rPr>
              <a:t>.</a:t>
            </a:r>
          </a:p>
          <a:p>
            <a:br>
              <a:rPr lang="en-US" sz="2400" dirty="0"/>
            </a:b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 7"/>
          <p:cNvSpPr/>
          <p:nvPr/>
        </p:nvSpPr>
        <p:spPr>
          <a:xfrm>
            <a:off x="10228421" y="612767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/>
            <a:r>
              <a:rPr lang="en-IN" sz="22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Menu Management</a:t>
            </a:r>
          </a:p>
        </p:txBody>
      </p:sp>
      <p:sp>
        <p:nvSpPr>
          <p:cNvPr id="15" name="Text 8"/>
          <p:cNvSpPr/>
          <p:nvPr/>
        </p:nvSpPr>
        <p:spPr>
          <a:xfrm>
            <a:off x="10228421" y="6618089"/>
            <a:ext cx="360818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/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Provides dynamic control over menu offerings.</a:t>
            </a:r>
          </a:p>
          <a:p>
            <a:br>
              <a:rPr lang="en-US" sz="2400" dirty="0"/>
            </a:b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1B3AA8-121B-1E1E-50BB-BFD0CBCF5FB8}"/>
              </a:ext>
            </a:extLst>
          </p:cNvPr>
          <p:cNvSpPr txBox="1"/>
          <p:nvPr/>
        </p:nvSpPr>
        <p:spPr>
          <a:xfrm flipV="1">
            <a:off x="5576321" y="2913697"/>
            <a:ext cx="744380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IN" dirty="0"/>
            </a:br>
            <a:r>
              <a:rPr lang="en-IN" sz="3200" b="0" i="0" dirty="0">
                <a:solidFill>
                  <a:srgbClr val="0D0D0D"/>
                </a:solidFill>
                <a:effectLst/>
                <a:latin typeface="ui-sans-serif"/>
              </a:rPr>
              <a:t>💳 </a:t>
            </a:r>
            <a:endParaRPr lang="en-IN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B1B913-6511-0767-4FF2-04BCBC0E8DD7}"/>
              </a:ext>
            </a:extLst>
          </p:cNvPr>
          <p:cNvSpPr txBox="1"/>
          <p:nvPr/>
        </p:nvSpPr>
        <p:spPr>
          <a:xfrm>
            <a:off x="9687402" y="3028592"/>
            <a:ext cx="73152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IN" sz="2400" dirty="0"/>
            </a:br>
            <a:r>
              <a:rPr lang="en-IN" sz="2400" b="0" i="0" dirty="0">
                <a:solidFill>
                  <a:srgbClr val="0D0D0D"/>
                </a:solidFill>
                <a:effectLst/>
                <a:latin typeface="ui-sans-serif"/>
              </a:rPr>
              <a:t>📦</a:t>
            </a:r>
            <a:endParaRPr lang="en-IN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BF791D-D0A4-694D-20D5-923CEE2F61B0}"/>
              </a:ext>
            </a:extLst>
          </p:cNvPr>
          <p:cNvSpPr txBox="1"/>
          <p:nvPr/>
        </p:nvSpPr>
        <p:spPr>
          <a:xfrm>
            <a:off x="9768663" y="6112669"/>
            <a:ext cx="8500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0D0D0D"/>
                </a:solidFill>
                <a:effectLst/>
                <a:latin typeface="ui-sans-serif"/>
              </a:rPr>
              <a:t>📜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3FEB94-311F-0AFD-79CF-6C10F7F6546C}"/>
              </a:ext>
            </a:extLst>
          </p:cNvPr>
          <p:cNvSpPr txBox="1"/>
          <p:nvPr/>
        </p:nvSpPr>
        <p:spPr>
          <a:xfrm>
            <a:off x="5800061" y="6093143"/>
            <a:ext cx="91333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0D0D0D"/>
                </a:solidFill>
                <a:effectLst/>
                <a:latin typeface="ui-sans-serif"/>
              </a:rPr>
              <a:t>🍽️</a:t>
            </a:r>
            <a:endParaRPr lang="en-IN" dirty="0"/>
          </a:p>
        </p:txBody>
      </p:sp>
      <p:pic>
        <p:nvPicPr>
          <p:cNvPr id="1028" name="Picture 4" descr="Top Restaurant Management Software in 2025 (Reviewed)">
            <a:extLst>
              <a:ext uri="{FF2B5EF4-FFF2-40B4-BE49-F238E27FC236}">
                <a16:creationId xmlns:a16="http://schemas.microsoft.com/office/drawing/2014/main" id="{04F382C4-6DCE-2F6B-65E3-7B2140AAB6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5716695" cy="4267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taurant POS System For Your Business: What are the Benefits? | Food  Market Hub Blog">
            <a:extLst>
              <a:ext uri="{FF2B5EF4-FFF2-40B4-BE49-F238E27FC236}">
                <a16:creationId xmlns:a16="http://schemas.microsoft.com/office/drawing/2014/main" id="{7F3511CC-7359-780E-E674-C5DABB147A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67915"/>
            <a:ext cx="5716695" cy="3876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548486" y="673061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r>
              <a:rPr lang="en-IN" sz="4800" b="1" i="0" dirty="0">
                <a:solidFill>
                  <a:srgbClr val="0D0D0D"/>
                </a:solidFill>
                <a:effectLst/>
                <a:latin typeface="ui-sans-serif"/>
              </a:rPr>
              <a:t>Features and System Architecture</a:t>
            </a:r>
          </a:p>
          <a:p>
            <a:pPr algn="l"/>
            <a:endParaRPr lang="en-IN" sz="4800" b="1" i="0" dirty="0">
              <a:solidFill>
                <a:srgbClr val="0D0D0D"/>
              </a:solidFill>
              <a:effectLst/>
              <a:latin typeface="ui-sans-serif"/>
            </a:endParaRPr>
          </a:p>
        </p:txBody>
      </p:sp>
      <p:sp>
        <p:nvSpPr>
          <p:cNvPr id="4" name="Shape 1"/>
          <p:cNvSpPr/>
          <p:nvPr/>
        </p:nvSpPr>
        <p:spPr>
          <a:xfrm>
            <a:off x="6280190" y="2942511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6466999" y="3027521"/>
            <a:ext cx="136565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kern="0" spc="-8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7017306" y="2942511"/>
            <a:ext cx="2927747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IN" sz="2400" b="1" i="0" dirty="0">
                <a:solidFill>
                  <a:srgbClr val="0D0D0D"/>
                </a:solidFill>
                <a:effectLst/>
                <a:latin typeface="ui-sans-serif"/>
              </a:rPr>
              <a:t>List major features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4"/>
          <p:cNvSpPr/>
          <p:nvPr/>
        </p:nvSpPr>
        <p:spPr>
          <a:xfrm>
            <a:off x="7017306" y="3787259"/>
            <a:ext cx="2927747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buFont typeface="+mj-lt"/>
              <a:buAutoNum type="arabicPeriod"/>
            </a:pPr>
            <a:r>
              <a:rPr lang="en-US" sz="21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Order Management.</a:t>
            </a:r>
          </a:p>
          <a:p>
            <a:pPr algn="l">
              <a:buFont typeface="+mj-lt"/>
              <a:buAutoNum type="arabicPeriod"/>
            </a:pPr>
            <a:r>
              <a:rPr lang="en-US" sz="21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Table Reservation.</a:t>
            </a:r>
          </a:p>
          <a:p>
            <a:pPr algn="l">
              <a:buFont typeface="+mj-lt"/>
              <a:buAutoNum type="arabicPeriod"/>
            </a:pPr>
            <a:r>
              <a:rPr lang="en-US" sz="21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Inventory Management.</a:t>
            </a:r>
          </a:p>
          <a:p>
            <a:pPr algn="l">
              <a:buFont typeface="+mj-lt"/>
              <a:buAutoNum type="arabicPeriod"/>
            </a:pPr>
            <a:r>
              <a:rPr lang="en-US" sz="21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Billing and Payment Integration.</a:t>
            </a:r>
          </a:p>
          <a:p>
            <a:pPr algn="l">
              <a:buFont typeface="+mj-lt"/>
              <a:buAutoNum type="arabicPeriod"/>
            </a:pPr>
            <a:r>
              <a:rPr lang="en-US" sz="21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Customer Feedback and Loyalty Programs.</a:t>
            </a:r>
          </a:p>
          <a:p>
            <a:pPr algn="l">
              <a:buFont typeface="+mj-lt"/>
              <a:buAutoNum type="arabicPeriod"/>
            </a:pPr>
            <a:r>
              <a:rPr lang="en-US" sz="21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Employee Management.</a:t>
            </a:r>
          </a:p>
        </p:txBody>
      </p:sp>
      <p:sp>
        <p:nvSpPr>
          <p:cNvPr id="8" name="Shape 5"/>
          <p:cNvSpPr/>
          <p:nvPr/>
        </p:nvSpPr>
        <p:spPr>
          <a:xfrm>
            <a:off x="10171867" y="2942511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10324981" y="3027521"/>
            <a:ext cx="204073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kern="0" spc="-8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7"/>
          <p:cNvSpPr/>
          <p:nvPr/>
        </p:nvSpPr>
        <p:spPr>
          <a:xfrm>
            <a:off x="10908983" y="2942511"/>
            <a:ext cx="2927747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IN" sz="2400" b="1" i="0" dirty="0">
                <a:solidFill>
                  <a:srgbClr val="0D0D0D"/>
                </a:solidFill>
                <a:effectLst/>
                <a:latin typeface="ui-sans-serif"/>
              </a:rPr>
              <a:t>System Architecture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8"/>
          <p:cNvSpPr/>
          <p:nvPr/>
        </p:nvSpPr>
        <p:spPr>
          <a:xfrm>
            <a:off x="10908983" y="3787259"/>
            <a:ext cx="2927747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1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Show a diagram or flowchart of the system:Frontend (User Interface).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1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Backend (Database and Application Logic).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1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Integrations (POS systems, payment gateways, etc.).</a:t>
            </a:r>
          </a:p>
          <a:p>
            <a:br>
              <a:rPr lang="en-US" sz="2400" dirty="0"/>
            </a:b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An In-Depth Look at Advanced Restaurant Management System">
            <a:extLst>
              <a:ext uri="{FF2B5EF4-FFF2-40B4-BE49-F238E27FC236}">
                <a16:creationId xmlns:a16="http://schemas.microsoft.com/office/drawing/2014/main" id="{714E92AE-77EB-A3D3-87C6-DF69C8920C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38" y="0"/>
            <a:ext cx="6186588" cy="822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3790" y="711637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Restaurant management objectives</a:t>
            </a:r>
          </a:p>
        </p:txBody>
      </p:sp>
      <p:sp>
        <p:nvSpPr>
          <p:cNvPr id="4" name="Shape 1"/>
          <p:cNvSpPr/>
          <p:nvPr/>
        </p:nvSpPr>
        <p:spPr>
          <a:xfrm>
            <a:off x="744796" y="2457438"/>
            <a:ext cx="3664863" cy="2410897"/>
          </a:xfrm>
          <a:prstGeom prst="roundRect">
            <a:avLst>
              <a:gd name="adj" fmla="val 3952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028224" y="270379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/>
            <a:r>
              <a:rPr lang="en-IN" sz="2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Workflow</a:t>
            </a:r>
          </a:p>
        </p:txBody>
      </p:sp>
      <p:sp>
        <p:nvSpPr>
          <p:cNvPr id="6" name="Text 3"/>
          <p:cNvSpPr/>
          <p:nvPr/>
        </p:nvSpPr>
        <p:spPr>
          <a:xfrm>
            <a:off x="1028224" y="3194209"/>
            <a:ext cx="3195995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/>
            <a:r>
              <a:rPr lang="en-US" sz="21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Customer places an order or reservation.Staff receives and processes the order.System tracks inventory usage.Bills are generated and processed.</a:t>
            </a:r>
          </a:p>
        </p:txBody>
      </p:sp>
      <p:sp>
        <p:nvSpPr>
          <p:cNvPr id="7" name="Shape 4"/>
          <p:cNvSpPr/>
          <p:nvPr/>
        </p:nvSpPr>
        <p:spPr>
          <a:xfrm>
            <a:off x="4685467" y="2469356"/>
            <a:ext cx="3664863" cy="2410897"/>
          </a:xfrm>
          <a:prstGeom prst="roundRect">
            <a:avLst>
              <a:gd name="adj" fmla="val 3952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4919901" y="270379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/>
            <a:r>
              <a:rPr lang="en-IN" sz="2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Benefits</a:t>
            </a:r>
          </a:p>
        </p:txBody>
      </p:sp>
      <p:sp>
        <p:nvSpPr>
          <p:cNvPr id="9" name="Text 6"/>
          <p:cNvSpPr/>
          <p:nvPr/>
        </p:nvSpPr>
        <p:spPr>
          <a:xfrm>
            <a:off x="4919901" y="3194209"/>
            <a:ext cx="3195995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/>
            <a:r>
              <a:rPr lang="en-US" sz="21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Reduced operational errors.Faster service.Real-time inventory tracking.Enhanced customer satisfaction.</a:t>
            </a:r>
          </a:p>
        </p:txBody>
      </p:sp>
      <p:sp>
        <p:nvSpPr>
          <p:cNvPr id="10" name="Shape 7"/>
          <p:cNvSpPr/>
          <p:nvPr/>
        </p:nvSpPr>
        <p:spPr>
          <a:xfrm>
            <a:off x="793790" y="5107067"/>
            <a:ext cx="3664863" cy="3049797"/>
          </a:xfrm>
          <a:prstGeom prst="roundRect">
            <a:avLst>
              <a:gd name="adj" fmla="val 3952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en-IN" dirty="0"/>
          </a:p>
        </p:txBody>
      </p:sp>
      <p:sp>
        <p:nvSpPr>
          <p:cNvPr id="11" name="Text 8"/>
          <p:cNvSpPr/>
          <p:nvPr/>
        </p:nvSpPr>
        <p:spPr>
          <a:xfrm>
            <a:off x="1028224" y="534150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/>
            <a:r>
              <a:rPr lang="en-IN" sz="2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Technology Stack</a:t>
            </a:r>
          </a:p>
        </p:txBody>
      </p:sp>
      <p:sp>
        <p:nvSpPr>
          <p:cNvPr id="12" name="Text 9"/>
          <p:cNvSpPr/>
          <p:nvPr/>
        </p:nvSpPr>
        <p:spPr>
          <a:xfrm>
            <a:off x="1028224" y="5831919"/>
            <a:ext cx="3195995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/>
            <a:r>
              <a:rPr lang="en-IN" sz="21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languages (e.g., Java, Python, PHP).</a:t>
            </a:r>
          </a:p>
          <a:p>
            <a:pPr algn="l"/>
            <a:r>
              <a:rPr lang="en-IN" sz="21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Database (e.g., MySQL, MongoDB).Frameworks (e.g., Django, Laravel).</a:t>
            </a:r>
          </a:p>
          <a:p>
            <a:pPr algn="l"/>
            <a:r>
              <a:rPr lang="en-IN" sz="21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Tools (e.g., POS systems, cloud hosting).</a:t>
            </a:r>
          </a:p>
        </p:txBody>
      </p:sp>
      <p:sp>
        <p:nvSpPr>
          <p:cNvPr id="13" name="Shape 10"/>
          <p:cNvSpPr/>
          <p:nvPr/>
        </p:nvSpPr>
        <p:spPr>
          <a:xfrm>
            <a:off x="4693087" y="5016342"/>
            <a:ext cx="3657124" cy="3691239"/>
          </a:xfrm>
          <a:prstGeom prst="roundRect">
            <a:avLst>
              <a:gd name="adj" fmla="val 3952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4919901" y="534150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/>
            <a:r>
              <a:rPr lang="en-IN" sz="2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Challenges and Solutions</a:t>
            </a:r>
          </a:p>
        </p:txBody>
      </p:sp>
      <p:sp>
        <p:nvSpPr>
          <p:cNvPr id="15" name="Text 12"/>
          <p:cNvSpPr/>
          <p:nvPr/>
        </p:nvSpPr>
        <p:spPr>
          <a:xfrm>
            <a:off x="4919901" y="5831919"/>
            <a:ext cx="3195995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lvl="1" algn="l"/>
            <a:r>
              <a:rPr lang="en-US" sz="2100" b="0" i="0" dirty="0">
                <a:solidFill>
                  <a:srgbClr val="0D0D0D"/>
                </a:solidFill>
                <a:effectLst/>
                <a:latin typeface="ui-sans-serif"/>
              </a:rPr>
              <a:t>High initial setup costs.Staff training requirements.</a:t>
            </a:r>
          </a:p>
          <a:p>
            <a:pPr lvl="1" algn="l"/>
            <a:r>
              <a:rPr lang="en-US" sz="2100" b="0" i="0" dirty="0">
                <a:solidFill>
                  <a:srgbClr val="0D0D0D"/>
                </a:solidFill>
                <a:effectLst/>
                <a:latin typeface="ui-sans-serif"/>
              </a:rPr>
              <a:t>Data security concerns.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100" b="0" i="0" dirty="0">
                <a:solidFill>
                  <a:srgbClr val="0D0D0D"/>
                </a:solidFill>
                <a:effectLst/>
                <a:latin typeface="ui-sans-serif"/>
              </a:rPr>
              <a:t>Scalable options.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100" b="0" i="0" dirty="0">
                <a:solidFill>
                  <a:srgbClr val="0D0D0D"/>
                </a:solidFill>
                <a:effectLst/>
                <a:latin typeface="ui-sans-serif"/>
              </a:rPr>
              <a:t>Intuitive user interfaces.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100" b="0" i="0" dirty="0">
                <a:solidFill>
                  <a:srgbClr val="0D0D0D"/>
                </a:solidFill>
                <a:effectLst/>
                <a:latin typeface="ui-sans-serif"/>
              </a:rPr>
              <a:t>Regular software updates.</a:t>
            </a:r>
          </a:p>
        </p:txBody>
      </p:sp>
      <p:pic>
        <p:nvPicPr>
          <p:cNvPr id="2051" name="Picture 3" descr="Restaurant Facility Management Challenges and How to Solve Them - City  Facilities Management US">
            <a:extLst>
              <a:ext uri="{FF2B5EF4-FFF2-40B4-BE49-F238E27FC236}">
                <a16:creationId xmlns:a16="http://schemas.microsoft.com/office/drawing/2014/main" id="{333C95AD-F876-B5C5-5A53-DD5B424961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3393" y="-1"/>
            <a:ext cx="6097007" cy="3938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How to Build a Restaurant Management Software in 2023">
            <a:extLst>
              <a:ext uri="{FF2B5EF4-FFF2-40B4-BE49-F238E27FC236}">
                <a16:creationId xmlns:a16="http://schemas.microsoft.com/office/drawing/2014/main" id="{C21B2434-A43B-A991-3776-14D6B05651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3274" y="4749195"/>
            <a:ext cx="6097126" cy="3765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71644" y="606266"/>
            <a:ext cx="7600712" cy="137802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400"/>
              </a:lnSpc>
              <a:buNone/>
            </a:pPr>
            <a:r>
              <a:rPr lang="en-US" sz="4300" b="1" kern="0" spc="-130" dirty="0">
                <a:solidFill>
                  <a:srgbClr val="000000"/>
                </a:solidFill>
                <a:latin typeface="Times New Roman" panose="02020603050405020304" pitchFamily="18" charset="0"/>
                <a:ea typeface="Inter Bold" pitchFamily="34" charset="-122"/>
                <a:cs typeface="Times New Roman" panose="02020603050405020304" pitchFamily="18" charset="0"/>
              </a:rPr>
              <a:t> </a:t>
            </a:r>
            <a:endParaRPr lang="en-US" sz="4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hape 1"/>
          <p:cNvSpPr/>
          <p:nvPr/>
        </p:nvSpPr>
        <p:spPr>
          <a:xfrm>
            <a:off x="1087041" y="2314932"/>
            <a:ext cx="30480" cy="5309949"/>
          </a:xfrm>
          <a:prstGeom prst="roundRect">
            <a:avLst>
              <a:gd name="adj" fmla="val 303837"/>
            </a:avLst>
          </a:prstGeom>
          <a:solidFill>
            <a:srgbClr val="C0C1D7"/>
          </a:solidFill>
          <a:ln/>
        </p:spPr>
      </p:sp>
      <p:sp>
        <p:nvSpPr>
          <p:cNvPr id="5" name="Shape 2"/>
          <p:cNvSpPr/>
          <p:nvPr/>
        </p:nvSpPr>
        <p:spPr>
          <a:xfrm>
            <a:off x="1319808" y="2795707"/>
            <a:ext cx="771644" cy="30480"/>
          </a:xfrm>
          <a:prstGeom prst="roundRect">
            <a:avLst>
              <a:gd name="adj" fmla="val 303837"/>
            </a:avLst>
          </a:prstGeom>
          <a:solidFill>
            <a:srgbClr val="C0C1D7"/>
          </a:solidFill>
          <a:ln/>
        </p:spPr>
      </p:sp>
      <p:sp>
        <p:nvSpPr>
          <p:cNvPr id="6" name="Shape 3"/>
          <p:cNvSpPr/>
          <p:nvPr/>
        </p:nvSpPr>
        <p:spPr>
          <a:xfrm>
            <a:off x="854273" y="2562939"/>
            <a:ext cx="496014" cy="496014"/>
          </a:xfrm>
          <a:prstGeom prst="roundRect">
            <a:avLst>
              <a:gd name="adj" fmla="val 18671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1035963" y="2645569"/>
            <a:ext cx="132636" cy="3307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600" b="1" kern="0" spc="-78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1</a:t>
            </a:r>
            <a:endParaRPr lang="en-US" sz="2600" dirty="0"/>
          </a:p>
        </p:txBody>
      </p:sp>
      <p:sp>
        <p:nvSpPr>
          <p:cNvPr id="8" name="Text 5"/>
          <p:cNvSpPr/>
          <p:nvPr/>
        </p:nvSpPr>
        <p:spPr>
          <a:xfrm>
            <a:off x="2314932" y="2535317"/>
            <a:ext cx="3039308" cy="3444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IN" sz="215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Restaurant awards and recognitions</a:t>
            </a:r>
            <a:endParaRPr lang="en-US" sz="21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6"/>
          <p:cNvSpPr/>
          <p:nvPr/>
        </p:nvSpPr>
        <p:spPr>
          <a:xfrm>
            <a:off x="2314932" y="2958941"/>
            <a:ext cx="6057424" cy="7055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10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Chef’s personality in the cuisine.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10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Consistency across </a:t>
            </a:r>
            <a:r>
              <a:rPr lang="en-US" sz="21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visits ,Mastery of flavor and cooking techniques</a:t>
            </a:r>
            <a:r>
              <a:rPr lang="en-US" sz="2400" dirty="0">
                <a:solidFill>
                  <a:srgbClr val="0D0D0D"/>
                </a:solidFill>
                <a:latin typeface="ui-sans-serif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0D0D0D"/>
              </a:solidFill>
              <a:effectLst/>
              <a:latin typeface="ui-sans-serif"/>
            </a:endParaRPr>
          </a:p>
        </p:txBody>
      </p:sp>
      <p:sp>
        <p:nvSpPr>
          <p:cNvPr id="10" name="Shape 7"/>
          <p:cNvSpPr/>
          <p:nvPr/>
        </p:nvSpPr>
        <p:spPr>
          <a:xfrm>
            <a:off x="1319808" y="4639151"/>
            <a:ext cx="771644" cy="30480"/>
          </a:xfrm>
          <a:prstGeom prst="roundRect">
            <a:avLst>
              <a:gd name="adj" fmla="val 303837"/>
            </a:avLst>
          </a:prstGeom>
          <a:solidFill>
            <a:srgbClr val="C0C1D7"/>
          </a:solidFill>
          <a:ln/>
        </p:spPr>
      </p:sp>
      <p:sp>
        <p:nvSpPr>
          <p:cNvPr id="11" name="Shape 8"/>
          <p:cNvSpPr/>
          <p:nvPr/>
        </p:nvSpPr>
        <p:spPr>
          <a:xfrm>
            <a:off x="854273" y="4406384"/>
            <a:ext cx="496014" cy="496014"/>
          </a:xfrm>
          <a:prstGeom prst="roundRect">
            <a:avLst>
              <a:gd name="adj" fmla="val 18671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1003102" y="4489013"/>
            <a:ext cx="198358" cy="3307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600" b="1" kern="0" spc="-78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2</a:t>
            </a:r>
            <a:endParaRPr lang="en-US" sz="2600" dirty="0"/>
          </a:p>
        </p:txBody>
      </p:sp>
      <p:sp>
        <p:nvSpPr>
          <p:cNvPr id="13" name="Text 10"/>
          <p:cNvSpPr/>
          <p:nvPr/>
        </p:nvSpPr>
        <p:spPr>
          <a:xfrm>
            <a:off x="2314932" y="4378762"/>
            <a:ext cx="3868936" cy="3444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/>
            <a:r>
              <a:rPr lang="en-US" sz="215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Restaurant food prices and quality</a:t>
            </a:r>
            <a:r>
              <a:rPr lang="en-US" sz="215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comparisons?</a:t>
            </a:r>
          </a:p>
        </p:txBody>
      </p:sp>
      <p:sp>
        <p:nvSpPr>
          <p:cNvPr id="14" name="Text 11"/>
          <p:cNvSpPr/>
          <p:nvPr/>
        </p:nvSpPr>
        <p:spPr>
          <a:xfrm>
            <a:off x="2314932" y="4855488"/>
            <a:ext cx="6057424" cy="7055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15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High-quality ingredients, exceptional service, and intricate dishes. Prices are premium.</a:t>
            </a:r>
          </a:p>
          <a:p>
            <a:pPr marL="0" indent="0" algn="l">
              <a:lnSpc>
                <a:spcPts val="2750"/>
              </a:lnSpc>
              <a:buNone/>
            </a:pPr>
            <a:r>
              <a:rPr lang="en-US" sz="215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compare we can chick in </a:t>
            </a:r>
            <a:r>
              <a:rPr lang="en-IN" sz="215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Google Reviews</a:t>
            </a:r>
            <a:endParaRPr lang="en-US" sz="215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ts val="2750"/>
              </a:lnSpc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Shape 12"/>
          <p:cNvSpPr/>
          <p:nvPr/>
        </p:nvSpPr>
        <p:spPr>
          <a:xfrm>
            <a:off x="1319808" y="6482596"/>
            <a:ext cx="771644" cy="30480"/>
          </a:xfrm>
          <a:prstGeom prst="roundRect">
            <a:avLst>
              <a:gd name="adj" fmla="val 303837"/>
            </a:avLst>
          </a:prstGeom>
          <a:solidFill>
            <a:srgbClr val="C0C1D7"/>
          </a:solidFill>
          <a:ln/>
        </p:spPr>
      </p:sp>
      <p:sp>
        <p:nvSpPr>
          <p:cNvPr id="16" name="Shape 13"/>
          <p:cNvSpPr/>
          <p:nvPr/>
        </p:nvSpPr>
        <p:spPr>
          <a:xfrm>
            <a:off x="854273" y="6249829"/>
            <a:ext cx="496014" cy="496014"/>
          </a:xfrm>
          <a:prstGeom prst="roundRect">
            <a:avLst>
              <a:gd name="adj" fmla="val 18671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7" name="Text 14"/>
          <p:cNvSpPr/>
          <p:nvPr/>
        </p:nvSpPr>
        <p:spPr>
          <a:xfrm>
            <a:off x="1000482" y="6332458"/>
            <a:ext cx="203597" cy="3307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600" b="1" kern="0" spc="-78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3</a:t>
            </a:r>
            <a:endParaRPr lang="en-US" sz="2600" dirty="0"/>
          </a:p>
        </p:txBody>
      </p:sp>
      <p:sp>
        <p:nvSpPr>
          <p:cNvPr id="18" name="Text 15"/>
          <p:cNvSpPr/>
          <p:nvPr/>
        </p:nvSpPr>
        <p:spPr>
          <a:xfrm>
            <a:off x="2314932" y="6222206"/>
            <a:ext cx="2756178" cy="3444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/>
            <a:r>
              <a:rPr lang="en-US" sz="215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Restaurant deals, offers, or discounts</a:t>
            </a:r>
            <a:r>
              <a:rPr lang="en-US" sz="215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in your area?</a:t>
            </a:r>
          </a:p>
          <a:p>
            <a:br>
              <a:rPr lang="en-US" sz="2400" dirty="0"/>
            </a:br>
            <a:endParaRPr lang="en-US" sz="21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 16"/>
          <p:cNvSpPr/>
          <p:nvPr/>
        </p:nvSpPr>
        <p:spPr>
          <a:xfrm>
            <a:off x="2314932" y="6698933"/>
            <a:ext cx="6057424" cy="7055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15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Offers exclusive deals such as 50% off at select restaurants</a:t>
            </a:r>
          </a:p>
          <a:p>
            <a:pPr marL="0" indent="0" algn="l">
              <a:lnSpc>
                <a:spcPts val="2750"/>
              </a:lnSpc>
              <a:buNone/>
            </a:pPr>
            <a:r>
              <a:rPr lang="en-US" sz="215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Features deals like 15% off on bills over ₹1000</a:t>
            </a:r>
            <a:endParaRPr lang="en-US" sz="21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D37A5BD-F6F0-A6D6-3015-D59D1A57EABD}"/>
              </a:ext>
            </a:extLst>
          </p:cNvPr>
          <p:cNvSpPr txBox="1"/>
          <p:nvPr/>
        </p:nvSpPr>
        <p:spPr>
          <a:xfrm>
            <a:off x="1233964" y="961310"/>
            <a:ext cx="7315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estaurant</a:t>
            </a: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’s</a:t>
            </a: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food prices , quality and offers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 descr="5 Important factors one must consider in a Restaurant Management System">
            <a:extLst>
              <a:ext uri="{FF2B5EF4-FFF2-40B4-BE49-F238E27FC236}">
                <a16:creationId xmlns:a16="http://schemas.microsoft.com/office/drawing/2014/main" id="{838FDFD5-921A-4479-8C88-F242DB3A32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6506" y="0"/>
            <a:ext cx="6445084" cy="4378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AI in Fast Food Industry - Artificial Intelligence World">
            <a:extLst>
              <a:ext uri="{FF2B5EF4-FFF2-40B4-BE49-F238E27FC236}">
                <a16:creationId xmlns:a16="http://schemas.microsoft.com/office/drawing/2014/main" id="{7B854F91-1CAC-C591-E727-37D02F9768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7695" y="0"/>
            <a:ext cx="6445083" cy="822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38664" y="554593"/>
            <a:ext cx="9969222" cy="630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950"/>
              </a:lnSpc>
              <a:buNone/>
            </a:pPr>
            <a:r>
              <a:rPr lang="en-US" sz="3950" b="1" kern="0" spc="-119" dirty="0">
                <a:solidFill>
                  <a:srgbClr val="000000"/>
                </a:solidFill>
                <a:latin typeface="Times New Roman" panose="02020603050405020304" pitchFamily="18" charset="0"/>
                <a:ea typeface="Inter Bold" pitchFamily="34" charset="-122"/>
                <a:cs typeface="Times New Roman" panose="02020603050405020304" pitchFamily="18" charset="0"/>
              </a:rPr>
              <a:t>Real-Time Monitoring and Alarm Triggering</a:t>
            </a:r>
            <a:endParaRPr lang="en-US" sz="39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2423" y="1587818"/>
            <a:ext cx="1635800" cy="1483995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3959781" y="2320409"/>
            <a:ext cx="101084" cy="4032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150"/>
              </a:lnSpc>
              <a:buNone/>
            </a:pPr>
            <a:r>
              <a:rPr lang="en-US" sz="1950" b="1" kern="0" spc="-6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1</a:t>
            </a:r>
            <a:endParaRPr lang="en-US" sz="1950" dirty="0"/>
          </a:p>
        </p:txBody>
      </p:sp>
      <p:sp>
        <p:nvSpPr>
          <p:cNvPr id="5" name="Text 2"/>
          <p:cNvSpPr/>
          <p:nvPr/>
        </p:nvSpPr>
        <p:spPr>
          <a:xfrm>
            <a:off x="5029795" y="1950601"/>
            <a:ext cx="2841427" cy="3150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2200" b="1" kern="0" spc="-60" dirty="0">
                <a:solidFill>
                  <a:srgbClr val="272525"/>
                </a:solidFill>
                <a:latin typeface="Times New Roman" panose="02020603050405020304" pitchFamily="18" charset="0"/>
                <a:ea typeface="Inter Bold" pitchFamily="34" charset="-122"/>
                <a:cs typeface="Times New Roman" panose="02020603050405020304" pitchFamily="18" charset="0"/>
              </a:rPr>
              <a:t>Continuous Surveillance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5029795" y="2386608"/>
            <a:ext cx="5399603" cy="3224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100" kern="0" spc="-32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Round-the-clock monitoring of your home's security status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hape 4"/>
          <p:cNvSpPr/>
          <p:nvPr/>
        </p:nvSpPr>
        <p:spPr>
          <a:xfrm>
            <a:off x="4878586" y="3087410"/>
            <a:ext cx="8995767" cy="11430"/>
          </a:xfrm>
          <a:prstGeom prst="roundRect">
            <a:avLst>
              <a:gd name="adj" fmla="val 740878"/>
            </a:avLst>
          </a:prstGeom>
          <a:solidFill>
            <a:srgbClr val="C0C1D7"/>
          </a:solidFill>
          <a:ln/>
        </p:spPr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4583" y="3122176"/>
            <a:ext cx="3271599" cy="1483995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3934658" y="3662482"/>
            <a:ext cx="151209" cy="4032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150"/>
              </a:lnSpc>
              <a:buNone/>
            </a:pPr>
            <a:r>
              <a:rPr lang="en-US" sz="1950" b="1" kern="0" spc="-6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2</a:t>
            </a:r>
            <a:endParaRPr lang="en-US" sz="1950" dirty="0"/>
          </a:p>
        </p:txBody>
      </p:sp>
      <p:sp>
        <p:nvSpPr>
          <p:cNvPr id="10" name="Text 6"/>
          <p:cNvSpPr/>
          <p:nvPr/>
        </p:nvSpPr>
        <p:spPr>
          <a:xfrm>
            <a:off x="5847755" y="3484959"/>
            <a:ext cx="2520196" cy="3150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2200" b="1" kern="0" spc="-60" dirty="0">
                <a:solidFill>
                  <a:srgbClr val="272525"/>
                </a:solidFill>
                <a:latin typeface="Times New Roman" panose="02020603050405020304" pitchFamily="18" charset="0"/>
                <a:ea typeface="Inter Bold" pitchFamily="34" charset="-122"/>
                <a:cs typeface="Times New Roman" panose="02020603050405020304" pitchFamily="18" charset="0"/>
              </a:rPr>
              <a:t>Instant Alerts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7"/>
          <p:cNvSpPr/>
          <p:nvPr/>
        </p:nvSpPr>
        <p:spPr>
          <a:xfrm>
            <a:off x="5847755" y="3920966"/>
            <a:ext cx="5667494" cy="3224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100" kern="0" spc="-32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Receive immediate notifications of potential security breaches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Shape 8"/>
          <p:cNvSpPr/>
          <p:nvPr/>
        </p:nvSpPr>
        <p:spPr>
          <a:xfrm>
            <a:off x="5696545" y="4621768"/>
            <a:ext cx="8177808" cy="11430"/>
          </a:xfrm>
          <a:prstGeom prst="roundRect">
            <a:avLst>
              <a:gd name="adj" fmla="val 740878"/>
            </a:avLst>
          </a:prstGeom>
          <a:solidFill>
            <a:srgbClr val="C0C1D7"/>
          </a:solidFill>
          <a:ln/>
        </p:spPr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6623" y="4656534"/>
            <a:ext cx="4907518" cy="1483995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3932753" y="5196840"/>
            <a:ext cx="155138" cy="4032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150"/>
              </a:lnSpc>
              <a:buNone/>
            </a:pPr>
            <a:r>
              <a:rPr lang="en-US" sz="1950" b="1" kern="0" spc="-6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3</a:t>
            </a:r>
            <a:endParaRPr lang="en-US" sz="1950" dirty="0"/>
          </a:p>
        </p:txBody>
      </p:sp>
      <p:sp>
        <p:nvSpPr>
          <p:cNvPr id="15" name="Text 10"/>
          <p:cNvSpPr/>
          <p:nvPr/>
        </p:nvSpPr>
        <p:spPr>
          <a:xfrm>
            <a:off x="6665714" y="4858107"/>
            <a:ext cx="2520196" cy="3150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2200" b="1" kern="0" spc="-60" dirty="0">
                <a:solidFill>
                  <a:srgbClr val="272525"/>
                </a:solidFill>
                <a:latin typeface="Times New Roman" panose="02020603050405020304" pitchFamily="18" charset="0"/>
                <a:ea typeface="Inter Bold" pitchFamily="34" charset="-122"/>
                <a:cs typeface="Times New Roman" panose="02020603050405020304" pitchFamily="18" charset="0"/>
              </a:rPr>
              <a:t>Remote Access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 11"/>
          <p:cNvSpPr/>
          <p:nvPr/>
        </p:nvSpPr>
        <p:spPr>
          <a:xfrm>
            <a:off x="6665714" y="5294114"/>
            <a:ext cx="7057430" cy="64484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100" kern="0" spc="-32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Monitor and manage your home's security from anywhere using your smartphone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Shape 12"/>
          <p:cNvSpPr/>
          <p:nvPr/>
        </p:nvSpPr>
        <p:spPr>
          <a:xfrm>
            <a:off x="6514505" y="6156127"/>
            <a:ext cx="7359848" cy="11430"/>
          </a:xfrm>
          <a:prstGeom prst="roundRect">
            <a:avLst>
              <a:gd name="adj" fmla="val 740878"/>
            </a:avLst>
          </a:prstGeom>
          <a:solidFill>
            <a:srgbClr val="C0C1D7"/>
          </a:solidFill>
          <a:ln/>
        </p:spPr>
      </p:sp>
      <p:pic>
        <p:nvPicPr>
          <p:cNvPr id="18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664" y="6190893"/>
            <a:ext cx="6543318" cy="1483995"/>
          </a:xfrm>
          <a:prstGeom prst="rect">
            <a:avLst/>
          </a:prstGeom>
        </p:spPr>
      </p:pic>
      <p:sp>
        <p:nvSpPr>
          <p:cNvPr id="19" name="Text 13"/>
          <p:cNvSpPr/>
          <p:nvPr/>
        </p:nvSpPr>
        <p:spPr>
          <a:xfrm>
            <a:off x="3928824" y="6731198"/>
            <a:ext cx="162878" cy="4032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150"/>
              </a:lnSpc>
              <a:buNone/>
            </a:pPr>
            <a:r>
              <a:rPr lang="en-US" sz="1950" b="1" kern="0" spc="-6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4</a:t>
            </a:r>
            <a:endParaRPr lang="en-US" sz="1950" dirty="0"/>
          </a:p>
        </p:txBody>
      </p:sp>
      <p:sp>
        <p:nvSpPr>
          <p:cNvPr id="20" name="Text 14"/>
          <p:cNvSpPr/>
          <p:nvPr/>
        </p:nvSpPr>
        <p:spPr>
          <a:xfrm>
            <a:off x="7483554" y="6392466"/>
            <a:ext cx="2520196" cy="3150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2200" b="1" kern="0" spc="-60" dirty="0">
                <a:solidFill>
                  <a:srgbClr val="272525"/>
                </a:solidFill>
                <a:latin typeface="Times New Roman" panose="02020603050405020304" pitchFamily="18" charset="0"/>
                <a:ea typeface="Inter Bold" pitchFamily="34" charset="-122"/>
                <a:cs typeface="Times New Roman" panose="02020603050405020304" pitchFamily="18" charset="0"/>
              </a:rPr>
              <a:t>Automated Response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 15"/>
          <p:cNvSpPr/>
          <p:nvPr/>
        </p:nvSpPr>
        <p:spPr>
          <a:xfrm>
            <a:off x="7483554" y="6828473"/>
            <a:ext cx="6239589" cy="64484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100" kern="0" spc="-32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Trigger pre-defined actions, such as sounding alarms or notifying authorities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Design Restaurant Management System | System Design - GeeksforGeeks">
            <a:extLst>
              <a:ext uri="{FF2B5EF4-FFF2-40B4-BE49-F238E27FC236}">
                <a16:creationId xmlns:a16="http://schemas.microsoft.com/office/drawing/2014/main" id="{8EAAD1E0-6B26-7093-D179-A84DDD1353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991" y="292130"/>
            <a:ext cx="14256327" cy="7605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6508" y="784622"/>
            <a:ext cx="7745254" cy="5682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450"/>
              </a:lnSpc>
              <a:buNone/>
            </a:pPr>
            <a:r>
              <a:rPr lang="en-US" sz="3550" b="1" kern="0" spc="-107" dirty="0">
                <a:solidFill>
                  <a:srgbClr val="000000"/>
                </a:solidFill>
                <a:latin typeface="Times New Roman" panose="02020603050405020304" pitchFamily="18" charset="0"/>
                <a:ea typeface="Inter Bold" pitchFamily="34" charset="-122"/>
                <a:cs typeface="Times New Roman" panose="02020603050405020304" pitchFamily="18" charset="0"/>
              </a:rPr>
              <a:t>User Interface and Mobile Integration</a:t>
            </a:r>
            <a:endParaRPr lang="en-US" sz="35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508" y="1625679"/>
            <a:ext cx="909280" cy="145482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818561" y="1807488"/>
            <a:ext cx="2273260" cy="2840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2200" b="1" kern="0" spc="-54" dirty="0">
                <a:solidFill>
                  <a:srgbClr val="272525"/>
                </a:solidFill>
                <a:latin typeface="Times New Roman" panose="02020603050405020304" pitchFamily="18" charset="0"/>
                <a:ea typeface="Inter Bold" pitchFamily="34" charset="-122"/>
                <a:cs typeface="Times New Roman" panose="02020603050405020304" pitchFamily="18" charset="0"/>
              </a:rPr>
              <a:t>Intuitive Dashboard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2"/>
          <p:cNvSpPr/>
          <p:nvPr/>
        </p:nvSpPr>
        <p:spPr>
          <a:xfrm>
            <a:off x="1818561" y="2200632"/>
            <a:ext cx="6688931" cy="58173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2100" kern="0" spc="-29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Provide a user-friendly interface for monitoring and controlling the security system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508" y="3080504"/>
            <a:ext cx="909280" cy="1454825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1818561" y="3262313"/>
            <a:ext cx="2379345" cy="2840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2100" b="1" kern="0" spc="-54" dirty="0">
                <a:solidFill>
                  <a:srgbClr val="272525"/>
                </a:solidFill>
                <a:latin typeface="Times New Roman" panose="02020603050405020304" pitchFamily="18" charset="0"/>
                <a:ea typeface="Inter Bold" pitchFamily="34" charset="-122"/>
                <a:cs typeface="Times New Roman" panose="02020603050405020304" pitchFamily="18" charset="0"/>
              </a:rPr>
              <a:t>Mobile App Integration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4"/>
          <p:cNvSpPr/>
          <p:nvPr/>
        </p:nvSpPr>
        <p:spPr>
          <a:xfrm>
            <a:off x="1818561" y="3655457"/>
            <a:ext cx="6688931" cy="58173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2100" kern="0" spc="-29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Develop a companion mobile app for remote access and management of the security system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508" y="4535329"/>
            <a:ext cx="909280" cy="1454825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1818561" y="4717137"/>
            <a:ext cx="2626043" cy="2840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2100" b="1" kern="0" spc="-54" dirty="0">
                <a:solidFill>
                  <a:srgbClr val="272525"/>
                </a:solidFill>
                <a:latin typeface="Times New Roman" panose="02020603050405020304" pitchFamily="18" charset="0"/>
                <a:ea typeface="Inter Bold" pitchFamily="34" charset="-122"/>
                <a:cs typeface="Times New Roman" panose="02020603050405020304" pitchFamily="18" charset="0"/>
              </a:rPr>
              <a:t>Voice Command Support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6"/>
          <p:cNvSpPr/>
          <p:nvPr/>
        </p:nvSpPr>
        <p:spPr>
          <a:xfrm>
            <a:off x="1818561" y="5110282"/>
            <a:ext cx="6688931" cy="58173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2100" kern="0" spc="-29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Integrate voice control capabilities for hands-free operation and enhanced convenience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6508" y="5990153"/>
            <a:ext cx="909280" cy="1454825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1818561" y="6171962"/>
            <a:ext cx="2273975" cy="2840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2200" b="1" kern="0" spc="-54" dirty="0">
                <a:solidFill>
                  <a:srgbClr val="272525"/>
                </a:solidFill>
                <a:latin typeface="Times New Roman" panose="02020603050405020304" pitchFamily="18" charset="0"/>
                <a:ea typeface="Inter Bold" pitchFamily="34" charset="-122"/>
                <a:cs typeface="Times New Roman" panose="02020603050405020304" pitchFamily="18" charset="0"/>
              </a:rPr>
              <a:t>Personalized Settings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 8"/>
          <p:cNvSpPr/>
          <p:nvPr/>
        </p:nvSpPr>
        <p:spPr>
          <a:xfrm>
            <a:off x="1818561" y="6565106"/>
            <a:ext cx="6688931" cy="58173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2100" kern="0" spc="-29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Allow users to customize system preferences and notification settings to their preferences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Top 10 Advantages of Restaurant Management System">
            <a:extLst>
              <a:ext uri="{FF2B5EF4-FFF2-40B4-BE49-F238E27FC236}">
                <a16:creationId xmlns:a16="http://schemas.microsoft.com/office/drawing/2014/main" id="{F47B9624-9631-4B7A-3A39-DFF2961970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517" y="0"/>
            <a:ext cx="14317884" cy="8275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2502099" y="521820"/>
            <a:ext cx="5971937" cy="5982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4700"/>
              </a:lnSpc>
            </a:pPr>
            <a:r>
              <a:rPr lang="en-US" sz="3750" b="1" kern="0" spc="-113" dirty="0">
                <a:solidFill>
                  <a:srgbClr val="000000"/>
                </a:solidFill>
                <a:latin typeface="Times New Roman" panose="02020603050405020304" pitchFamily="18" charset="0"/>
                <a:ea typeface="Inter Bold" pitchFamily="34" charset="-122"/>
                <a:cs typeface="Times New Roman" panose="02020603050405020304" pitchFamily="18" charset="0"/>
              </a:rPr>
              <a:t> </a:t>
            </a:r>
            <a:r>
              <a:rPr lang="en-US" sz="40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40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estaurant </a:t>
            </a:r>
            <a:r>
              <a:rPr lang="en-IN" sz="4000" b="1" i="0" dirty="0">
                <a:solidFill>
                  <a:srgbClr val="0D0D0D"/>
                </a:solidFill>
                <a:effectLst/>
                <a:latin typeface="ui-sans-serif"/>
              </a:rPr>
              <a:t>Services</a:t>
            </a:r>
          </a:p>
          <a:p>
            <a:pPr marL="0" indent="0">
              <a:lnSpc>
                <a:spcPts val="4700"/>
              </a:lnSpc>
              <a:buNone/>
            </a:pPr>
            <a:endParaRPr lang="en-US" sz="3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1"/>
          <p:cNvSpPr/>
          <p:nvPr/>
        </p:nvSpPr>
        <p:spPr>
          <a:xfrm>
            <a:off x="669965" y="1549241"/>
            <a:ext cx="7804071" cy="6316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4950"/>
              </a:lnSpc>
            </a:pPr>
            <a:r>
              <a:rPr lang="en-IN" sz="3600" b="1" i="0" dirty="0">
                <a:solidFill>
                  <a:srgbClr val="0D0D0D"/>
                </a:solidFill>
                <a:effectLst/>
                <a:latin typeface="ui-sans-serif"/>
              </a:rPr>
              <a:t>Services</a:t>
            </a:r>
          </a:p>
          <a:p>
            <a:pPr marL="0" indent="0" algn="ctr">
              <a:lnSpc>
                <a:spcPts val="4950"/>
              </a:lnSpc>
              <a:buNone/>
            </a:pPr>
            <a:endParaRPr lang="en-US" sz="49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2"/>
          <p:cNvSpPr/>
          <p:nvPr/>
        </p:nvSpPr>
        <p:spPr>
          <a:xfrm>
            <a:off x="3375541" y="2419945"/>
            <a:ext cx="2392918" cy="2990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2350"/>
              </a:lnSpc>
            </a:pPr>
            <a:r>
              <a:rPr lang="en-IN" sz="2400" b="1" i="0" dirty="0">
                <a:solidFill>
                  <a:srgbClr val="0D0D0D"/>
                </a:solidFill>
                <a:effectLst/>
                <a:latin typeface="ui-sans-serif"/>
              </a:rPr>
              <a:t>Dining Services</a:t>
            </a:r>
          </a:p>
          <a:p>
            <a:pPr marL="0" indent="0" algn="ctr">
              <a:lnSpc>
                <a:spcPts val="2350"/>
              </a:lnSpc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669965" y="2833807"/>
            <a:ext cx="7804071" cy="3062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IN" sz="2400" b="0" i="0" dirty="0">
                <a:solidFill>
                  <a:srgbClr val="0D0D0D"/>
                </a:solidFill>
                <a:effectLst/>
                <a:latin typeface="ui-sans-serif"/>
              </a:rPr>
              <a:t>Dine-in , Takeaway , Delivery , Drive-thru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4"/>
          <p:cNvSpPr/>
          <p:nvPr/>
        </p:nvSpPr>
        <p:spPr>
          <a:xfrm>
            <a:off x="669965" y="3809881"/>
            <a:ext cx="7804071" cy="6316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4950"/>
              </a:lnSpc>
            </a:pPr>
            <a:r>
              <a:rPr lang="en-IN" sz="3600" b="1" i="0" dirty="0">
                <a:solidFill>
                  <a:srgbClr val="0D0D0D"/>
                </a:solidFill>
                <a:effectLst/>
                <a:latin typeface="ui-sans-serif"/>
              </a:rPr>
              <a:t>Customer Experience</a:t>
            </a:r>
          </a:p>
        </p:txBody>
      </p:sp>
      <p:sp>
        <p:nvSpPr>
          <p:cNvPr id="8" name="Text 5"/>
          <p:cNvSpPr/>
          <p:nvPr/>
        </p:nvSpPr>
        <p:spPr>
          <a:xfrm>
            <a:off x="3375541" y="4680585"/>
            <a:ext cx="2392918" cy="2990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6"/>
          <p:cNvSpPr/>
          <p:nvPr/>
        </p:nvSpPr>
        <p:spPr>
          <a:xfrm>
            <a:off x="669965" y="5094446"/>
            <a:ext cx="7804071" cy="3062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0D0D0D"/>
                </a:solidFill>
                <a:effectLst/>
                <a:latin typeface="ui-sans-serif"/>
              </a:rPr>
              <a:t>Table Reservations: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ui-sans-serif"/>
              </a:rPr>
              <a:t> Online or phone-based booking services.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0D0D0D"/>
                </a:solidFill>
                <a:effectLst/>
                <a:latin typeface="ui-sans-serif"/>
              </a:rPr>
              <a:t>Ambiance: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ui-sans-serif"/>
              </a:rPr>
              <a:t> Focus on decor, lighting, music, and overall environment.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0D0D0D"/>
                </a:solidFill>
                <a:effectLst/>
                <a:latin typeface="ui-sans-serif"/>
              </a:rPr>
              <a:t>Food Presentation: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ui-sans-serif"/>
              </a:rPr>
              <a:t> Creative and visually appealing dish arrangements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ui-sans-serif"/>
              </a:rPr>
              <a:t>.</a:t>
            </a:r>
          </a:p>
        </p:txBody>
      </p:sp>
      <p:sp>
        <p:nvSpPr>
          <p:cNvPr id="10" name="Text 7"/>
          <p:cNvSpPr/>
          <p:nvPr/>
        </p:nvSpPr>
        <p:spPr>
          <a:xfrm>
            <a:off x="669965" y="6070521"/>
            <a:ext cx="7804071" cy="6316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950"/>
              </a:lnSpc>
              <a:buNone/>
            </a:pPr>
            <a:endParaRPr lang="en-US" sz="4950" dirty="0"/>
          </a:p>
        </p:txBody>
      </p:sp>
      <p:sp>
        <p:nvSpPr>
          <p:cNvPr id="11" name="Text 8"/>
          <p:cNvSpPr/>
          <p:nvPr/>
        </p:nvSpPr>
        <p:spPr>
          <a:xfrm>
            <a:off x="3340894" y="6941225"/>
            <a:ext cx="2462212" cy="2990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/>
            <a:r>
              <a:rPr lang="en-IN" sz="2400" b="1" i="0">
                <a:solidFill>
                  <a:srgbClr val="0D0D0D"/>
                </a:solidFill>
                <a:effectLst/>
                <a:latin typeface="ui-sans-serif"/>
              </a:rPr>
              <a:t>Customer Support</a:t>
            </a:r>
          </a:p>
        </p:txBody>
      </p:sp>
      <p:sp>
        <p:nvSpPr>
          <p:cNvPr id="12" name="Text 9"/>
          <p:cNvSpPr/>
          <p:nvPr/>
        </p:nvSpPr>
        <p:spPr>
          <a:xfrm>
            <a:off x="669965" y="7355086"/>
            <a:ext cx="7804071" cy="3062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0D0D0D"/>
                </a:solidFill>
                <a:effectLst/>
                <a:latin typeface="ui-sans-serif"/>
              </a:rPr>
              <a:t>Feedback Systems: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ui-sans-serif"/>
              </a:rPr>
              <a:t> Encouraging customer reviews and addressing complaints.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0D0D0D"/>
                </a:solidFill>
                <a:effectLst/>
                <a:latin typeface="ui-sans-serif"/>
              </a:rPr>
              <a:t>Special Requests: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ui-sans-serif"/>
              </a:rPr>
              <a:t> Catering to dietary restrictions or allergies.</a:t>
            </a:r>
          </a:p>
          <a:p>
            <a:br>
              <a:rPr lang="en-US" sz="2000" dirty="0"/>
            </a:br>
            <a:br>
              <a:rPr lang="en-US" sz="2400" dirty="0"/>
            </a:br>
            <a:endParaRPr lang="en-US" sz="2400" b="0" i="0" dirty="0">
              <a:solidFill>
                <a:srgbClr val="0D0D0D"/>
              </a:solidFill>
              <a:effectLst/>
              <a:latin typeface="ui-sans-serif"/>
            </a:endParaRPr>
          </a:p>
          <a:p>
            <a:endParaRPr lang="en-US" sz="2000" dirty="0">
              <a:solidFill>
                <a:srgbClr val="0D0D0D"/>
              </a:solidFill>
              <a:latin typeface="ui-sans-serif"/>
            </a:endParaRPr>
          </a:p>
          <a:p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Kfc dirty bird eating lots of chicken and kfc products rather large belly  looking | Premium AI-generated image">
            <a:extLst>
              <a:ext uri="{FF2B5EF4-FFF2-40B4-BE49-F238E27FC236}">
                <a16:creationId xmlns:a16="http://schemas.microsoft.com/office/drawing/2014/main" id="{5023785E-A6E6-914B-5AFE-FAEB43AD08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7296" y="0"/>
            <a:ext cx="5803104" cy="822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732</Words>
  <Application>Microsoft Office PowerPoint</Application>
  <PresentationFormat>Custom</PresentationFormat>
  <Paragraphs>135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Inter Bold</vt:lpstr>
      <vt:lpstr>Times New Roman</vt:lpstr>
      <vt:lpstr>ui-sans-serif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Kanakam Rakesh</cp:lastModifiedBy>
  <cp:revision>9</cp:revision>
  <dcterms:created xsi:type="dcterms:W3CDTF">2024-11-23T03:30:59Z</dcterms:created>
  <dcterms:modified xsi:type="dcterms:W3CDTF">2025-01-04T07:23:19Z</dcterms:modified>
</cp:coreProperties>
</file>