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8"/>
  </p:notesMasterIdLst>
  <p:sldIdLst>
    <p:sldId id="256" r:id="rId2"/>
    <p:sldId id="286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oue_s" initials="i" lastIdx="0" clrIdx="0">
    <p:extLst>
      <p:ext uri="{19B8F6BF-5375-455C-9EA6-DF929625EA0E}">
        <p15:presenceInfo xmlns:p15="http://schemas.microsoft.com/office/powerpoint/2012/main" userId="inoue_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900E7-70F6-4402-A3CA-3DE213C8C2C6}" v="3" dt="2024-12-01T03:24:15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265" autoAdjust="0"/>
  </p:normalViewPr>
  <p:slideViewPr>
    <p:cSldViewPr snapToGrid="0">
      <p:cViewPr varScale="1">
        <p:scale>
          <a:sx n="69" d="100"/>
          <a:sy n="69" d="100"/>
        </p:scale>
        <p:origin x="9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智之 井上" userId="c50a87da520ea1ae" providerId="LiveId" clId="{AD5900E7-70F6-4402-A3CA-3DE213C8C2C6}"/>
    <pc:docChg chg="modSld">
      <pc:chgData name="智之 井上" userId="c50a87da520ea1ae" providerId="LiveId" clId="{AD5900E7-70F6-4402-A3CA-3DE213C8C2C6}" dt="2024-12-01T03:24:25.502" v="17" actId="14100"/>
      <pc:docMkLst>
        <pc:docMk/>
      </pc:docMkLst>
      <pc:sldChg chg="modSp mod">
        <pc:chgData name="智之 井上" userId="c50a87da520ea1ae" providerId="LiveId" clId="{AD5900E7-70F6-4402-A3CA-3DE213C8C2C6}" dt="2024-12-01T03:24:25.502" v="17" actId="14100"/>
        <pc:sldMkLst>
          <pc:docMk/>
          <pc:sldMk cId="3039470850" sldId="256"/>
        </pc:sldMkLst>
        <pc:spChg chg="mod">
          <ac:chgData name="智之 井上" userId="c50a87da520ea1ae" providerId="LiveId" clId="{AD5900E7-70F6-4402-A3CA-3DE213C8C2C6}" dt="2024-12-01T03:24:25.502" v="17" actId="14100"/>
          <ac:spMkLst>
            <pc:docMk/>
            <pc:sldMk cId="3039470850" sldId="256"/>
            <ac:spMk id="2" creationId="{8DE5728C-B91A-45FF-A7E2-A376ED2B01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FF93-54A4-4036-A7F4-BD7948A79F24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719F2-5F2F-4C1B-915E-7D14010A5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9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1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2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95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01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4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14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510C1E-B7B3-4A52-8FEB-8149854E8E31}" type="datetimeFigureOut">
              <a:rPr kumimoji="1" lang="ja-JP" altLang="en-US" smtClean="0"/>
              <a:pPr/>
              <a:t>2024/12/1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48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5728C-B91A-45FF-A7E2-A376ED2B0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4530"/>
            <a:ext cx="9143999" cy="2387600"/>
          </a:xfrm>
        </p:spPr>
        <p:txBody>
          <a:bodyPr anchor="ctr">
            <a:normAutofit/>
          </a:bodyPr>
          <a:lstStyle/>
          <a:p>
            <a:r>
              <a:rPr kumimoji="1" lang="ja-JP" altLang="en-US" u="sng" dirty="0">
                <a:solidFill>
                  <a:srgbClr val="0000FF"/>
                </a:solidFill>
              </a:rPr>
              <a:t>○　○　○　○　○　○　○</a:t>
            </a:r>
            <a:br>
              <a:rPr kumimoji="1" lang="en-US" altLang="ja-JP" dirty="0">
                <a:solidFill>
                  <a:srgbClr val="0000FF"/>
                </a:solidFill>
              </a:rPr>
            </a:br>
            <a:r>
              <a:rPr lang="ja-JP" altLang="en-US" sz="3200" dirty="0">
                <a:solidFill>
                  <a:srgbClr val="0000FF"/>
                </a:solidFill>
              </a:rPr>
              <a:t>↑取組の名称など、タイトル</a:t>
            </a:r>
            <a:r>
              <a:rPr kumimoji="1" lang="ja-JP" altLang="en-US" sz="3200" dirty="0">
                <a:solidFill>
                  <a:srgbClr val="0000FF"/>
                </a:solidFill>
              </a:rPr>
              <a:t>をつける↑</a:t>
            </a:r>
            <a:br>
              <a:rPr kumimoji="1" lang="en-US" altLang="ja-JP" sz="3200" dirty="0">
                <a:solidFill>
                  <a:srgbClr val="0000FF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不要なガイド文字</a:t>
            </a:r>
            <a:r>
              <a:rPr kumimoji="1" lang="ja-JP" altLang="en-US" sz="2400" dirty="0">
                <a:solidFill>
                  <a:srgbClr val="0000FF"/>
                </a:solidFill>
              </a:rPr>
              <a:t>「青</a:t>
            </a:r>
            <a:r>
              <a:rPr kumimoji="1" lang="ja-JP" altLang="en-US" sz="2400" dirty="0">
                <a:solidFill>
                  <a:srgbClr val="FF0000"/>
                </a:solidFill>
              </a:rPr>
              <a:t>赤</a:t>
            </a:r>
            <a:r>
              <a:rPr kumimoji="1" lang="ja-JP" altLang="en-US" sz="2400" dirty="0">
                <a:solidFill>
                  <a:schemeClr val="accent2"/>
                </a:solidFill>
              </a:rPr>
              <a:t>橙</a:t>
            </a:r>
            <a:r>
              <a:rPr kumimoji="1" lang="ja-JP" altLang="en-US" sz="2400" dirty="0">
                <a:solidFill>
                  <a:srgbClr val="0000FF"/>
                </a:solidFill>
              </a:rPr>
              <a:t>文字」</a:t>
            </a:r>
            <a:r>
              <a:rPr kumimoji="1" lang="ja-JP" altLang="en-US" sz="2400" dirty="0">
                <a:solidFill>
                  <a:srgbClr val="FF0000"/>
                </a:solidFill>
              </a:rPr>
              <a:t>はすべて削除すること（以下、同様）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F76058-A612-49C8-ACDD-D8469222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211638"/>
            <a:ext cx="6858000" cy="1655762"/>
          </a:xfrm>
        </p:spPr>
        <p:txBody>
          <a:bodyPr anchor="ctr">
            <a:normAutofit/>
          </a:bodyPr>
          <a:lstStyle/>
          <a:p>
            <a:r>
              <a:rPr kumimoji="1" lang="ja-JP" altLang="en-US" sz="3600" dirty="0">
                <a:solidFill>
                  <a:srgbClr val="0000FF"/>
                </a:solidFill>
              </a:rPr>
              <a:t>通し番号　氏名</a:t>
            </a:r>
          </a:p>
        </p:txBody>
      </p:sp>
    </p:spTree>
    <p:extLst>
      <p:ext uri="{BB962C8B-B14F-4D97-AF65-F5344CB8AC3E}">
        <p14:creationId xmlns:p14="http://schemas.microsoft.com/office/powerpoint/2010/main" val="303947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マップ&#10;&#10;自動的に生成された説明">
            <a:extLst>
              <a:ext uri="{FF2B5EF4-FFF2-40B4-BE49-F238E27FC236}">
                <a16:creationId xmlns:a16="http://schemas.microsoft.com/office/drawing/2014/main" id="{B2A10503-9E2A-4398-8361-92E21CC7D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00" y="792593"/>
            <a:ext cx="6268199" cy="59697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6160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取組の場所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A7186-F0C1-48E0-9502-AE3B566457E5}"/>
              </a:ext>
            </a:extLst>
          </p:cNvPr>
          <p:cNvSpPr txBox="1"/>
          <p:nvPr/>
        </p:nvSpPr>
        <p:spPr>
          <a:xfrm>
            <a:off x="98854" y="3194221"/>
            <a:ext cx="8859795" cy="1815882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rgbClr val="0000FF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00FF"/>
                </a:solidFill>
              </a:rPr>
              <a:t>取組事例の場所がわかる地図を貼り付ける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★該当する府県の全体が含まれる地図を使用する</a:t>
            </a:r>
            <a:endParaRPr kumimoji="1"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（大阪市の場合は</a:t>
            </a:r>
            <a:r>
              <a:rPr kumimoji="1" lang="en-US" altLang="ja-JP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24</a:t>
            </a:r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区別の地図も　例：↓名古屋市）</a:t>
            </a:r>
            <a:endParaRPr kumimoji="1"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このボックスは削除すること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55CC398-92C9-4338-ACBA-780498F781C4}"/>
              </a:ext>
            </a:extLst>
          </p:cNvPr>
          <p:cNvSpPr/>
          <p:nvPr/>
        </p:nvSpPr>
        <p:spPr>
          <a:xfrm>
            <a:off x="4250533" y="2533207"/>
            <a:ext cx="903768" cy="478465"/>
          </a:xfrm>
          <a:prstGeom prst="ellipse">
            <a:avLst/>
          </a:prstGeom>
          <a:noFill/>
          <a:ln w="63500">
            <a:solidFill>
              <a:srgbClr val="0000FF"/>
            </a:solidFill>
            <a:prstDash val="sysDot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4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B87A3-4A1A-42B4-8081-6B8DA461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5549"/>
            <a:ext cx="7886700" cy="890385"/>
          </a:xfrm>
        </p:spPr>
        <p:txBody>
          <a:bodyPr/>
          <a:lstStyle/>
          <a:p>
            <a:pPr algn="ctr"/>
            <a:r>
              <a:rPr kumimoji="1" lang="ja-JP" altLang="en-US" sz="4000" dirty="0">
                <a:solidFill>
                  <a:schemeClr val="accent5"/>
                </a:solidFill>
              </a:rPr>
              <a:t>取組の経緯・内容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394C9-57BF-48E5-98A0-EA47DFBD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6255" y="895934"/>
            <a:ext cx="8848436" cy="5883557"/>
          </a:xfrm>
        </p:spPr>
        <p:txBody>
          <a:bodyPr vert="horz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2800" dirty="0">
                <a:solidFill>
                  <a:srgbClr val="0000FF"/>
                </a:solidFill>
              </a:rPr>
              <a:t>＜経緯＞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dirty="0">
                <a:solidFill>
                  <a:srgbClr val="0000FF"/>
                </a:solidFill>
              </a:rPr>
              <a:t>きっかけは？なぜ始まった？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dirty="0">
                <a:solidFill>
                  <a:srgbClr val="0000FF"/>
                </a:solidFill>
              </a:rPr>
              <a:t>何か問題だったのか？（どのような問題を解決しようとしたのか？）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dirty="0">
                <a:solidFill>
                  <a:srgbClr val="0000FF"/>
                </a:solidFill>
              </a:rPr>
              <a:t>取り組みの主体（組織名）</a:t>
            </a:r>
            <a:r>
              <a:rPr lang="ja-JP" altLang="en-US" sz="2800" dirty="0">
                <a:solidFill>
                  <a:srgbClr val="0000FF"/>
                </a:solidFill>
              </a:rPr>
              <a:t>は？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dirty="0">
                <a:solidFill>
                  <a:srgbClr val="0000FF"/>
                </a:solidFill>
              </a:rPr>
              <a:t>キーパーソン</a:t>
            </a:r>
            <a:r>
              <a:rPr lang="ja-JP" altLang="en-US" sz="2800" dirty="0">
                <a:solidFill>
                  <a:srgbClr val="0000FF"/>
                </a:solidFill>
              </a:rPr>
              <a:t>は誰</a:t>
            </a:r>
            <a:r>
              <a:rPr kumimoji="1" lang="ja-JP" altLang="en-US" sz="2800" dirty="0">
                <a:solidFill>
                  <a:srgbClr val="0000FF"/>
                </a:solidFill>
              </a:rPr>
              <a:t>（仕掛け人など）</a:t>
            </a:r>
            <a:r>
              <a:rPr lang="ja-JP" altLang="en-US" sz="2800" dirty="0">
                <a:solidFill>
                  <a:srgbClr val="0000FF"/>
                </a:solidFill>
              </a:rPr>
              <a:t>か？　</a:t>
            </a:r>
            <a:r>
              <a:rPr kumimoji="1" lang="ja-JP" altLang="en-US" sz="2800" dirty="0">
                <a:solidFill>
                  <a:srgbClr val="0000FF"/>
                </a:solidFill>
              </a:rPr>
              <a:t>どのような役割を果たしたか？（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★通し番号⑦、⑧以外は必ず書く</a:t>
            </a:r>
            <a:r>
              <a:rPr kumimoji="1" lang="ja-JP" altLang="en-US" sz="2800" dirty="0">
                <a:solidFill>
                  <a:srgbClr val="0000FF"/>
                </a:solidFill>
              </a:rPr>
              <a:t>）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ja-JP" sz="100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ja-JP" altLang="en-US" sz="2800" dirty="0">
                <a:solidFill>
                  <a:srgbClr val="0000FF"/>
                </a:solidFill>
              </a:rPr>
              <a:t>＜内容＞</a:t>
            </a:r>
            <a:endParaRPr lang="en-US" altLang="ja-JP" sz="2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kumimoji="1" lang="ja-JP" altLang="en-US" sz="2800" dirty="0">
                <a:solidFill>
                  <a:srgbClr val="0000FF"/>
                </a:solidFill>
              </a:rPr>
              <a:t>取組内容を具体的</a:t>
            </a:r>
            <a:r>
              <a:rPr lang="ja-JP" altLang="en-US" sz="2800" dirty="0">
                <a:solidFill>
                  <a:srgbClr val="0000FF"/>
                </a:solidFill>
              </a:rPr>
              <a:t>に（基本的な情報は省略せずに書く）</a:t>
            </a:r>
          </a:p>
          <a:p>
            <a:pPr>
              <a:lnSpc>
                <a:spcPct val="110000"/>
              </a:lnSpc>
            </a:pPr>
            <a:r>
              <a:rPr kumimoji="1" lang="ja-JP" altLang="en-US" sz="2800" dirty="0">
                <a:solidFill>
                  <a:srgbClr val="0000FF"/>
                </a:solidFill>
              </a:rPr>
              <a:t>図表や写真などを貼り付けて、伝わりやすい資料にする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ja-JP" altLang="en-US" sz="2800" dirty="0">
                <a:solidFill>
                  <a:srgbClr val="0000FF"/>
                </a:solidFill>
              </a:rPr>
              <a:t>　（</a:t>
            </a:r>
            <a:r>
              <a:rPr kumimoji="1" lang="ja-JP" altLang="en-US" sz="2800" dirty="0">
                <a:solidFill>
                  <a:srgbClr val="FF0000"/>
                </a:solidFill>
              </a:rPr>
              <a:t>★写真を必ず使用する</a:t>
            </a:r>
            <a:r>
              <a:rPr kumimoji="1" lang="ja-JP" altLang="en-US" sz="2800" dirty="0">
                <a:solidFill>
                  <a:srgbClr val="0000FF"/>
                </a:solidFill>
              </a:rPr>
              <a:t>）</a:t>
            </a:r>
            <a:endParaRPr kumimoji="1" lang="en-US" altLang="ja-JP" sz="2800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ja-JP" sz="2800" dirty="0">
                <a:solidFill>
                  <a:schemeClr val="accent2"/>
                </a:solidFill>
              </a:rPr>
              <a:t>※</a:t>
            </a:r>
            <a:r>
              <a:rPr kumimoji="1" lang="ja-JP" altLang="en-US" sz="2800" dirty="0">
                <a:solidFill>
                  <a:schemeClr val="accent2"/>
                </a:solidFill>
              </a:rPr>
              <a:t>スペースが不足する場合はシートの追加</a:t>
            </a:r>
            <a:r>
              <a:rPr kumimoji="1" lang="en-US" altLang="ja-JP" sz="2800" dirty="0">
                <a:solidFill>
                  <a:schemeClr val="accent2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5546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B87A3-4A1A-42B4-8081-6B8DA461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5544"/>
            <a:ext cx="7886700" cy="890385"/>
          </a:xfrm>
        </p:spPr>
        <p:txBody>
          <a:bodyPr/>
          <a:lstStyle/>
          <a:p>
            <a:pPr algn="ctr"/>
            <a:r>
              <a:rPr kumimoji="1" lang="ja-JP" altLang="en-US" sz="4000" dirty="0">
                <a:solidFill>
                  <a:schemeClr val="accent5"/>
                </a:solidFill>
              </a:rPr>
              <a:t>取組の成果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394C9-57BF-48E5-98A0-EA47DFBD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782" y="1016001"/>
            <a:ext cx="8848436" cy="5689600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 dirty="0">
                <a:solidFill>
                  <a:srgbClr val="0000FF"/>
                </a:solidFill>
              </a:rPr>
              <a:t>成果を具体的に</a:t>
            </a:r>
            <a:r>
              <a:rPr lang="ja-JP" altLang="en-US" sz="3200" dirty="0">
                <a:solidFill>
                  <a:srgbClr val="0000FF"/>
                </a:solidFill>
              </a:rPr>
              <a:t>数値（事業所・従業者・売上の創出・増加など）で示す</a:t>
            </a:r>
          </a:p>
          <a:p>
            <a:pPr>
              <a:lnSpc>
                <a:spcPct val="100000"/>
              </a:lnSpc>
            </a:pPr>
            <a:r>
              <a:rPr kumimoji="1" lang="ja-JP" altLang="en-US" sz="3200" dirty="0">
                <a:solidFill>
                  <a:srgbClr val="0000FF"/>
                </a:solidFill>
              </a:rPr>
              <a:t>図表や写真などがあれば貼り付けて、伝わりやすい資料にする</a:t>
            </a:r>
            <a:endParaRPr kumimoji="1"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89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B87A3-4A1A-42B4-8081-6B8DA461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5545"/>
            <a:ext cx="7886700" cy="927331"/>
          </a:xfrm>
        </p:spPr>
        <p:txBody>
          <a:bodyPr/>
          <a:lstStyle/>
          <a:p>
            <a:pPr algn="ctr"/>
            <a:r>
              <a:rPr kumimoji="1" lang="ja-JP" altLang="en-US" sz="4000" dirty="0">
                <a:solidFill>
                  <a:schemeClr val="accent5"/>
                </a:solidFill>
              </a:rPr>
              <a:t>取組の課題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394C9-57BF-48E5-98A0-EA47DFBD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932876"/>
            <a:ext cx="8866910" cy="5791197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 dirty="0">
                <a:solidFill>
                  <a:srgbClr val="0000FF"/>
                </a:solidFill>
              </a:rPr>
              <a:t>今後、解決すべき問題点（課題）を「</a:t>
            </a:r>
            <a:r>
              <a:rPr kumimoji="1" lang="ja-JP" altLang="en-US" sz="3200" dirty="0">
                <a:solidFill>
                  <a:srgbClr val="FF0000"/>
                </a:solidFill>
              </a:rPr>
              <a:t>２点</a:t>
            </a:r>
            <a:r>
              <a:rPr kumimoji="1" lang="ja-JP" altLang="en-US" sz="3200" dirty="0">
                <a:solidFill>
                  <a:srgbClr val="0000FF"/>
                </a:solidFill>
              </a:rPr>
              <a:t>」具体的に示す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 marL="360363" indent="-360363">
              <a:lnSpc>
                <a:spcPct val="100000"/>
              </a:lnSpc>
              <a:buNone/>
              <a:tabLst>
                <a:tab pos="442913" algn="l"/>
              </a:tabLst>
            </a:pPr>
            <a:r>
              <a:rPr kumimoji="1" lang="ja-JP" altLang="en-US" sz="3200" dirty="0">
                <a:solidFill>
                  <a:srgbClr val="0000FF"/>
                </a:solidFill>
              </a:rPr>
              <a:t>　（「自分の考え」を記述する）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sz="3200" dirty="0">
                <a:solidFill>
                  <a:srgbClr val="0000FF"/>
                </a:solidFill>
              </a:rPr>
              <a:t>図表や写真などを貼り付けて、伝わりやすい資料にする</a:t>
            </a:r>
          </a:p>
        </p:txBody>
      </p:sp>
    </p:spTree>
    <p:extLst>
      <p:ext uri="{BB962C8B-B14F-4D97-AF65-F5344CB8AC3E}">
        <p14:creationId xmlns:p14="http://schemas.microsoft.com/office/powerpoint/2010/main" val="125620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B87A3-4A1A-42B4-8081-6B8DA461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-3695"/>
            <a:ext cx="7886700" cy="908858"/>
          </a:xfrm>
        </p:spPr>
        <p:txBody>
          <a:bodyPr/>
          <a:lstStyle/>
          <a:p>
            <a:pPr algn="ctr"/>
            <a:r>
              <a:rPr kumimoji="1" lang="ja-JP" altLang="en-US" sz="4000" dirty="0">
                <a:solidFill>
                  <a:schemeClr val="accent5"/>
                </a:solidFill>
              </a:rPr>
              <a:t>改善提案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9394C9-57BF-48E5-98A0-EA47DFBD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7018" y="988291"/>
            <a:ext cx="8857673" cy="5763491"/>
          </a:xfrm>
        </p:spPr>
        <p:txBody>
          <a:bodyPr vert="horz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ja-JP" altLang="en-US" sz="3200" dirty="0">
                <a:solidFill>
                  <a:srgbClr val="0000FF"/>
                </a:solidFill>
              </a:rPr>
              <a:t>地域経済・産業の活性化という視点で、どうすれば取組がより良いものになるか、「自分の考え」として具体的に「</a:t>
            </a:r>
            <a:r>
              <a:rPr kumimoji="1" lang="ja-JP" altLang="en-US" sz="3200" dirty="0">
                <a:solidFill>
                  <a:srgbClr val="FF0000"/>
                </a:solidFill>
              </a:rPr>
              <a:t>３点</a:t>
            </a:r>
            <a:r>
              <a:rPr kumimoji="1" lang="ja-JP" altLang="en-US" sz="3200" dirty="0">
                <a:solidFill>
                  <a:srgbClr val="0000FF"/>
                </a:solidFill>
              </a:rPr>
              <a:t>」提案する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sz="3200" dirty="0">
                <a:solidFill>
                  <a:srgbClr val="0000FF"/>
                </a:solidFill>
              </a:rPr>
              <a:t>「３点」のうち「</a:t>
            </a:r>
            <a:r>
              <a:rPr kumimoji="1" lang="ja-JP" altLang="en-US" sz="3200" dirty="0">
                <a:solidFill>
                  <a:srgbClr val="FF0000"/>
                </a:solidFill>
              </a:rPr>
              <a:t>１点</a:t>
            </a:r>
            <a:r>
              <a:rPr kumimoji="1" lang="ja-JP" altLang="en-US" sz="3200" dirty="0">
                <a:solidFill>
                  <a:srgbClr val="0000FF"/>
                </a:solidFill>
              </a:rPr>
              <a:t>」は、先述の課題の解決策を提案する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ja-JP" altLang="en-US" sz="3200" dirty="0">
                <a:solidFill>
                  <a:srgbClr val="0000FF"/>
                </a:solidFill>
              </a:rPr>
              <a:t>図表や写真などを貼り付けて、伝わりやすい資料にする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solidFill>
                  <a:srgbClr val="0000FF"/>
                </a:solidFill>
              </a:rPr>
              <a:t>＜改善提案３点＞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solidFill>
                  <a:srgbClr val="0000FF"/>
                </a:solidFill>
              </a:rPr>
              <a:t>①　・・・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solidFill>
                  <a:srgbClr val="0000FF"/>
                </a:solidFill>
              </a:rPr>
              <a:t>②　・・・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dirty="0">
                <a:solidFill>
                  <a:srgbClr val="0000FF"/>
                </a:solidFill>
              </a:rPr>
              <a:t>③　・・・</a:t>
            </a:r>
            <a:endParaRPr kumimoji="1" lang="en-US" altLang="ja-JP" sz="32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523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</TotalTime>
  <Words>373</Words>
  <Application>Microsoft Office PowerPoint</Application>
  <PresentationFormat>画面に合わせる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游ゴシック</vt:lpstr>
      <vt:lpstr>Calibri</vt:lpstr>
      <vt:lpstr>Calibri Light</vt:lpstr>
      <vt:lpstr>Wingdings 2</vt:lpstr>
      <vt:lpstr>HDOfficeLightV0</vt:lpstr>
      <vt:lpstr>○　○　○　○　○　○　○ ↑取組の名称など、タイトルをつける↑ ※不要なガイド文字「青赤橙文字」はすべて削除すること（以下、同様）</vt:lpstr>
      <vt:lpstr>取組の場所</vt:lpstr>
      <vt:lpstr>取組の経緯・内容</vt:lpstr>
      <vt:lpstr>取組の成果</vt:lpstr>
      <vt:lpstr>取組の課題</vt:lpstr>
      <vt:lpstr>改善提案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井上智之</dc:creator>
  <cp:lastModifiedBy>智之 井上</cp:lastModifiedBy>
  <cp:revision>71</cp:revision>
  <dcterms:created xsi:type="dcterms:W3CDTF">2018-10-26T02:40:35Z</dcterms:created>
  <dcterms:modified xsi:type="dcterms:W3CDTF">2024-12-01T03:24:25Z</dcterms:modified>
</cp:coreProperties>
</file>