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1"/>
  </p:notesMasterIdLst>
  <p:handoutMasterIdLst>
    <p:handoutMasterId r:id="rId12"/>
  </p:handoutMasterIdLst>
  <p:sldIdLst>
    <p:sldId id="269" r:id="rId2"/>
    <p:sldId id="299" r:id="rId3"/>
    <p:sldId id="275" r:id="rId4"/>
    <p:sldId id="302" r:id="rId5"/>
    <p:sldId id="304" r:id="rId6"/>
    <p:sldId id="300" r:id="rId7"/>
    <p:sldId id="273" r:id="rId8"/>
    <p:sldId id="301" r:id="rId9"/>
    <p:sldId id="284" r:id="rId10"/>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DDDDDD"/>
    <a:srgbClr val="000000"/>
    <a:srgbClr val="959FD6"/>
    <a:srgbClr val="ADB5DF"/>
    <a:srgbClr val="6472C3"/>
    <a:srgbClr val="0EAAE3"/>
    <a:srgbClr val="262626"/>
    <a:srgbClr val="DCDEE0"/>
    <a:srgbClr val="AAB3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371" autoAdjust="0"/>
  </p:normalViewPr>
  <p:slideViewPr>
    <p:cSldViewPr snapToGrid="0">
      <p:cViewPr varScale="1">
        <p:scale>
          <a:sx n="78" d="100"/>
          <a:sy n="78" d="100"/>
        </p:scale>
        <p:origin x="878" y="58"/>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kishore siddireddy" userId="6e4fba78c6938fcd" providerId="LiveId" clId="{16E07D2C-C738-4F71-B05D-83017BD9E561}"/>
    <pc:docChg chg="custSel modSld">
      <pc:chgData name="ram kishore siddireddy" userId="6e4fba78c6938fcd" providerId="LiveId" clId="{16E07D2C-C738-4F71-B05D-83017BD9E561}" dt="2024-06-30T14:50:57.622" v="28" actId="20577"/>
      <pc:docMkLst>
        <pc:docMk/>
      </pc:docMkLst>
      <pc:sldChg chg="delSp modSp mod">
        <pc:chgData name="ram kishore siddireddy" userId="6e4fba78c6938fcd" providerId="LiveId" clId="{16E07D2C-C738-4F71-B05D-83017BD9E561}" dt="2024-06-30T14:48:06.878" v="17" actId="20577"/>
        <pc:sldMkLst>
          <pc:docMk/>
          <pc:sldMk cId="327214665" sldId="275"/>
        </pc:sldMkLst>
        <pc:spChg chg="del">
          <ac:chgData name="ram kishore siddireddy" userId="6e4fba78c6938fcd" providerId="LiveId" clId="{16E07D2C-C738-4F71-B05D-83017BD9E561}" dt="2024-06-30T14:47:23.359" v="8" actId="478"/>
          <ac:spMkLst>
            <pc:docMk/>
            <pc:sldMk cId="327214665" sldId="275"/>
            <ac:spMk id="4" creationId="{8465AA3D-58BA-4F42-B6BC-9B3917D53B25}"/>
          </ac:spMkLst>
        </pc:spChg>
        <pc:spChg chg="del">
          <ac:chgData name="ram kishore siddireddy" userId="6e4fba78c6938fcd" providerId="LiveId" clId="{16E07D2C-C738-4F71-B05D-83017BD9E561}" dt="2024-06-30T14:47:31.902" v="11" actId="478"/>
          <ac:spMkLst>
            <pc:docMk/>
            <pc:sldMk cId="327214665" sldId="275"/>
            <ac:spMk id="6" creationId="{7B8B39A1-6F03-4A53-B61E-619DA15C1E3B}"/>
          </ac:spMkLst>
        </pc:spChg>
        <pc:spChg chg="mod">
          <ac:chgData name="ram kishore siddireddy" userId="6e4fba78c6938fcd" providerId="LiveId" clId="{16E07D2C-C738-4F71-B05D-83017BD9E561}" dt="2024-06-30T14:48:00.986" v="15" actId="1076"/>
          <ac:spMkLst>
            <pc:docMk/>
            <pc:sldMk cId="327214665" sldId="275"/>
            <ac:spMk id="9" creationId="{18A74031-CA1E-7E01-48E5-96A740B259E3}"/>
          </ac:spMkLst>
        </pc:spChg>
        <pc:spChg chg="mod">
          <ac:chgData name="ram kishore siddireddy" userId="6e4fba78c6938fcd" providerId="LiveId" clId="{16E07D2C-C738-4F71-B05D-83017BD9E561}" dt="2024-06-30T14:48:06.878" v="17" actId="20577"/>
          <ac:spMkLst>
            <pc:docMk/>
            <pc:sldMk cId="327214665" sldId="275"/>
            <ac:spMk id="11" creationId="{79ED138E-2E0C-A1E8-6F09-3D55CD41693A}"/>
          </ac:spMkLst>
        </pc:spChg>
        <pc:spChg chg="del mod">
          <ac:chgData name="ram kishore siddireddy" userId="6e4fba78c6938fcd" providerId="LiveId" clId="{16E07D2C-C738-4F71-B05D-83017BD9E561}" dt="2024-06-30T14:47:30.283" v="10" actId="478"/>
          <ac:spMkLst>
            <pc:docMk/>
            <pc:sldMk cId="327214665" sldId="275"/>
            <ac:spMk id="105" creationId="{1CC92B06-940A-4F5D-B37D-F82AC14C67E7}"/>
          </ac:spMkLst>
        </pc:spChg>
        <pc:spChg chg="del">
          <ac:chgData name="ram kishore siddireddy" userId="6e4fba78c6938fcd" providerId="LiveId" clId="{16E07D2C-C738-4F71-B05D-83017BD9E561}" dt="2024-06-30T14:47:26.093" v="9" actId="478"/>
          <ac:spMkLst>
            <pc:docMk/>
            <pc:sldMk cId="327214665" sldId="275"/>
            <ac:spMk id="107" creationId="{A2A1850D-A975-4F57-9AE4-51F1C3C56A02}"/>
          </ac:spMkLst>
        </pc:spChg>
      </pc:sldChg>
      <pc:sldChg chg="modSp mod">
        <pc:chgData name="ram kishore siddireddy" userId="6e4fba78c6938fcd" providerId="LiveId" clId="{16E07D2C-C738-4F71-B05D-83017BD9E561}" dt="2024-06-30T14:50:57.622" v="28" actId="20577"/>
        <pc:sldMkLst>
          <pc:docMk/>
          <pc:sldMk cId="4242436163" sldId="304"/>
        </pc:sldMkLst>
        <pc:spChg chg="mod">
          <ac:chgData name="ram kishore siddireddy" userId="6e4fba78c6938fcd" providerId="LiveId" clId="{16E07D2C-C738-4F71-B05D-83017BD9E561}" dt="2024-06-30T14:50:42.932" v="18" actId="20577"/>
          <ac:spMkLst>
            <pc:docMk/>
            <pc:sldMk cId="4242436163" sldId="304"/>
            <ac:spMk id="7" creationId="{11A7810A-DCD2-A56B-1D20-4E40147CAA61}"/>
          </ac:spMkLst>
        </pc:spChg>
        <pc:spChg chg="mod">
          <ac:chgData name="ram kishore siddireddy" userId="6e4fba78c6938fcd" providerId="LiveId" clId="{16E07D2C-C738-4F71-B05D-83017BD9E561}" dt="2024-06-30T14:50:57.622" v="28" actId="20577"/>
          <ac:spMkLst>
            <pc:docMk/>
            <pc:sldMk cId="4242436163" sldId="304"/>
            <ac:spMk id="8" creationId="{C672CECE-FC29-D274-9CD7-C50DCD7A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30/06/2024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7B28C5-9C3C-4013-81F8-00723BE420E7}"/>
              </a:ext>
            </a:extLst>
          </p:cNvPr>
          <p:cNvSpPr/>
          <p:nvPr/>
        </p:nvSpPr>
        <p:spPr>
          <a:xfrm>
            <a:off x="428871" y="1091610"/>
            <a:ext cx="935454" cy="3955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4" name="AutoShape 4" descr="Generated from prompt">
            <a:extLst>
              <a:ext uri="{FF2B5EF4-FFF2-40B4-BE49-F238E27FC236}">
                <a16:creationId xmlns:a16="http://schemas.microsoft.com/office/drawing/2014/main" id="{F5CAAFE7-9459-43DA-08BF-917A117B95CC}"/>
              </a:ext>
            </a:extLst>
          </p:cNvPr>
          <p:cNvSpPr>
            <a:spLocks noChangeAspect="1" noChangeArrowheads="1"/>
          </p:cNvSpPr>
          <p:nvPr/>
        </p:nvSpPr>
        <p:spPr bwMode="auto">
          <a:xfrm>
            <a:off x="7894318" y="325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extBox 1">
            <a:extLst>
              <a:ext uri="{FF2B5EF4-FFF2-40B4-BE49-F238E27FC236}">
                <a16:creationId xmlns:a16="http://schemas.microsoft.com/office/drawing/2014/main" id="{489F3E1E-0B12-27EE-F0E4-AE26278E86F7}"/>
              </a:ext>
            </a:extLst>
          </p:cNvPr>
          <p:cNvSpPr txBox="1"/>
          <p:nvPr/>
        </p:nvSpPr>
        <p:spPr>
          <a:xfrm>
            <a:off x="6330655" y="1091610"/>
            <a:ext cx="5861345" cy="2862322"/>
          </a:xfrm>
          <a:prstGeom prst="rect">
            <a:avLst/>
          </a:prstGeom>
          <a:noFill/>
        </p:spPr>
        <p:txBody>
          <a:bodyPr wrap="square" rtlCol="0">
            <a:spAutoFit/>
          </a:bodyPr>
          <a:lstStyle/>
          <a:p>
            <a:r>
              <a:rPr lang="en-US" sz="5400" b="1" dirty="0">
                <a:solidFill>
                  <a:srgbClr val="FCFCFC"/>
                </a:solidFill>
              </a:rPr>
              <a:t>         </a:t>
            </a:r>
            <a:r>
              <a:rPr lang="en-US" sz="6000" b="1" dirty="0">
                <a:solidFill>
                  <a:srgbClr val="FCFCFC"/>
                </a:solidFill>
              </a:rPr>
              <a:t>Music</a:t>
            </a:r>
          </a:p>
          <a:p>
            <a:r>
              <a:rPr lang="en-US" sz="6000" b="1" dirty="0">
                <a:solidFill>
                  <a:srgbClr val="FCFCFC"/>
                </a:solidFill>
              </a:rPr>
              <a:t>Recommendation</a:t>
            </a:r>
          </a:p>
          <a:p>
            <a:r>
              <a:rPr lang="en-US" sz="6000" b="1" dirty="0">
                <a:solidFill>
                  <a:srgbClr val="FCFCFC"/>
                </a:solidFill>
              </a:rPr>
              <a:t>          System</a:t>
            </a:r>
          </a:p>
        </p:txBody>
      </p:sp>
      <p:sp>
        <p:nvSpPr>
          <p:cNvPr id="3" name="TextBox 2">
            <a:extLst>
              <a:ext uri="{FF2B5EF4-FFF2-40B4-BE49-F238E27FC236}">
                <a16:creationId xmlns:a16="http://schemas.microsoft.com/office/drawing/2014/main" id="{EC2393F7-8CCC-7D69-341A-68144CEA6F93}"/>
              </a:ext>
            </a:extLst>
          </p:cNvPr>
          <p:cNvSpPr txBox="1"/>
          <p:nvPr/>
        </p:nvSpPr>
        <p:spPr>
          <a:xfrm>
            <a:off x="9611440" y="4766310"/>
            <a:ext cx="1892634" cy="1754326"/>
          </a:xfrm>
          <a:prstGeom prst="rect">
            <a:avLst/>
          </a:prstGeom>
          <a:noFill/>
        </p:spPr>
        <p:txBody>
          <a:bodyPr wrap="none" rtlCol="0">
            <a:spAutoFit/>
          </a:bodyPr>
          <a:lstStyle/>
          <a:p>
            <a:pPr marL="285750" indent="-285750">
              <a:buFont typeface="Wingdings" panose="05000000000000000000" pitchFamily="2" charset="2"/>
              <a:buChar char="§"/>
            </a:pPr>
            <a:r>
              <a:rPr lang="en-IN" dirty="0">
                <a:solidFill>
                  <a:schemeClr val="accent1">
                    <a:lumMod val="20000"/>
                    <a:lumOff val="80000"/>
                  </a:schemeClr>
                </a:solidFill>
              </a:rPr>
              <a:t>Ram Kishore</a:t>
            </a:r>
          </a:p>
          <a:p>
            <a:pPr marL="285750" indent="-285750">
              <a:buFont typeface="Wingdings" panose="05000000000000000000" pitchFamily="2" charset="2"/>
              <a:buChar char="§"/>
            </a:pPr>
            <a:r>
              <a:rPr lang="en-IN" dirty="0">
                <a:solidFill>
                  <a:schemeClr val="accent1">
                    <a:lumMod val="20000"/>
                    <a:lumOff val="80000"/>
                  </a:schemeClr>
                </a:solidFill>
              </a:rPr>
              <a:t>Sudheer Reddy</a:t>
            </a:r>
          </a:p>
          <a:p>
            <a:pPr marL="285750" indent="-285750">
              <a:buFont typeface="Wingdings" panose="05000000000000000000" pitchFamily="2" charset="2"/>
              <a:buChar char="§"/>
            </a:pPr>
            <a:r>
              <a:rPr lang="en-IN" dirty="0">
                <a:solidFill>
                  <a:schemeClr val="accent1">
                    <a:lumMod val="20000"/>
                    <a:lumOff val="80000"/>
                  </a:schemeClr>
                </a:solidFill>
              </a:rPr>
              <a:t>Surya Prakash</a:t>
            </a:r>
          </a:p>
          <a:p>
            <a:pPr marL="285750" indent="-285750">
              <a:buFont typeface="Wingdings" panose="05000000000000000000" pitchFamily="2" charset="2"/>
              <a:buChar char="§"/>
            </a:pPr>
            <a:r>
              <a:rPr lang="en-IN" dirty="0">
                <a:solidFill>
                  <a:schemeClr val="accent1">
                    <a:lumMod val="20000"/>
                    <a:lumOff val="80000"/>
                  </a:schemeClr>
                </a:solidFill>
              </a:rPr>
              <a:t>Venkatesh</a:t>
            </a:r>
          </a:p>
          <a:p>
            <a:pPr marL="285750" indent="-285750">
              <a:buFont typeface="Wingdings" panose="05000000000000000000" pitchFamily="2" charset="2"/>
              <a:buChar char="§"/>
            </a:pPr>
            <a:r>
              <a:rPr lang="en-IN" dirty="0">
                <a:solidFill>
                  <a:schemeClr val="accent1">
                    <a:lumMod val="20000"/>
                    <a:lumOff val="80000"/>
                  </a:schemeClr>
                </a:solidFill>
              </a:rPr>
              <a:t>Rambabu</a:t>
            </a:r>
          </a:p>
          <a:p>
            <a:pPr marL="285750" indent="-285750">
              <a:buFont typeface="Wingdings" panose="05000000000000000000" pitchFamily="2" charset="2"/>
              <a:buChar char="§"/>
            </a:pPr>
            <a:r>
              <a:rPr lang="en-IN" dirty="0">
                <a:solidFill>
                  <a:schemeClr val="accent1">
                    <a:lumMod val="20000"/>
                    <a:lumOff val="80000"/>
                  </a:schemeClr>
                </a:solidFill>
              </a:rPr>
              <a:t>Vinay</a:t>
            </a:r>
          </a:p>
        </p:txBody>
      </p:sp>
      <p:pic>
        <p:nvPicPr>
          <p:cNvPr id="1028" name="Picture 4">
            <a:extLst>
              <a:ext uri="{FF2B5EF4-FFF2-40B4-BE49-F238E27FC236}">
                <a16:creationId xmlns:a16="http://schemas.microsoft.com/office/drawing/2014/main" id="{017E4A84-5585-CD15-E810-72E2D0DD8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9" y="758644"/>
            <a:ext cx="5730261" cy="5600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23402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68C3F7-A60F-D996-1928-2AD7877758B6}"/>
              </a:ext>
            </a:extLst>
          </p:cNvPr>
          <p:cNvSpPr txBox="1"/>
          <p:nvPr/>
        </p:nvSpPr>
        <p:spPr>
          <a:xfrm>
            <a:off x="3421380" y="312744"/>
            <a:ext cx="5349240" cy="830997"/>
          </a:xfrm>
          <a:prstGeom prst="rect">
            <a:avLst/>
          </a:prstGeom>
          <a:noFill/>
        </p:spPr>
        <p:txBody>
          <a:bodyPr wrap="square" rtlCol="0">
            <a:spAutoFit/>
          </a:bodyPr>
          <a:lstStyle/>
          <a:p>
            <a:r>
              <a:rPr lang="en-US" sz="4800" dirty="0">
                <a:solidFill>
                  <a:srgbClr val="FFFF00"/>
                </a:solidFill>
                <a:latin typeface="Arial Rounded MT Bold" panose="020F0704030504030204" pitchFamily="34" charset="0"/>
              </a:rPr>
              <a:t>INTRODUCTION</a:t>
            </a:r>
            <a:endParaRPr lang="en-IN" sz="4800" dirty="0">
              <a:solidFill>
                <a:srgbClr val="FFFF00"/>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61740537-97F0-8F48-783F-FA19B8DE2AEE}"/>
              </a:ext>
            </a:extLst>
          </p:cNvPr>
          <p:cNvSpPr txBox="1"/>
          <p:nvPr/>
        </p:nvSpPr>
        <p:spPr>
          <a:xfrm>
            <a:off x="236382" y="1403458"/>
            <a:ext cx="5564221" cy="867929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CFCFC"/>
                </a:solidFill>
              </a:rPr>
              <a:t>Music recommendation systems are intelligent platforms designed to suggest songs and music  to users based on their </a:t>
            </a:r>
            <a:r>
              <a:rPr lang="en-IN" b="0" i="0" dirty="0">
                <a:solidFill>
                  <a:srgbClr val="ECECEC"/>
                </a:solidFill>
                <a:effectLst/>
                <a:latin typeface="Söhne"/>
              </a:rPr>
              <a:t>facial emotions</a:t>
            </a:r>
            <a:r>
              <a:rPr lang="en-US" dirty="0">
                <a:solidFill>
                  <a:srgbClr val="FCFCFC"/>
                </a:solidFill>
              </a:rPr>
              <a:t>.</a:t>
            </a:r>
          </a:p>
          <a:p>
            <a:pPr marL="285750" indent="-285750" algn="just">
              <a:buFont typeface="Wingdings" panose="05000000000000000000" pitchFamily="2" charset="2"/>
              <a:buChar char="v"/>
            </a:pPr>
            <a:endParaRPr lang="en-US" dirty="0">
              <a:solidFill>
                <a:srgbClr val="FCFCFC"/>
              </a:solidFill>
            </a:endParaRPr>
          </a:p>
          <a:p>
            <a:pPr marL="285750" indent="-285750" algn="just">
              <a:buFont typeface="Wingdings" panose="05000000000000000000" pitchFamily="2" charset="2"/>
              <a:buChar char="v"/>
            </a:pPr>
            <a:endParaRPr lang="en-US" dirty="0">
              <a:solidFill>
                <a:srgbClr val="FCFCFC"/>
              </a:solidFill>
            </a:endParaRPr>
          </a:p>
          <a:p>
            <a:pPr marL="285750" indent="-285750" algn="just">
              <a:buFont typeface="Wingdings" panose="05000000000000000000" pitchFamily="2" charset="2"/>
              <a:buChar char="v"/>
            </a:pPr>
            <a:r>
              <a:rPr lang="en-US" b="0" i="0" dirty="0">
                <a:solidFill>
                  <a:srgbClr val="ECECEC"/>
                </a:solidFill>
                <a:effectLst/>
              </a:rPr>
              <a:t>The primary objective of this project is to develop an intelligent system that recommends music based on the facial emotions of the user captured through images or video feeds. Through the use of facial recognition and emotion recognition algorithms, the system can identify emotions such as happiness, sadness, anger, or surprise</a:t>
            </a:r>
            <a:endParaRPr lang="en-US" dirty="0">
              <a:solidFill>
                <a:srgbClr val="FCFCFC"/>
              </a:solidFill>
            </a:endParaRPr>
          </a:p>
          <a:p>
            <a:pPr algn="just"/>
            <a:endParaRPr lang="en-US" dirty="0">
              <a:solidFill>
                <a:srgbClr val="FCFCFC"/>
              </a:solidFill>
            </a:endParaRPr>
          </a:p>
          <a:p>
            <a:pPr algn="just"/>
            <a:endParaRPr lang="en-US" dirty="0">
              <a:solidFill>
                <a:srgbClr val="FCFCFC"/>
              </a:solidFill>
            </a:endParaRPr>
          </a:p>
          <a:p>
            <a:pPr marL="285750" indent="-285750" algn="just">
              <a:buFont typeface="Wingdings" panose="05000000000000000000" pitchFamily="2" charset="2"/>
              <a:buChar char="v"/>
            </a:pPr>
            <a:endParaRPr lang="en-US" dirty="0">
              <a:solidFill>
                <a:srgbClr val="FCFCFC"/>
              </a:solidFill>
            </a:endParaRPr>
          </a:p>
          <a:p>
            <a:pPr marL="285750" indent="-285750" algn="just">
              <a:buFont typeface="Wingdings" panose="05000000000000000000" pitchFamily="2" charset="2"/>
              <a:buChar char="v"/>
            </a:pPr>
            <a:r>
              <a:rPr lang="en-US" b="0" i="0" dirty="0">
                <a:solidFill>
                  <a:srgbClr val="ECECEC"/>
                </a:solidFill>
                <a:effectLst/>
                <a:latin typeface="Söhne"/>
              </a:rPr>
              <a:t>By integrating data on trends, genres, and user preferences, music recommendation systems aim to enhance user experience</a:t>
            </a:r>
            <a:endParaRPr lang="en-US" dirty="0">
              <a:solidFill>
                <a:srgbClr val="FCFCFC"/>
              </a:solidFill>
            </a:endParaRPr>
          </a:p>
          <a:p>
            <a:pPr marL="285750" indent="-285750" algn="just">
              <a:buFont typeface="Wingdings" panose="05000000000000000000" pitchFamily="2" charset="2"/>
              <a:buChar char="v"/>
            </a:pPr>
            <a:endParaRPr lang="en-US" dirty="0">
              <a:solidFill>
                <a:srgbClr val="FCFCFC"/>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2050" name="Picture 2">
            <a:extLst>
              <a:ext uri="{FF2B5EF4-FFF2-40B4-BE49-F238E27FC236}">
                <a16:creationId xmlns:a16="http://schemas.microsoft.com/office/drawing/2014/main" id="{8FDB1856-49EB-29C8-9234-B0464F9A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399" y="1543050"/>
            <a:ext cx="5189220" cy="46024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376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1115967" y="1382267"/>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9" name="TextBox 8">
            <a:extLst>
              <a:ext uri="{FF2B5EF4-FFF2-40B4-BE49-F238E27FC236}">
                <a16:creationId xmlns:a16="http://schemas.microsoft.com/office/drawing/2014/main" id="{18A74031-CA1E-7E01-48E5-96A740B259E3}"/>
              </a:ext>
            </a:extLst>
          </p:cNvPr>
          <p:cNvSpPr txBox="1"/>
          <p:nvPr/>
        </p:nvSpPr>
        <p:spPr>
          <a:xfrm>
            <a:off x="5430537" y="2216019"/>
            <a:ext cx="4502753" cy="461665"/>
          </a:xfrm>
          <a:prstGeom prst="rect">
            <a:avLst/>
          </a:prstGeom>
          <a:noFill/>
        </p:spPr>
        <p:txBody>
          <a:bodyPr wrap="square" rtlCol="0">
            <a:spAutoFit/>
          </a:bodyPr>
          <a:lstStyle/>
          <a:p>
            <a:r>
              <a:rPr lang="en-US" sz="2400" dirty="0">
                <a:solidFill>
                  <a:schemeClr val="accent5">
                    <a:lumMod val="20000"/>
                    <a:lumOff val="80000"/>
                  </a:schemeClr>
                </a:solidFill>
              </a:rPr>
              <a:t>1.AI Image Recommendation</a:t>
            </a:r>
            <a:endParaRPr lang="en-IN" sz="2400" dirty="0">
              <a:solidFill>
                <a:schemeClr val="accent5">
                  <a:lumMod val="20000"/>
                  <a:lumOff val="80000"/>
                </a:schemeClr>
              </a:solidFill>
            </a:endParaRPr>
          </a:p>
        </p:txBody>
      </p:sp>
      <p:sp>
        <p:nvSpPr>
          <p:cNvPr id="11" name="TextBox 10">
            <a:extLst>
              <a:ext uri="{FF2B5EF4-FFF2-40B4-BE49-F238E27FC236}">
                <a16:creationId xmlns:a16="http://schemas.microsoft.com/office/drawing/2014/main" id="{79ED138E-2E0C-A1E8-6F09-3D55CD41693A}"/>
              </a:ext>
            </a:extLst>
          </p:cNvPr>
          <p:cNvSpPr txBox="1"/>
          <p:nvPr/>
        </p:nvSpPr>
        <p:spPr>
          <a:xfrm>
            <a:off x="5430537" y="3497937"/>
            <a:ext cx="4522520" cy="461665"/>
          </a:xfrm>
          <a:prstGeom prst="rect">
            <a:avLst/>
          </a:prstGeom>
          <a:noFill/>
        </p:spPr>
        <p:txBody>
          <a:bodyPr wrap="none" rtlCol="0">
            <a:spAutoFit/>
          </a:bodyPr>
          <a:lstStyle/>
          <a:p>
            <a:r>
              <a:rPr lang="en-US" sz="2400" dirty="0">
                <a:solidFill>
                  <a:schemeClr val="accent5">
                    <a:lumMod val="20000"/>
                    <a:lumOff val="80000"/>
                  </a:schemeClr>
                </a:solidFill>
              </a:rPr>
              <a:t>2.Facial Emotion Recommendation</a:t>
            </a:r>
            <a:endParaRPr lang="en-IN" sz="2400" dirty="0">
              <a:solidFill>
                <a:schemeClr val="accent5">
                  <a:lumMod val="20000"/>
                  <a:lumOff val="80000"/>
                </a:schemeClr>
              </a:solidFill>
            </a:endParaRPr>
          </a:p>
        </p:txBody>
      </p:sp>
      <p:sp>
        <p:nvSpPr>
          <p:cNvPr id="101" name="TextBox 100">
            <a:extLst>
              <a:ext uri="{FF2B5EF4-FFF2-40B4-BE49-F238E27FC236}">
                <a16:creationId xmlns:a16="http://schemas.microsoft.com/office/drawing/2014/main" id="{CAE3795E-2A10-F309-D99D-FA67DA3F2976}"/>
              </a:ext>
            </a:extLst>
          </p:cNvPr>
          <p:cNvSpPr txBox="1"/>
          <p:nvPr/>
        </p:nvSpPr>
        <p:spPr>
          <a:xfrm>
            <a:off x="1725038" y="505246"/>
            <a:ext cx="8741923" cy="553998"/>
          </a:xfrm>
          <a:prstGeom prst="rect">
            <a:avLst/>
          </a:prstGeom>
          <a:noFill/>
        </p:spPr>
        <p:txBody>
          <a:bodyPr wrap="square" rtlCol="0">
            <a:spAutoFit/>
          </a:bodyPr>
          <a:lstStyle/>
          <a:p>
            <a:r>
              <a:rPr lang="en-US" sz="3000" dirty="0">
                <a:solidFill>
                  <a:srgbClr val="FFFF00"/>
                </a:solidFill>
                <a:latin typeface="Arial Black" panose="020B0A04020102020204" pitchFamily="34" charset="0"/>
              </a:rPr>
              <a:t>I</a:t>
            </a:r>
            <a:r>
              <a:rPr lang="en-US" sz="3000" b="0" i="0" dirty="0">
                <a:solidFill>
                  <a:srgbClr val="FFFF00"/>
                </a:solidFill>
                <a:effectLst/>
                <a:latin typeface="Arial Black" panose="020B0A04020102020204" pitchFamily="34" charset="0"/>
              </a:rPr>
              <a:t>ntegration of various recommendations</a:t>
            </a:r>
            <a:endParaRPr lang="en-IN" sz="3000" dirty="0">
              <a:solidFill>
                <a:srgbClr val="FFFF00"/>
              </a:solidFill>
              <a:latin typeface="Arial Black" panose="020B0A04020102020204" pitchFamily="34" charset="0"/>
            </a:endParaRPr>
          </a:p>
        </p:txBody>
      </p:sp>
      <p:pic>
        <p:nvPicPr>
          <p:cNvPr id="3074" name="Picture 2">
            <a:extLst>
              <a:ext uri="{FF2B5EF4-FFF2-40B4-BE49-F238E27FC236}">
                <a16:creationId xmlns:a16="http://schemas.microsoft.com/office/drawing/2014/main" id="{73FE3DC5-5C3A-196B-539D-6CC55130D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079" y="1454406"/>
            <a:ext cx="4040910" cy="39491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14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0A198B-793F-3738-FD6F-92253D4596B9}"/>
              </a:ext>
            </a:extLst>
          </p:cNvPr>
          <p:cNvSpPr txBox="1"/>
          <p:nvPr/>
        </p:nvSpPr>
        <p:spPr>
          <a:xfrm>
            <a:off x="5576344" y="1686282"/>
            <a:ext cx="4832577" cy="553998"/>
          </a:xfrm>
          <a:prstGeom prst="rect">
            <a:avLst/>
          </a:prstGeom>
          <a:noFill/>
        </p:spPr>
        <p:txBody>
          <a:bodyPr wrap="square" rtlCol="0">
            <a:spAutoFit/>
          </a:bodyPr>
          <a:lstStyle/>
          <a:p>
            <a:r>
              <a:rPr lang="en-IN" sz="3000" dirty="0">
                <a:solidFill>
                  <a:srgbClr val="FFFF00"/>
                </a:solidFill>
                <a:latin typeface="Arial Rounded MT Bold" panose="020F0704030504030204" pitchFamily="34" charset="0"/>
              </a:rPr>
              <a:t>Our Website interface</a:t>
            </a:r>
          </a:p>
        </p:txBody>
      </p:sp>
      <p:sp>
        <p:nvSpPr>
          <p:cNvPr id="11" name="TextBox 10">
            <a:extLst>
              <a:ext uri="{FF2B5EF4-FFF2-40B4-BE49-F238E27FC236}">
                <a16:creationId xmlns:a16="http://schemas.microsoft.com/office/drawing/2014/main" id="{DFB6A3B6-8109-58FC-81A0-B82BC7E0F275}"/>
              </a:ext>
            </a:extLst>
          </p:cNvPr>
          <p:cNvSpPr txBox="1"/>
          <p:nvPr/>
        </p:nvSpPr>
        <p:spPr>
          <a:xfrm>
            <a:off x="342900" y="4617720"/>
            <a:ext cx="5896384" cy="553998"/>
          </a:xfrm>
          <a:prstGeom prst="rect">
            <a:avLst/>
          </a:prstGeom>
          <a:noFill/>
        </p:spPr>
        <p:txBody>
          <a:bodyPr wrap="square" rtlCol="0">
            <a:spAutoFit/>
          </a:bodyPr>
          <a:lstStyle/>
          <a:p>
            <a:r>
              <a:rPr lang="en-IN" sz="3000" dirty="0">
                <a:solidFill>
                  <a:srgbClr val="FFFF00"/>
                </a:solidFill>
                <a:latin typeface="Arial Rounded MT Bold" panose="020F0704030504030204" pitchFamily="34" charset="0"/>
              </a:rPr>
              <a:t>AI Image </a:t>
            </a:r>
            <a:r>
              <a:rPr lang="en-IN" sz="3000" dirty="0" err="1">
                <a:solidFill>
                  <a:srgbClr val="FFFF00"/>
                </a:solidFill>
                <a:latin typeface="Arial Rounded MT Bold" panose="020F0704030504030204" pitchFamily="34" charset="0"/>
              </a:rPr>
              <a:t>Recommandation</a:t>
            </a:r>
            <a:endParaRPr lang="en-IN" sz="3000" dirty="0">
              <a:solidFill>
                <a:srgbClr val="FFFF00"/>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40CBF4AB-0D95-1E65-0772-5F1A29772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73" y="588171"/>
            <a:ext cx="5063613" cy="3207081"/>
          </a:xfrm>
          <a:prstGeom prst="rect">
            <a:avLst/>
          </a:prstGeom>
        </p:spPr>
      </p:pic>
      <p:pic>
        <p:nvPicPr>
          <p:cNvPr id="23" name="Picture 22">
            <a:extLst>
              <a:ext uri="{FF2B5EF4-FFF2-40B4-BE49-F238E27FC236}">
                <a16:creationId xmlns:a16="http://schemas.microsoft.com/office/drawing/2014/main" id="{7A0757E9-75A9-4770-2A31-D22595AE4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0227" y="3305807"/>
            <a:ext cx="5896384" cy="3048000"/>
          </a:xfrm>
          <a:prstGeom prst="rect">
            <a:avLst/>
          </a:prstGeom>
        </p:spPr>
      </p:pic>
    </p:spTree>
    <p:extLst>
      <p:ext uri="{BB962C8B-B14F-4D97-AF65-F5344CB8AC3E}">
        <p14:creationId xmlns:p14="http://schemas.microsoft.com/office/powerpoint/2010/main" val="2861706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A7810A-DCD2-A56B-1D20-4E40147CAA61}"/>
              </a:ext>
            </a:extLst>
          </p:cNvPr>
          <p:cNvSpPr txBox="1"/>
          <p:nvPr/>
        </p:nvSpPr>
        <p:spPr>
          <a:xfrm>
            <a:off x="5715000" y="1562100"/>
            <a:ext cx="5924550" cy="1077218"/>
          </a:xfrm>
          <a:prstGeom prst="rect">
            <a:avLst/>
          </a:prstGeom>
          <a:noFill/>
        </p:spPr>
        <p:txBody>
          <a:bodyPr wrap="square" rtlCol="0">
            <a:spAutoFit/>
          </a:bodyPr>
          <a:lstStyle/>
          <a:p>
            <a:r>
              <a:rPr lang="en-IN" sz="3200" dirty="0">
                <a:solidFill>
                  <a:srgbClr val="FFFF00"/>
                </a:solidFill>
                <a:latin typeface="Arial Rounded MT Bold" panose="020F0704030504030204" pitchFamily="34" charset="0"/>
              </a:rPr>
              <a:t>Live emotion </a:t>
            </a:r>
            <a:r>
              <a:rPr lang="en-IN" sz="3200" dirty="0" err="1">
                <a:solidFill>
                  <a:srgbClr val="FFFF00"/>
                </a:solidFill>
                <a:latin typeface="Arial Rounded MT Bold" panose="020F0704030504030204" pitchFamily="34" charset="0"/>
              </a:rPr>
              <a:t>Recommandation</a:t>
            </a:r>
            <a:endParaRPr lang="en-IN" sz="3200" dirty="0">
              <a:solidFill>
                <a:srgbClr val="FFFF00"/>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C672CECE-FC29-D274-9CD7-C50DCD7A3011}"/>
              </a:ext>
            </a:extLst>
          </p:cNvPr>
          <p:cNvSpPr txBox="1"/>
          <p:nvPr/>
        </p:nvSpPr>
        <p:spPr>
          <a:xfrm>
            <a:off x="419100" y="4418995"/>
            <a:ext cx="6286500" cy="1077218"/>
          </a:xfrm>
          <a:prstGeom prst="rect">
            <a:avLst/>
          </a:prstGeom>
          <a:noFill/>
        </p:spPr>
        <p:txBody>
          <a:bodyPr wrap="square" rtlCol="0">
            <a:spAutoFit/>
          </a:bodyPr>
          <a:lstStyle/>
          <a:p>
            <a:r>
              <a:rPr lang="en-IN" sz="3200" dirty="0">
                <a:solidFill>
                  <a:srgbClr val="FFFF00"/>
                </a:solidFill>
                <a:latin typeface="Arial Rounded MT Bold" panose="020F0704030504030204" pitchFamily="34" charset="0"/>
              </a:rPr>
              <a:t>Based on the mood will be recommended the sons</a:t>
            </a:r>
          </a:p>
        </p:txBody>
      </p:sp>
      <p:pic>
        <p:nvPicPr>
          <p:cNvPr id="12" name="Picture 11">
            <a:extLst>
              <a:ext uri="{FF2B5EF4-FFF2-40B4-BE49-F238E27FC236}">
                <a16:creationId xmlns:a16="http://schemas.microsoft.com/office/drawing/2014/main" id="{BB8E0D2C-2F10-3B3C-5D31-E78BBD6737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75" y="648929"/>
            <a:ext cx="5309420" cy="3170227"/>
          </a:xfrm>
          <a:prstGeom prst="rect">
            <a:avLst/>
          </a:prstGeom>
        </p:spPr>
      </p:pic>
      <p:pic>
        <p:nvPicPr>
          <p:cNvPr id="16" name="Picture 15">
            <a:extLst>
              <a:ext uri="{FF2B5EF4-FFF2-40B4-BE49-F238E27FC236}">
                <a16:creationId xmlns:a16="http://schemas.microsoft.com/office/drawing/2014/main" id="{C4D90CB1-2DE6-8810-1608-01FFB4BD1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7844" y="3377740"/>
            <a:ext cx="5496233" cy="3091885"/>
          </a:xfrm>
          <a:prstGeom prst="rect">
            <a:avLst/>
          </a:prstGeom>
        </p:spPr>
      </p:pic>
    </p:spTree>
    <p:extLst>
      <p:ext uri="{BB962C8B-B14F-4D97-AF65-F5344CB8AC3E}">
        <p14:creationId xmlns:p14="http://schemas.microsoft.com/office/powerpoint/2010/main" val="424243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78AAB0-782A-9B59-C0BE-6B06585E675C}"/>
              </a:ext>
            </a:extLst>
          </p:cNvPr>
          <p:cNvSpPr txBox="1"/>
          <p:nvPr/>
        </p:nvSpPr>
        <p:spPr>
          <a:xfrm>
            <a:off x="2152650" y="330740"/>
            <a:ext cx="7153276" cy="830997"/>
          </a:xfrm>
          <a:prstGeom prst="rect">
            <a:avLst/>
          </a:prstGeom>
          <a:noFill/>
        </p:spPr>
        <p:txBody>
          <a:bodyPr wrap="square" rtlCol="0">
            <a:spAutoFit/>
          </a:bodyPr>
          <a:lstStyle/>
          <a:p>
            <a:r>
              <a:rPr lang="en-US" sz="4800" dirty="0">
                <a:solidFill>
                  <a:srgbClr val="FFFF00"/>
                </a:solidFill>
                <a:latin typeface="Arial Rounded MT Bold" panose="020F0704030504030204" pitchFamily="34" charset="0"/>
              </a:rPr>
              <a:t>Our Backend Process</a:t>
            </a:r>
            <a:endParaRPr lang="en-IN" sz="4800" dirty="0">
              <a:solidFill>
                <a:srgbClr val="FFFF00"/>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9BFD00-93E0-0E9C-4DA6-3CC1F7372AE0}"/>
              </a:ext>
            </a:extLst>
          </p:cNvPr>
          <p:cNvSpPr txBox="1"/>
          <p:nvPr/>
        </p:nvSpPr>
        <p:spPr>
          <a:xfrm>
            <a:off x="5702207" y="0"/>
            <a:ext cx="6324332" cy="6740307"/>
          </a:xfrm>
          <a:prstGeom prst="rect">
            <a:avLst/>
          </a:prstGeom>
          <a:noFill/>
        </p:spPr>
        <p:txBody>
          <a:bodyPr wrap="square" rtlCol="0">
            <a:spAutoFit/>
          </a:bodyPr>
          <a:lstStyle/>
          <a:p>
            <a:pPr algn="l"/>
            <a:endParaRPr lang="en-US" b="1" i="0" dirty="0">
              <a:solidFill>
                <a:srgbClr val="ECECEC"/>
              </a:solidFill>
              <a:effectLst/>
            </a:endParaRPr>
          </a:p>
          <a:p>
            <a:pPr algn="l"/>
            <a:endParaRPr lang="en-US" b="1" dirty="0">
              <a:solidFill>
                <a:srgbClr val="ECECEC"/>
              </a:solidFill>
            </a:endParaRPr>
          </a:p>
          <a:p>
            <a:pPr algn="l"/>
            <a:endParaRPr lang="en-US" b="1" i="0" dirty="0">
              <a:solidFill>
                <a:srgbClr val="ECECEC"/>
              </a:solidFill>
              <a:effectLst/>
            </a:endParaRPr>
          </a:p>
          <a:p>
            <a:pPr algn="l"/>
            <a:endParaRPr lang="en-US" b="1" dirty="0">
              <a:solidFill>
                <a:srgbClr val="ECECEC"/>
              </a:solidFill>
            </a:endParaRPr>
          </a:p>
          <a:p>
            <a:pPr algn="l"/>
            <a:endParaRPr lang="en-US" b="1" i="0" dirty="0">
              <a:solidFill>
                <a:srgbClr val="ECECEC"/>
              </a:solidFill>
              <a:effectLst/>
            </a:endParaRPr>
          </a:p>
          <a:p>
            <a:pPr marL="285750" indent="-285750" algn="l">
              <a:buFont typeface="Wingdings" panose="05000000000000000000" pitchFamily="2" charset="2"/>
              <a:buChar char="v"/>
            </a:pPr>
            <a:r>
              <a:rPr lang="en-US" b="0" i="0" dirty="0">
                <a:solidFill>
                  <a:srgbClr val="ECECEC"/>
                </a:solidFill>
                <a:effectLst/>
                <a:latin typeface="Söhne"/>
              </a:rPr>
              <a:t>Input Facial Image: The user's facial image serves as the input to the system.</a:t>
            </a:r>
          </a:p>
          <a:p>
            <a:pPr algn="l"/>
            <a:endParaRPr lang="en-US" b="0" i="0" dirty="0">
              <a:solidFill>
                <a:srgbClr val="ECECEC"/>
              </a:solidFill>
              <a:effectLst/>
              <a:latin typeface="Söhne"/>
            </a:endParaRPr>
          </a:p>
          <a:p>
            <a:pPr marL="285750" indent="-285750" algn="l">
              <a:buFont typeface="Wingdings" panose="05000000000000000000" pitchFamily="2" charset="2"/>
              <a:buChar char="v"/>
            </a:pPr>
            <a:r>
              <a:rPr lang="en-US" b="0" i="0" dirty="0">
                <a:solidFill>
                  <a:srgbClr val="ECECEC"/>
                </a:solidFill>
                <a:effectLst/>
                <a:latin typeface="Söhne"/>
              </a:rPr>
              <a:t>Facial Emotion Detection: A deep learning model, like a convolutional neural network (CNN), analyzes the facial image to detect emotions accurately.</a:t>
            </a:r>
          </a:p>
          <a:p>
            <a:pPr marL="285750" indent="-285750" algn="l">
              <a:buFont typeface="Wingdings" panose="05000000000000000000" pitchFamily="2" charset="2"/>
              <a:buChar char="v"/>
            </a:pPr>
            <a:endParaRPr lang="en-US" b="0" i="0" dirty="0">
              <a:solidFill>
                <a:srgbClr val="ECECEC"/>
              </a:solidFill>
              <a:effectLst/>
              <a:latin typeface="Söhne"/>
            </a:endParaRPr>
          </a:p>
          <a:p>
            <a:pPr marL="285750" indent="-285750" algn="l">
              <a:buFont typeface="Wingdings" panose="05000000000000000000" pitchFamily="2" charset="2"/>
              <a:buChar char="v"/>
            </a:pPr>
            <a:r>
              <a:rPr lang="en-US" b="0" i="0" dirty="0">
                <a:solidFill>
                  <a:srgbClr val="ECECEC"/>
                </a:solidFill>
                <a:effectLst/>
                <a:latin typeface="Söhne"/>
              </a:rPr>
              <a:t>Feature Extraction: Emotional features, such as intensity and expression, are extracted from the facial image.</a:t>
            </a:r>
          </a:p>
          <a:p>
            <a:pPr marL="285750" indent="-285750" algn="l">
              <a:buFont typeface="Wingdings" panose="05000000000000000000" pitchFamily="2" charset="2"/>
              <a:buChar char="v"/>
            </a:pPr>
            <a:endParaRPr lang="en-US" b="0" i="0" dirty="0">
              <a:solidFill>
                <a:srgbClr val="ECECEC"/>
              </a:solidFill>
              <a:effectLst/>
              <a:latin typeface="Söhne"/>
            </a:endParaRPr>
          </a:p>
          <a:p>
            <a:pPr marL="285750" indent="-285750" algn="l">
              <a:buFont typeface="Wingdings" panose="05000000000000000000" pitchFamily="2" charset="2"/>
              <a:buChar char="v"/>
            </a:pPr>
            <a:r>
              <a:rPr lang="en-US" b="0" i="0" dirty="0">
                <a:solidFill>
                  <a:srgbClr val="ECECEC"/>
                </a:solidFill>
                <a:effectLst/>
                <a:latin typeface="Söhne"/>
              </a:rPr>
              <a:t>Music Recommendation: The emotional features are used to correlate with suitable music selections stored in the system's database.</a:t>
            </a:r>
          </a:p>
          <a:p>
            <a:pPr marL="285750" indent="-285750" algn="l">
              <a:buFont typeface="Wingdings" panose="05000000000000000000" pitchFamily="2" charset="2"/>
              <a:buChar char="v"/>
            </a:pPr>
            <a:endParaRPr lang="en-US" b="0" i="0" dirty="0">
              <a:solidFill>
                <a:srgbClr val="ECECEC"/>
              </a:solidFill>
              <a:effectLst/>
              <a:latin typeface="Söhne"/>
            </a:endParaRPr>
          </a:p>
          <a:p>
            <a:pPr marL="285750" indent="-285750" algn="l">
              <a:buFont typeface="Wingdings" panose="05000000000000000000" pitchFamily="2" charset="2"/>
              <a:buChar char="v"/>
            </a:pPr>
            <a:r>
              <a:rPr lang="en-US" b="0" i="0" dirty="0">
                <a:solidFill>
                  <a:srgbClr val="ECECEC"/>
                </a:solidFill>
                <a:effectLst/>
                <a:latin typeface="Söhne"/>
              </a:rPr>
              <a:t>Output: Based on the user's detected emotions, the system generates personalized music recommendations aligned with the user's emotional state. These recommendations are then presented to the user for listening.</a:t>
            </a:r>
          </a:p>
          <a:p>
            <a:endParaRPr lang="en-IN" dirty="0"/>
          </a:p>
        </p:txBody>
      </p:sp>
      <p:pic>
        <p:nvPicPr>
          <p:cNvPr id="10" name="Picture 2">
            <a:extLst>
              <a:ext uri="{FF2B5EF4-FFF2-40B4-BE49-F238E27FC236}">
                <a16:creationId xmlns:a16="http://schemas.microsoft.com/office/drawing/2014/main" id="{1AA57CFA-047D-5700-3D0E-91864315961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441" b="441"/>
          <a:stretch>
            <a:fillRect/>
          </a:stretch>
        </p:blipFill>
        <p:spPr bwMode="auto">
          <a:xfrm>
            <a:off x="139607" y="1773572"/>
            <a:ext cx="5422993"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7027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2561860" y="139935"/>
            <a:ext cx="3322320" cy="677108"/>
          </a:xfrm>
          <a:prstGeom prst="rect">
            <a:avLst/>
          </a:prstGeom>
          <a:noFill/>
          <a:ln>
            <a:noFill/>
          </a:ln>
        </p:spPr>
        <p:txBody>
          <a:bodyPr wrap="square" lIns="0" tIns="0" rIns="0" bIns="0" rtlCol="0" anchor="ctr" anchorCtr="0">
            <a:spAutoFit/>
          </a:bodyPr>
          <a:lstStyle/>
          <a:p>
            <a:r>
              <a:rPr lang="en-US" sz="4400" dirty="0">
                <a:solidFill>
                  <a:srgbClr val="FFFF00"/>
                </a:solidFill>
                <a:latin typeface="Arial Rounded MT Bold" panose="020F0704030504030204" pitchFamily="34" charset="0"/>
                <a:ea typeface="Source Serif Pro" panose="02040603050405020204" pitchFamily="18" charset="0"/>
              </a:rPr>
              <a:t>Advantages</a:t>
            </a:r>
            <a:r>
              <a:rPr lang="en-US" sz="4000" dirty="0">
                <a:solidFill>
                  <a:srgbClr val="FFFF00"/>
                </a:solidFill>
                <a:latin typeface="Arial Rounded MT Bold" panose="020F0704030504030204" pitchFamily="34" charset="0"/>
                <a:ea typeface="Source Serif Pro" panose="02040603050405020204" pitchFamily="18" charset="0"/>
              </a:rPr>
              <a:t> </a:t>
            </a:r>
          </a:p>
        </p:txBody>
      </p:sp>
      <p:sp>
        <p:nvSpPr>
          <p:cNvPr id="27" name="TextBox 28">
            <a:extLst>
              <a:ext uri="{FF2B5EF4-FFF2-40B4-BE49-F238E27FC236}">
                <a16:creationId xmlns:a16="http://schemas.microsoft.com/office/drawing/2014/main" id="{15901CD6-57CF-4BF5-A3DE-41E0BE49E3A7}"/>
              </a:ext>
            </a:extLst>
          </p:cNvPr>
          <p:cNvSpPr txBox="1">
            <a:spLocks noChangeArrowheads="1"/>
          </p:cNvSpPr>
          <p:nvPr/>
        </p:nvSpPr>
        <p:spPr bwMode="auto">
          <a:xfrm>
            <a:off x="5069332" y="3835420"/>
            <a:ext cx="63756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b="0" i="0" dirty="0">
                <a:solidFill>
                  <a:srgbClr val="ECECEC"/>
                </a:solidFill>
                <a:effectLst/>
                <a:latin typeface="Söhne"/>
              </a:rPr>
              <a:t>Discovery of New Music: Introduces users to new genres or artists based on their emotional preferences, expanding their musical horizons.</a:t>
            </a:r>
            <a:endParaRPr lang="en-US" alt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3902843" y="3923180"/>
            <a:ext cx="925929" cy="1207341"/>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3082165" y="3923180"/>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3082165" y="3461391"/>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3968227" y="5130521"/>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4810107" y="5147584"/>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5">
            <a:extLst>
              <a:ext uri="{FF2B5EF4-FFF2-40B4-BE49-F238E27FC236}">
                <a16:creationId xmlns:a16="http://schemas.microsoft.com/office/drawing/2014/main" id="{D7EC21A4-FA18-48FE-B874-FF182D084ECD}"/>
              </a:ext>
            </a:extLst>
          </p:cNvPr>
          <p:cNvSpPr>
            <a:spLocks/>
          </p:cNvSpPr>
          <p:nvPr/>
        </p:nvSpPr>
        <p:spPr bwMode="auto">
          <a:xfrm>
            <a:off x="3962559" y="4668572"/>
            <a:ext cx="1704573" cy="923898"/>
          </a:xfrm>
          <a:custGeom>
            <a:avLst/>
            <a:gdLst>
              <a:gd name="T0" fmla="*/ 447 w 896"/>
              <a:gd name="T1" fmla="*/ 548 h 548"/>
              <a:gd name="T2" fmla="*/ 0 w 896"/>
              <a:gd name="T3" fmla="*/ 275 h 548"/>
              <a:gd name="T4" fmla="*/ 447 w 896"/>
              <a:gd name="T5" fmla="*/ 0 h 548"/>
              <a:gd name="T6" fmla="*/ 896 w 896"/>
              <a:gd name="T7" fmla="*/ 275 h 548"/>
              <a:gd name="T8" fmla="*/ 447 w 896"/>
              <a:gd name="T9" fmla="*/ 548 h 548"/>
              <a:gd name="T10" fmla="*/ 447 w 896"/>
              <a:gd name="T11" fmla="*/ 548 h 548"/>
            </a:gdLst>
            <a:ahLst/>
            <a:cxnLst>
              <a:cxn ang="0">
                <a:pos x="T0" y="T1"/>
              </a:cxn>
              <a:cxn ang="0">
                <a:pos x="T2" y="T3"/>
              </a:cxn>
              <a:cxn ang="0">
                <a:pos x="T4" y="T5"/>
              </a:cxn>
              <a:cxn ang="0">
                <a:pos x="T6" y="T7"/>
              </a:cxn>
              <a:cxn ang="0">
                <a:pos x="T8" y="T9"/>
              </a:cxn>
              <a:cxn ang="0">
                <a:pos x="T10" y="T11"/>
              </a:cxn>
            </a:cxnLst>
            <a:rect l="0" t="0" r="r" b="b"/>
            <a:pathLst>
              <a:path w="896" h="548">
                <a:moveTo>
                  <a:pt x="447" y="548"/>
                </a:moveTo>
                <a:lnTo>
                  <a:pt x="0" y="275"/>
                </a:lnTo>
                <a:lnTo>
                  <a:pt x="447" y="0"/>
                </a:lnTo>
                <a:lnTo>
                  <a:pt x="896" y="275"/>
                </a:lnTo>
                <a:lnTo>
                  <a:pt x="447" y="548"/>
                </a:lnTo>
                <a:lnTo>
                  <a:pt x="447" y="54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3036502" y="2716159"/>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2170162" y="2733019"/>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2170162" y="2270226"/>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2118596" y="1539369"/>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1174779" y="1552315"/>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1174779" y="1090999"/>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2" name="TextBox 1">
            <a:extLst>
              <a:ext uri="{FF2B5EF4-FFF2-40B4-BE49-F238E27FC236}">
                <a16:creationId xmlns:a16="http://schemas.microsoft.com/office/drawing/2014/main" id="{E750C306-8E8D-B326-B224-1ADF056A6482}"/>
              </a:ext>
            </a:extLst>
          </p:cNvPr>
          <p:cNvSpPr txBox="1"/>
          <p:nvPr/>
        </p:nvSpPr>
        <p:spPr>
          <a:xfrm>
            <a:off x="3104705" y="1471375"/>
            <a:ext cx="7460940" cy="1123384"/>
          </a:xfrm>
          <a:prstGeom prst="rect">
            <a:avLst/>
          </a:prstGeom>
          <a:noFill/>
        </p:spPr>
        <p:txBody>
          <a:bodyPr wrap="square" rtlCol="0">
            <a:spAutoFit/>
          </a:bodyPr>
          <a:lstStyle/>
          <a:p>
            <a:pPr algn="l"/>
            <a:r>
              <a:rPr lang="en-US" b="0" i="0" dirty="0">
                <a:solidFill>
                  <a:srgbClr val="ECECEC"/>
                </a:solidFill>
                <a:effectLst/>
                <a:latin typeface="Söhne"/>
              </a:rPr>
              <a:t>Personalized Experience: Tailors music suggestions to match user's current emotional state, enhancing their listening experience.</a:t>
            </a:r>
          </a:p>
          <a:p>
            <a:br>
              <a:rPr lang="en-US" sz="1600" dirty="0"/>
            </a:br>
            <a:endParaRPr lang="en-IN" sz="1500" dirty="0">
              <a:solidFill>
                <a:schemeClr val="accent1">
                  <a:lumMod val="20000"/>
                  <a:lumOff val="80000"/>
                </a:schemeClr>
              </a:solidFill>
              <a:latin typeface="PT "/>
            </a:endParaRPr>
          </a:p>
        </p:txBody>
      </p:sp>
      <p:sp>
        <p:nvSpPr>
          <p:cNvPr id="3" name="TextBox 2">
            <a:extLst>
              <a:ext uri="{FF2B5EF4-FFF2-40B4-BE49-F238E27FC236}">
                <a16:creationId xmlns:a16="http://schemas.microsoft.com/office/drawing/2014/main" id="{0F3D6F81-F9B6-7631-41AE-D4E0C6D0F2E9}"/>
              </a:ext>
            </a:extLst>
          </p:cNvPr>
          <p:cNvSpPr txBox="1"/>
          <p:nvPr/>
        </p:nvSpPr>
        <p:spPr>
          <a:xfrm>
            <a:off x="4067806" y="2580053"/>
            <a:ext cx="7133593" cy="646331"/>
          </a:xfrm>
          <a:prstGeom prst="rect">
            <a:avLst/>
          </a:prstGeom>
          <a:noFill/>
        </p:spPr>
        <p:txBody>
          <a:bodyPr wrap="square" rtlCol="0">
            <a:spAutoFit/>
          </a:bodyPr>
          <a:lstStyle/>
          <a:p>
            <a:pPr algn="l"/>
            <a:r>
              <a:rPr lang="en-US" b="0" i="0" dirty="0">
                <a:solidFill>
                  <a:srgbClr val="ECECEC"/>
                </a:solidFill>
                <a:effectLst/>
                <a:latin typeface="Söhne"/>
              </a:rPr>
              <a:t>Enhanced Engagement: Music aligned with user's emotions increases engagement and fosters a deeper connection with the content.</a:t>
            </a:r>
            <a:endParaRPr lang="en-IN" dirty="0">
              <a:solidFill>
                <a:schemeClr val="accent1">
                  <a:lumMod val="20000"/>
                  <a:lumOff val="80000"/>
                </a:schemeClr>
              </a:solidFill>
            </a:endParaRPr>
          </a:p>
        </p:txBody>
      </p:sp>
      <p:sp>
        <p:nvSpPr>
          <p:cNvPr id="12" name="TextBox 11">
            <a:extLst>
              <a:ext uri="{FF2B5EF4-FFF2-40B4-BE49-F238E27FC236}">
                <a16:creationId xmlns:a16="http://schemas.microsoft.com/office/drawing/2014/main" id="{8C90FAFB-8866-3828-4897-E2F85CA9C834}"/>
              </a:ext>
            </a:extLst>
          </p:cNvPr>
          <p:cNvSpPr txBox="1"/>
          <p:nvPr/>
        </p:nvSpPr>
        <p:spPr>
          <a:xfrm>
            <a:off x="5693338" y="5090447"/>
            <a:ext cx="6317864" cy="923330"/>
          </a:xfrm>
          <a:prstGeom prst="rect">
            <a:avLst/>
          </a:prstGeom>
          <a:noFill/>
        </p:spPr>
        <p:txBody>
          <a:bodyPr wrap="square" rtlCol="0">
            <a:spAutoFit/>
          </a:bodyPr>
          <a:lstStyle/>
          <a:p>
            <a:r>
              <a:rPr lang="en-US" b="0" i="0" dirty="0">
                <a:solidFill>
                  <a:srgbClr val="ECECEC"/>
                </a:solidFill>
                <a:effectLst/>
                <a:latin typeface="Söhne"/>
              </a:rPr>
              <a:t>Valuable Insights: Collects data on user emotions, offering valuable insights for refining recommendations and content curation strategies.</a:t>
            </a:r>
            <a:endParaRPr lang="en-IN" dirty="0">
              <a:solidFill>
                <a:schemeClr val="bg1"/>
              </a:solidFill>
            </a:endParaRPr>
          </a:p>
        </p:txBody>
      </p:sp>
    </p:spTree>
    <p:extLst>
      <p:ext uri="{BB962C8B-B14F-4D97-AF65-F5344CB8AC3E}">
        <p14:creationId xmlns:p14="http://schemas.microsoft.com/office/powerpoint/2010/main" val="32596832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0540D-7234-C324-5463-79C63AD1736D}"/>
              </a:ext>
            </a:extLst>
          </p:cNvPr>
          <p:cNvSpPr txBox="1"/>
          <p:nvPr/>
        </p:nvSpPr>
        <p:spPr>
          <a:xfrm>
            <a:off x="1526384" y="251460"/>
            <a:ext cx="4286250" cy="769441"/>
          </a:xfrm>
          <a:prstGeom prst="rect">
            <a:avLst/>
          </a:prstGeom>
          <a:noFill/>
        </p:spPr>
        <p:txBody>
          <a:bodyPr wrap="square" rtlCol="0">
            <a:spAutoFit/>
          </a:bodyPr>
          <a:lstStyle/>
          <a:p>
            <a:r>
              <a:rPr lang="en-IN" sz="4400" dirty="0">
                <a:solidFill>
                  <a:srgbClr val="FFFF00"/>
                </a:solidFill>
                <a:latin typeface="Arial Rounded MT Bold" panose="020F0704030504030204" pitchFamily="34" charset="0"/>
              </a:rPr>
              <a:t>Conclusion</a:t>
            </a:r>
            <a:r>
              <a:rPr lang="en-IN" sz="4400" dirty="0">
                <a:solidFill>
                  <a:srgbClr val="FFFF00"/>
                </a:solidFill>
              </a:rPr>
              <a:t> </a:t>
            </a:r>
          </a:p>
        </p:txBody>
      </p:sp>
      <p:sp>
        <p:nvSpPr>
          <p:cNvPr id="5" name="TextBox 4">
            <a:extLst>
              <a:ext uri="{FF2B5EF4-FFF2-40B4-BE49-F238E27FC236}">
                <a16:creationId xmlns:a16="http://schemas.microsoft.com/office/drawing/2014/main" id="{F4FA9FFD-A257-08B7-5E8E-6061376E1C42}"/>
              </a:ext>
            </a:extLst>
          </p:cNvPr>
          <p:cNvSpPr txBox="1"/>
          <p:nvPr/>
        </p:nvSpPr>
        <p:spPr>
          <a:xfrm>
            <a:off x="6096000" y="1817579"/>
            <a:ext cx="5336382" cy="3693319"/>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ECECEC"/>
                </a:solidFill>
                <a:effectLst/>
                <a:latin typeface="Söhne"/>
              </a:rPr>
              <a:t>Music recommendation systems based on facial emotions offer a highly personalized and engaging experience for users. By leveraging deep learning models to analyze facial expressions and correlate them with suitable music selections, these systems provide music that resonates with users' emotional states. </a:t>
            </a:r>
            <a:endParaRPr lang="en-US" dirty="0">
              <a:solidFill>
                <a:srgbClr val="ECECEC"/>
              </a:solidFill>
              <a:latin typeface="Söhne"/>
            </a:endParaRPr>
          </a:p>
          <a:p>
            <a:pPr marL="285750" indent="-285750">
              <a:buFont typeface="Wingdings" panose="05000000000000000000" pitchFamily="2" charset="2"/>
              <a:buChar char="v"/>
            </a:pPr>
            <a:endParaRPr lang="en-US" b="0" i="0" dirty="0">
              <a:solidFill>
                <a:srgbClr val="ECECEC"/>
              </a:solidFill>
              <a:effectLst/>
              <a:latin typeface="Söhne"/>
            </a:endParaRPr>
          </a:p>
          <a:p>
            <a:pPr marL="285750" indent="-285750">
              <a:buFont typeface="Wingdings" panose="05000000000000000000" pitchFamily="2" charset="2"/>
              <a:buChar char="v"/>
            </a:pPr>
            <a:r>
              <a:rPr lang="en-US" b="0" i="0" dirty="0">
                <a:solidFill>
                  <a:srgbClr val="ECECEC"/>
                </a:solidFill>
                <a:effectLst/>
                <a:latin typeface="Söhne"/>
              </a:rPr>
              <a:t>Overall, music recommendation systems based on facial emotions have the potential to revolutionize the way users discover and enjoy music, leading to increased retention and loyalty for music streaming platforms.</a:t>
            </a:r>
            <a:endParaRPr lang="en-IN" dirty="0"/>
          </a:p>
        </p:txBody>
      </p:sp>
      <p:pic>
        <p:nvPicPr>
          <p:cNvPr id="3" name="Picture 2">
            <a:extLst>
              <a:ext uri="{FF2B5EF4-FFF2-40B4-BE49-F238E27FC236}">
                <a16:creationId xmlns:a16="http://schemas.microsoft.com/office/drawing/2014/main" id="{7D2B9596-E30A-F400-85B0-7C3A8AA44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15" y="1347102"/>
            <a:ext cx="5904885" cy="4650575"/>
          </a:xfrm>
          <a:prstGeom prst="rect">
            <a:avLst/>
          </a:prstGeom>
        </p:spPr>
      </p:pic>
    </p:spTree>
    <p:extLst>
      <p:ext uri="{BB962C8B-B14F-4D97-AF65-F5344CB8AC3E}">
        <p14:creationId xmlns:p14="http://schemas.microsoft.com/office/powerpoint/2010/main" val="2957851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0B889E-253C-33D7-CAB1-C846CBF333E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0178" y="42148"/>
            <a:ext cx="5061927" cy="5246370"/>
          </a:xfrm>
          <a:prstGeom prst="rect">
            <a:avLst/>
          </a:prstGeom>
        </p:spPr>
      </p:pic>
      <p:sp>
        <p:nvSpPr>
          <p:cNvPr id="3" name="TextBox 2">
            <a:extLst>
              <a:ext uri="{FF2B5EF4-FFF2-40B4-BE49-F238E27FC236}">
                <a16:creationId xmlns:a16="http://schemas.microsoft.com/office/drawing/2014/main" id="{605E0A83-BD54-8E59-9804-0AC52B013345}"/>
              </a:ext>
            </a:extLst>
          </p:cNvPr>
          <p:cNvSpPr txBox="1"/>
          <p:nvPr/>
        </p:nvSpPr>
        <p:spPr>
          <a:xfrm flipH="1">
            <a:off x="5177789" y="3989070"/>
            <a:ext cx="6732270" cy="1200329"/>
          </a:xfrm>
          <a:prstGeom prst="rect">
            <a:avLst/>
          </a:prstGeom>
          <a:noFill/>
        </p:spPr>
        <p:txBody>
          <a:bodyPr wrap="square" rtlCol="0">
            <a:spAutoFit/>
          </a:bodyPr>
          <a:lstStyle/>
          <a:p>
            <a:r>
              <a:rPr lang="en-IN" sz="3600" dirty="0">
                <a:solidFill>
                  <a:srgbClr val="FFFF00"/>
                </a:solidFill>
                <a:latin typeface="Arial Rounded MT Bold" panose="020F0704030504030204" pitchFamily="34" charset="0"/>
              </a:rPr>
              <a:t>Special Thanks to our mentor </a:t>
            </a:r>
          </a:p>
          <a:p>
            <a:r>
              <a:rPr lang="en-IN" sz="3600" dirty="0">
                <a:solidFill>
                  <a:srgbClr val="FFFF00"/>
                </a:solidFill>
                <a:latin typeface="Arial Rounded MT Bold" panose="020F0704030504030204" pitchFamily="34" charset="0"/>
              </a:rPr>
              <a:t>             </a:t>
            </a:r>
            <a:r>
              <a:rPr lang="en-IN" sz="3600" dirty="0">
                <a:solidFill>
                  <a:schemeClr val="bg1"/>
                </a:solidFill>
                <a:latin typeface="Arial Rounded MT Bold" panose="020F0704030504030204" pitchFamily="34" charset="0"/>
              </a:rPr>
              <a:t>Rajesh </a:t>
            </a:r>
            <a:r>
              <a:rPr lang="en-IN" sz="3600" dirty="0" err="1">
                <a:solidFill>
                  <a:schemeClr val="bg1"/>
                </a:solidFill>
                <a:latin typeface="Arial Rounded MT Bold" panose="020F0704030504030204" pitchFamily="34" charset="0"/>
              </a:rPr>
              <a:t>Bolla</a:t>
            </a:r>
            <a:r>
              <a:rPr lang="en-IN" sz="3600" dirty="0">
                <a:solidFill>
                  <a:schemeClr val="bg1"/>
                </a:solidFill>
                <a:latin typeface="Arial Rounded MT Bold" panose="020F0704030504030204" pitchFamily="34" charset="0"/>
              </a:rPr>
              <a:t> Sir</a:t>
            </a:r>
          </a:p>
        </p:txBody>
      </p:sp>
    </p:spTree>
    <p:extLst>
      <p:ext uri="{BB962C8B-B14F-4D97-AF65-F5344CB8AC3E}">
        <p14:creationId xmlns:p14="http://schemas.microsoft.com/office/powerpoint/2010/main" val="2399500097"/>
      </p:ext>
    </p:extLst>
  </p:cSld>
  <p:clrMapOvr>
    <a:masterClrMapping/>
  </p:clrMapOvr>
  <p:transition spd="slow">
    <p:comb/>
  </p:transition>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77044</TotalTime>
  <Words>432</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Arial Rounded MT Bold</vt:lpstr>
      <vt:lpstr>Calibri</vt:lpstr>
      <vt:lpstr>Lato</vt:lpstr>
      <vt:lpstr>PT </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ram kishore siddireddy</cp:lastModifiedBy>
  <cp:revision>3913</cp:revision>
  <dcterms:created xsi:type="dcterms:W3CDTF">2018-11-21T06:39:41Z</dcterms:created>
  <dcterms:modified xsi:type="dcterms:W3CDTF">2024-06-30T14:51:00Z</dcterms:modified>
</cp:coreProperties>
</file>